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5"/>
  </p:handoutMasterIdLst>
  <p:sldIdLst>
    <p:sldId id="659" r:id="rId3"/>
    <p:sldId id="257" r:id="rId5"/>
    <p:sldId id="288" r:id="rId6"/>
    <p:sldId id="285" r:id="rId7"/>
    <p:sldId id="1062" r:id="rId8"/>
    <p:sldId id="1065" r:id="rId9"/>
    <p:sldId id="1063" r:id="rId10"/>
    <p:sldId id="1064" r:id="rId11"/>
    <p:sldId id="792" r:id="rId12"/>
    <p:sldId id="788" r:id="rId13"/>
    <p:sldId id="723" r:id="rId14"/>
    <p:sldId id="726" r:id="rId15"/>
    <p:sldId id="724" r:id="rId16"/>
    <p:sldId id="852" r:id="rId17"/>
    <p:sldId id="910" r:id="rId18"/>
    <p:sldId id="912" r:id="rId19"/>
    <p:sldId id="913" r:id="rId20"/>
    <p:sldId id="971" r:id="rId21"/>
    <p:sldId id="1068" r:id="rId22"/>
    <p:sldId id="1071" r:id="rId23"/>
    <p:sldId id="1070" r:id="rId24"/>
    <p:sldId id="1066" r:id="rId25"/>
    <p:sldId id="911" r:id="rId26"/>
    <p:sldId id="1072" r:id="rId27"/>
    <p:sldId id="1074" r:id="rId28"/>
    <p:sldId id="972" r:id="rId29"/>
    <p:sldId id="976" r:id="rId30"/>
    <p:sldId id="1026" r:id="rId31"/>
    <p:sldId id="1027" r:id="rId32"/>
    <p:sldId id="850" r:id="rId33"/>
    <p:sldId id="851" r:id="rId34"/>
    <p:sldId id="1028" r:id="rId35"/>
    <p:sldId id="1076" r:id="rId36"/>
    <p:sldId id="1086" r:id="rId37"/>
    <p:sldId id="1083" r:id="rId38"/>
    <p:sldId id="1087" r:id="rId39"/>
    <p:sldId id="1085" r:id="rId40"/>
    <p:sldId id="1088" r:id="rId41"/>
    <p:sldId id="419" r:id="rId42"/>
    <p:sldId id="420" r:id="rId43"/>
    <p:sldId id="1089" r:id="rId44"/>
    <p:sldId id="573" r:id="rId45"/>
    <p:sldId id="1090" r:id="rId46"/>
    <p:sldId id="1113" r:id="rId47"/>
    <p:sldId id="1111" r:id="rId48"/>
    <p:sldId id="1114" r:id="rId49"/>
    <p:sldId id="1079" r:id="rId50"/>
    <p:sldId id="1080" r:id="rId51"/>
    <p:sldId id="1081" r:id="rId52"/>
    <p:sldId id="1115" r:id="rId53"/>
    <p:sldId id="292" r:id="rId54"/>
  </p:sldIdLst>
  <p:sldSz cx="12192000" cy="6858000"/>
  <p:notesSz cx="6858000" cy="9144000"/>
  <p:embeddedFontLst>
    <p:embeddedFont>
      <p:font typeface="汉仪大黑简" panose="02010600000101010101" charset="-122"/>
      <p:regular r:id="rId59"/>
    </p:embeddedFont>
    <p:embeddedFont>
      <p:font typeface="方正大魏体简体" panose="02000000000000000000" charset="-122"/>
      <p:regular r:id="rId60"/>
    </p:embeddedFont>
    <p:embeddedFont>
      <p:font typeface="字魂正文宋楷" panose="00000500000000000000" charset="-122"/>
      <p:regular r:id="rId61"/>
    </p:embeddedFont>
    <p:embeddedFont>
      <p:font typeface="微软雅黑" panose="020B0503020204020204" charset="-122"/>
      <p:regular r:id="rId62"/>
    </p:embeddedFont>
    <p:embeddedFont>
      <p:font typeface="楷体" panose="02010609060101010101" charset="-122"/>
      <p:regular r:id="rId63"/>
    </p:embeddedFont>
    <p:embeddedFont>
      <p:font typeface="方正大黑体_GBK" panose="02010600010101010101" charset="-122"/>
      <p:regular r:id="rId64"/>
    </p:embeddedFont>
    <p:embeddedFont>
      <p:font typeface="黑体" panose="02010609060101010101" charset="-122"/>
      <p:regular r:id="rId65"/>
    </p:embeddedFont>
    <p:embeddedFont>
      <p:font typeface="华文琥珀" panose="02010800040101010101" charset="-122"/>
      <p:regular r:id="rId66"/>
    </p:embeddedFont>
    <p:embeddedFont>
      <p:font typeface="方正大黑简体" panose="02000000000000000000" charset="-122"/>
      <p:regular r:id="rId67"/>
    </p:embeddedFont>
    <p:embeddedFont>
      <p:font typeface="Arial Black" panose="020B0A04020102020204" charset="0"/>
      <p:bold r:id="rId68"/>
    </p:embeddedFont>
    <p:embeddedFont>
      <p:font typeface="等线" panose="02010600030101010101" charset="-122"/>
      <p:regular r:id="rId69"/>
    </p:embeddedFont>
    <p:embeddedFont>
      <p:font typeface="等线 Light" panose="02010600030101010101" charset="-122"/>
      <p:regular r:id="rId70"/>
    </p:embeddedFont>
    <p:embeddedFont>
      <p:font typeface="喵喵喵" panose="02010600010101010101" charset="-122"/>
      <p:regular r:id="rId71"/>
    </p:embeddedFont>
    <p:embeddedFont>
      <p:font typeface="方正清刻本悦宋简体" panose="02000000000000000000" charset="-122"/>
      <p:regular r:id="rId72"/>
    </p:embeddedFont>
    <p:embeddedFont>
      <p:font typeface="Calibri" panose="020F0502020204030204" charset="0"/>
      <p:regular r:id="rId73"/>
      <p:bold r:id="rId74"/>
      <p:italic r:id="rId75"/>
      <p:boldItalic r:id="rId76"/>
    </p:embeddedFont>
  </p:embeddedFontLst>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3132"/>
    <a:srgbClr val="EDFBFF"/>
    <a:srgbClr val="D5F5FF"/>
    <a:srgbClr val="99524B"/>
    <a:srgbClr val="45A1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80" autoAdjust="0"/>
  </p:normalViewPr>
  <p:slideViewPr>
    <p:cSldViewPr snapToGrid="0">
      <p:cViewPr varScale="1">
        <p:scale>
          <a:sx n="70" d="100"/>
          <a:sy n="70" d="100"/>
        </p:scale>
        <p:origin x="660" y="54"/>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gs" Target="tags/tag23.xml"/><Relationship Id="rId76" Type="http://schemas.openxmlformats.org/officeDocument/2006/relationships/font" Target="fonts/font18.fntdata"/><Relationship Id="rId75" Type="http://schemas.openxmlformats.org/officeDocument/2006/relationships/font" Target="fonts/font17.fntdata"/><Relationship Id="rId74" Type="http://schemas.openxmlformats.org/officeDocument/2006/relationships/font" Target="fonts/font16.fntdata"/><Relationship Id="rId73" Type="http://schemas.openxmlformats.org/officeDocument/2006/relationships/font" Target="fonts/font15.fntdata"/><Relationship Id="rId72" Type="http://schemas.openxmlformats.org/officeDocument/2006/relationships/font" Target="fonts/font14.fntdata"/><Relationship Id="rId71" Type="http://schemas.openxmlformats.org/officeDocument/2006/relationships/font" Target="fonts/font13.fntdata"/><Relationship Id="rId70" Type="http://schemas.openxmlformats.org/officeDocument/2006/relationships/font" Target="fonts/font12.fntdata"/><Relationship Id="rId7" Type="http://schemas.openxmlformats.org/officeDocument/2006/relationships/slide" Target="slides/slide4.xml"/><Relationship Id="rId69" Type="http://schemas.openxmlformats.org/officeDocument/2006/relationships/font" Target="fonts/font11.fntdata"/><Relationship Id="rId68" Type="http://schemas.openxmlformats.org/officeDocument/2006/relationships/font" Target="fonts/font10.fntdata"/><Relationship Id="rId67" Type="http://schemas.openxmlformats.org/officeDocument/2006/relationships/font" Target="fonts/font9.fntdata"/><Relationship Id="rId66" Type="http://schemas.openxmlformats.org/officeDocument/2006/relationships/font" Target="fonts/font8.fntdata"/><Relationship Id="rId65" Type="http://schemas.openxmlformats.org/officeDocument/2006/relationships/font" Target="fonts/font7.fntdata"/><Relationship Id="rId64" Type="http://schemas.openxmlformats.org/officeDocument/2006/relationships/font" Target="fonts/font6.fntdata"/><Relationship Id="rId63" Type="http://schemas.openxmlformats.org/officeDocument/2006/relationships/font" Target="fonts/font5.fntdata"/><Relationship Id="rId62" Type="http://schemas.openxmlformats.org/officeDocument/2006/relationships/font" Target="fonts/font4.fntdata"/><Relationship Id="rId61" Type="http://schemas.openxmlformats.org/officeDocument/2006/relationships/font" Target="fonts/font3.fntdata"/><Relationship Id="rId60" Type="http://schemas.openxmlformats.org/officeDocument/2006/relationships/font" Target="fonts/font2.fntdata"/><Relationship Id="rId6" Type="http://schemas.openxmlformats.org/officeDocument/2006/relationships/slide" Target="slides/slide3.xml"/><Relationship Id="rId59" Type="http://schemas.openxmlformats.org/officeDocument/2006/relationships/font" Target="fonts/font1.fntdata"/><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57A17-FFA1-4FED-8301-5E01AC27B1C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7B7F6-1349-43F3-9A48-9BA2D2A3041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如何判断一个数是否是偶数呢？</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F2A6EB-9F69-4690-847A-BD7D4AC91AE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if</a:t>
            </a:r>
            <a:r>
              <a:rPr lang="zh-CN" altLang="en-US"/>
              <a:t>语句用于构成只有两路分支的选择结构，通过</a:t>
            </a:r>
            <a:r>
              <a:rPr lang="en-US" altLang="zh-CN"/>
              <a:t>if</a:t>
            </a:r>
            <a:r>
              <a:rPr lang="zh-CN" altLang="en-US"/>
              <a:t>语句的嵌套，也可以构成多路分支选择结构。在使用嵌套的</a:t>
            </a:r>
            <a:r>
              <a:rPr lang="en-US" altLang="zh-CN"/>
              <a:t>if</a:t>
            </a:r>
            <a:r>
              <a:rPr lang="zh-CN" altLang="en-US"/>
              <a:t>语句时，要注意很清楚地表达配对关系。</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if</a:t>
            </a:r>
            <a:r>
              <a:rPr lang="zh-CN" altLang="en-US"/>
              <a:t>语句用于构成只有两路分支的选择结构，通过</a:t>
            </a:r>
            <a:r>
              <a:rPr lang="en-US" altLang="zh-CN"/>
              <a:t>if</a:t>
            </a:r>
            <a:r>
              <a:rPr lang="zh-CN" altLang="en-US"/>
              <a:t>语句的嵌套，也可以构成多路分支选择结构。在使用嵌套的</a:t>
            </a:r>
            <a:r>
              <a:rPr lang="en-US" altLang="zh-CN"/>
              <a:t>if</a:t>
            </a:r>
            <a:r>
              <a:rPr lang="zh-CN" altLang="en-US"/>
              <a:t>语句时，要注意很清楚地表达配对关系。</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F2A6EB-9F69-4690-847A-BD7D4AC91AE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F2A6EB-9F69-4690-847A-BD7D4AC91AE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F2A6EB-9F69-4690-847A-BD7D4AC91AE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F2A6EB-9F69-4690-847A-BD7D4AC91AE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42888" y="1431925"/>
            <a:ext cx="6872287" cy="3865563"/>
          </a:xfrm>
        </p:spPr>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注意提醒，语句</a:t>
            </a:r>
            <a:r>
              <a:rPr lang="en-US" altLang="zh-CN"/>
              <a:t>1</a:t>
            </a:r>
            <a:r>
              <a:rPr lang="zh-CN" altLang="en-US"/>
              <a:t>可以是复合语句，必须用</a:t>
            </a:r>
            <a:r>
              <a:rPr lang="en-US" altLang="zh-CN"/>
              <a:t>{}</a:t>
            </a:r>
            <a:r>
              <a:rPr lang="zh-CN" altLang="en-US"/>
              <a:t>括起来，比如：本题改为：如果大于</a:t>
            </a:r>
            <a:r>
              <a:rPr lang="en-US" altLang="zh-CN"/>
              <a:t>140</a:t>
            </a:r>
            <a:r>
              <a:rPr lang="zh-CN" altLang="en-US"/>
              <a:t>，则输出两行，第一行输出</a:t>
            </a:r>
            <a:r>
              <a:rPr lang="en-US" altLang="zh-CN"/>
              <a:t>“yes!”,</a:t>
            </a:r>
            <a:r>
              <a:rPr lang="zh-CN" altLang="en-US"/>
              <a:t>第二行输出</a:t>
            </a:r>
            <a:r>
              <a:rPr lang="en-US" altLang="zh-CN"/>
              <a:t>”</a:t>
            </a:r>
            <a:r>
              <a:rPr lang="zh-CN" altLang="en-US"/>
              <a:t>你是大天才！</a:t>
            </a:r>
            <a:r>
              <a:rPr lang="en-US" altLang="zh-CN"/>
              <a:t>“</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如何判断一个数是否是偶数呢？</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由谁跳绳多的三种情况判断，再结合跳绳达人的两种情况的单路分支，过渡到双路分支。</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注意提醒：</a:t>
            </a:r>
            <a:r>
              <a:rPr lang="zh-CN" altLang="en-US"/>
              <a:t>注意格式的书写。</a:t>
            </a:r>
            <a:r>
              <a:rPr lang="zh-CN" altLang="en-US">
                <a:sym typeface="+mn-ea"/>
              </a:rPr>
              <a:t>语句</a:t>
            </a:r>
            <a:r>
              <a:rPr lang="en-US" altLang="zh-CN">
                <a:sym typeface="+mn-ea"/>
              </a:rPr>
              <a:t>1</a:t>
            </a:r>
            <a:r>
              <a:rPr lang="zh-CN" altLang="en-US">
                <a:sym typeface="+mn-ea"/>
              </a:rPr>
              <a:t>、</a:t>
            </a:r>
            <a:r>
              <a:rPr lang="en-US" altLang="zh-CN">
                <a:sym typeface="+mn-ea"/>
              </a:rPr>
              <a:t>2</a:t>
            </a:r>
            <a:r>
              <a:rPr lang="zh-CN" altLang="en-US">
                <a:sym typeface="+mn-ea"/>
              </a:rPr>
              <a:t>可以是复合语句，如果是复合语句则必须用</a:t>
            </a:r>
            <a:r>
              <a:rPr lang="en-US" altLang="zh-CN">
                <a:sym typeface="+mn-ea"/>
              </a:rPr>
              <a:t>{}</a:t>
            </a:r>
            <a:r>
              <a:rPr lang="zh-CN" altLang="en-US">
                <a:sym typeface="+mn-ea"/>
              </a:rPr>
              <a:t>括起来。</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295E7A7-11F8-4A40-B80B-3247C66696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0052DD-F6F9-465E-8DF5-2F6101F2632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95E7A7-11F8-4A40-B80B-3247C66696F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0052DD-F6F9-465E-8DF5-2F6101F2632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4"/>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95E7A7-11F8-4A40-B80B-3247C66696F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0052DD-F6F9-465E-8DF5-2F6101F26325}" type="slidenum">
              <a:rPr lang="zh-CN" altLang="en-US" smtClean="0"/>
            </a:fld>
            <a:endParaRPr lang="zh-CN" altLang="en-US"/>
          </a:p>
        </p:txBody>
      </p:sp>
      <p:sp>
        <p:nvSpPr>
          <p:cNvPr id="5" name="矩形: 圆角 4"/>
          <p:cNvSpPr/>
          <p:nvPr userDrawn="1"/>
        </p:nvSpPr>
        <p:spPr>
          <a:xfrm>
            <a:off x="231775" y="267970"/>
            <a:ext cx="11728450" cy="645350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a:clrChange>
              <a:clrFrom>
                <a:srgbClr val="FFFFFF">
                  <a:alpha val="100000"/>
                </a:srgbClr>
              </a:clrFrom>
              <a:clrTo>
                <a:srgbClr val="FFFFFF">
                  <a:alpha val="100000"/>
                  <a:alpha val="0"/>
                </a:srgbClr>
              </a:clrTo>
            </a:clrChange>
          </a:blip>
          <a:stretch>
            <a:fillRect/>
          </a:stretch>
        </p:blipFill>
        <p:spPr>
          <a:xfrm>
            <a:off x="8714105" y="6205220"/>
            <a:ext cx="506095" cy="535940"/>
          </a:xfrm>
          <a:prstGeom prst="rect">
            <a:avLst/>
          </a:prstGeom>
        </p:spPr>
      </p:pic>
      <p:sp>
        <p:nvSpPr>
          <p:cNvPr id="13" name="文本框 12"/>
          <p:cNvSpPr txBox="1"/>
          <p:nvPr userDrawn="1"/>
        </p:nvSpPr>
        <p:spPr>
          <a:xfrm>
            <a:off x="9145905" y="6342380"/>
            <a:ext cx="2787650" cy="398780"/>
          </a:xfrm>
          <a:prstGeom prst="rect">
            <a:avLst/>
          </a:prstGeom>
          <a:noFill/>
        </p:spPr>
        <p:txBody>
          <a:bodyPr wrap="none" rtlCol="0" anchor="t">
            <a:spAutoFit/>
            <a:scene3d>
              <a:camera prst="orthographicFront"/>
              <a:lightRig rig="threePt" dir="t"/>
            </a:scene3d>
          </a:bodyPr>
          <a:p>
            <a:r>
              <a:rPr lang="en-US" altLang="zh-CN" sz="2000" dirty="0">
                <a:solidFill>
                  <a:schemeClr val="accent1"/>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cs typeface="汉仪大黑简" panose="02010600000101010101" charset="-122"/>
                <a:sym typeface="+mn-ea"/>
              </a:rPr>
              <a:t>JSOI2021</a:t>
            </a:r>
            <a:r>
              <a:rPr lang="zh-CN" altLang="en-US" sz="2000" dirty="0">
                <a:solidFill>
                  <a:schemeClr val="accent1"/>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cs typeface="汉仪大黑简" panose="02010600000101010101" charset="-122"/>
                <a:sym typeface="+mn-ea"/>
              </a:rPr>
              <a:t>冬令营入门班</a:t>
            </a:r>
            <a:endParaRPr lang="zh-CN" altLang="en-US" sz="2000" dirty="0">
              <a:solidFill>
                <a:schemeClr val="accent1"/>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cs typeface="汉仪大黑简" panose="0201060000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5E7A7-11F8-4A40-B80B-3247C66696F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0052DD-F6F9-465E-8DF5-2F6101F2632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hyperlink" Target="&#20363;&#39064;&#31243;&#24207;\&#35841;&#36339;&#32499;&#22810;.cpp" TargetMode="Externa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hyperlink" Target="&#20363;&#39064;&#31243;&#24207;\&#36339;&#32499;&#36798;&#20154;1.cpp" TargetMode="Externa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hyperlink" Target="&#20363;&#39064;&#31243;&#24207;\&#36339;&#32499;&#36798;&#20154;.cpp"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hyperlink" Target="&#20363;&#39064;&#31243;&#24207;\&#24320;&#28783;&#20851;&#28783;.cpp" TargetMode="Externa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6.png"/><Relationship Id="rId3" Type="http://schemas.openxmlformats.org/officeDocument/2006/relationships/hyperlink" Target="&#20363;&#39064;&#31243;&#24207;\&#24320;&#28783;&#20851;&#28783;.cpp" TargetMode="External"/><Relationship Id="rId2" Type="http://schemas.openxmlformats.org/officeDocument/2006/relationships/image" Target="../media/image8.jpe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image" Target="../media/image10.png"/><Relationship Id="rId3" Type="http://schemas.openxmlformats.org/officeDocument/2006/relationships/image" Target="../media/image6.png"/><Relationship Id="rId2" Type="http://schemas.openxmlformats.org/officeDocument/2006/relationships/hyperlink" Target="&#20363;&#39064;&#31243;&#24207;\&#24320;&#38376;&#20851;&#38376;.cpp" TargetMode="External"/><Relationship Id="rId1" Type="http://schemas.openxmlformats.org/officeDocument/2006/relationships/hyperlink" Target="&#20363;&#39064;&#31243;&#24207;\&#23436;&#21892;01.cpp"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hyperlink" Target="&#20363;&#39064;&#31243;&#24207;\3&#21644;5&#30340;&#20844;&#20493;&#25968;.cpp"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20363;&#39064;&#31243;&#24207;\3&#21644;5&#30340;&#20844;&#20493;&#25968;.cpp" TargetMode="Externa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hyperlink" Target="&#20363;&#39064;&#31243;&#24207;\3&#21644;5&#30340;&#20844;&#20493;&#25968;1.cpp"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hyperlink" Target="&#20363;&#39064;&#31243;&#24207;\3&#21644;5&#30340;&#20844;&#20493;&#25968;2.cpp" TargetMode="Externa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hyperlink" Target="&#20363;&#39064;&#31243;&#24207;\&#38384;&#24180;&#36824;&#26159;&#24179;&#24180;.cpp"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6.png"/><Relationship Id="rId2" Type="http://schemas.openxmlformats.org/officeDocument/2006/relationships/hyperlink" Target="&#20363;&#39064;&#31243;&#24207;\&#27604;&#22823;&#23567;0.cpp" TargetMode="External"/><Relationship Id="rId1" Type="http://schemas.openxmlformats.org/officeDocument/2006/relationships/hyperlink" Target="&#20363;&#39064;&#31243;&#24207;\&#27604;&#22823;&#23567;&#20043;&#20132;&#25442;.cpp"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5.xml"/><Relationship Id="rId2" Type="http://schemas.openxmlformats.org/officeDocument/2006/relationships/image" Target="../media/image6.png"/><Relationship Id="rId1" Type="http://schemas.openxmlformats.org/officeDocument/2006/relationships/hyperlink" Target="&#20363;&#39064;&#31243;&#24207;\&#25171;&#25794;&#21488;.cpp" TargetMode="Externa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28.jpeg"/><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6.xml"/><Relationship Id="rId2" Type="http://schemas.openxmlformats.org/officeDocument/2006/relationships/image" Target="../media/image6.png"/><Relationship Id="rId1" Type="http://schemas.openxmlformats.org/officeDocument/2006/relationships/hyperlink" Target="&#20363;&#39064;&#31243;&#24207;\&#25171;&#25794;&#21488;.cpp" TargetMode="External"/></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20363;&#39064;&#31243;&#24207;\&#34411;&#23376;&#21507;&#33529;&#26524;.cpp" TargetMode="External"/><Relationship Id="rId3" Type="http://schemas.openxmlformats.org/officeDocument/2006/relationships/image" Target="../media/image32.jpeg"/><Relationship Id="rId2" Type="http://schemas.openxmlformats.org/officeDocument/2006/relationships/image" Target="../media/image29.jpeg"/><Relationship Id="rId1" Type="http://schemas.openxmlformats.org/officeDocument/2006/relationships/image" Target="../media/image30.jpe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8.jpeg"/><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3.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hyperlink" Target="&#20363;&#39064;&#31243;&#24207;\&#23383;&#31526;&#21028;&#26029;.cpp" TargetMode="External"/><Relationship Id="rId1" Type="http://schemas.openxmlformats.org/officeDocument/2006/relationships/hyperlink" Target="&#20363;&#39064;&#31243;&#24207;\&#34411;&#23376;&#21507;&#33529;&#26524;.cp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hyperlink" Target="&#20363;&#39064;&#31243;&#24207;\&#35745;&#31639;&#37038;&#36164;.cpp"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hyperlink" Target="&#20363;&#39064;&#31243;&#24207;\&#25104;&#32489;&#36716;&#25442;.cp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hyperlink" Target="&#20363;&#39064;&#31243;&#24207;\&#26576;&#24180;&#26576;&#26376;&#30340;&#22825;&#25968;.cpp"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6.png"/><Relationship Id="rId19" Type="http://schemas.openxmlformats.org/officeDocument/2006/relationships/slideLayout" Target="../slideLayouts/slideLayout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hyperlink" Target="&#20363;&#39064;&#31243;&#24207;\&#20248;&#24800;&#36141;&#29289;.cpp"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hyperlink" Target="&#20363;&#39064;&#31243;&#24207;\&#25171;&#25794;&#21488;.cpp"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png"/><Relationship Id="rId1" Type="http://schemas.openxmlformats.org/officeDocument/2006/relationships/hyperlink" Target="&#20363;&#39064;&#31243;&#24207;\&#26234;&#21830;&#38382;&#39064;.cpp" TargetMode="Externa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8.jpe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hyperlink" Target="&#20363;&#39064;&#31243;&#24207;\&#26234;&#21830;&#38382;&#39064;.cpp" TargetMode="Externa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10.png"/><Relationship Id="rId3" Type="http://schemas.openxmlformats.org/officeDocument/2006/relationships/image" Target="../media/image6.png"/><Relationship Id="rId2" Type="http://schemas.openxmlformats.org/officeDocument/2006/relationships/hyperlink" Target="&#20363;&#39064;&#31243;&#24207;\&#38405;&#35835;01.cpp" TargetMode="External"/><Relationship Id="rId1" Type="http://schemas.openxmlformats.org/officeDocument/2006/relationships/hyperlink" Target="&#20363;&#39064;&#31243;&#24207;\&#23436;&#21892;01.cpp" TargetMode="Externa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hyperlink" Target="&#20363;&#39064;&#31243;&#24207;\&#35841;&#36339;&#32499;&#22810;.c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云形标注 4"/>
          <p:cNvSpPr/>
          <p:nvPr/>
        </p:nvSpPr>
        <p:spPr>
          <a:xfrm>
            <a:off x="9263380" y="356870"/>
            <a:ext cx="2726690" cy="2258695"/>
          </a:xfrm>
          <a:prstGeom prst="cloudCallout">
            <a:avLst>
              <a:gd name="adj1" fmla="val -105426"/>
              <a:gd name="adj2" fmla="val -38557"/>
            </a:avLst>
          </a:prstGeom>
          <a:solidFill>
            <a:srgbClr val="EDFBFF"/>
          </a:solidFill>
          <a:ln>
            <a:solidFill>
              <a:srgbClr val="EDF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牛2"/>
          <p:cNvPicPr>
            <a:picLocks noChangeAspect="1"/>
          </p:cNvPicPr>
          <p:nvPr/>
        </p:nvPicPr>
        <p:blipFill>
          <a:blip r:embed="rId1"/>
          <a:stretch>
            <a:fillRect/>
          </a:stretch>
        </p:blipFill>
        <p:spPr>
          <a:xfrm>
            <a:off x="6570980" y="302895"/>
            <a:ext cx="1096645" cy="1527810"/>
          </a:xfrm>
          <a:prstGeom prst="rect">
            <a:avLst/>
          </a:prstGeom>
        </p:spPr>
      </p:pic>
      <p:pic>
        <p:nvPicPr>
          <p:cNvPr id="13" name="图片 12" descr="牛7"/>
          <p:cNvPicPr>
            <a:picLocks noChangeAspect="1"/>
          </p:cNvPicPr>
          <p:nvPr/>
        </p:nvPicPr>
        <p:blipFill>
          <a:blip r:embed="rId2"/>
          <a:stretch>
            <a:fillRect/>
          </a:stretch>
        </p:blipFill>
        <p:spPr>
          <a:xfrm>
            <a:off x="2297430" y="335915"/>
            <a:ext cx="2727960" cy="1809750"/>
          </a:xfrm>
          <a:prstGeom prst="rect">
            <a:avLst/>
          </a:prstGeom>
        </p:spPr>
      </p:pic>
      <p:pic>
        <p:nvPicPr>
          <p:cNvPr id="2" name="图片 1"/>
          <p:cNvPicPr>
            <a:picLocks noChangeAspect="1"/>
          </p:cNvPicPr>
          <p:nvPr/>
        </p:nvPicPr>
        <p:blipFill>
          <a:blip r:embed="rId3">
            <a:clrChange>
              <a:clrFrom>
                <a:srgbClr val="F6F6F6">
                  <a:alpha val="100000"/>
                </a:srgbClr>
              </a:clrFrom>
              <a:clrTo>
                <a:srgbClr val="F6F6F6">
                  <a:alpha val="100000"/>
                  <a:alpha val="0"/>
                </a:srgbClr>
              </a:clrTo>
            </a:clrChange>
          </a:blip>
          <a:stretch>
            <a:fillRect/>
          </a:stretch>
        </p:blipFill>
        <p:spPr>
          <a:xfrm>
            <a:off x="9806305" y="603885"/>
            <a:ext cx="1641475" cy="1530350"/>
          </a:xfrm>
          <a:prstGeom prst="rect">
            <a:avLst/>
          </a:prstGeom>
        </p:spPr>
      </p:pic>
      <p:sp>
        <p:nvSpPr>
          <p:cNvPr id="7" name="矩形 6"/>
          <p:cNvSpPr/>
          <p:nvPr/>
        </p:nvSpPr>
        <p:spPr>
          <a:xfrm>
            <a:off x="942975" y="4560570"/>
            <a:ext cx="9326880" cy="706755"/>
          </a:xfrm>
          <a:prstGeom prst="rect">
            <a:avLst/>
          </a:prstGeom>
          <a:noFill/>
          <a:ln>
            <a:noFill/>
          </a:ln>
        </p:spPr>
        <p:txBody>
          <a:bodyPr wrap="none" rtlCol="0" anchor="t">
            <a:spAutoFit/>
            <a:scene3d>
              <a:camera prst="orthographicFront"/>
              <a:lightRig rig="threePt" dir="t"/>
            </a:scene3d>
          </a:bodyPr>
          <a:p>
            <a:pPr algn="ctr"/>
            <a:r>
              <a:rPr sz="4000">
                <a:solidFill>
                  <a:srgbClr val="C00000"/>
                </a:solidFill>
                <a:effectLst/>
                <a:latin typeface="方正大魏体简体" panose="02000000000000000000" charset="-122"/>
                <a:ea typeface="方正大魏体简体" panose="02000000000000000000" charset="-122"/>
              </a:rPr>
              <a:t>根据不同的天气情况，选择不同的安排。</a:t>
            </a:r>
            <a:endParaRPr sz="4000">
              <a:solidFill>
                <a:srgbClr val="C00000"/>
              </a:solidFill>
              <a:effectLst/>
              <a:latin typeface="方正大魏体简体" panose="02000000000000000000" charset="-122"/>
              <a:ea typeface="方正大魏体简体" panose="02000000000000000000" charset="-122"/>
            </a:endParaRPr>
          </a:p>
        </p:txBody>
      </p:sp>
      <p:sp>
        <p:nvSpPr>
          <p:cNvPr id="10" name="文本框 9"/>
          <p:cNvSpPr txBox="1"/>
          <p:nvPr/>
        </p:nvSpPr>
        <p:spPr>
          <a:xfrm>
            <a:off x="942975" y="1976120"/>
            <a:ext cx="10093325" cy="2584450"/>
          </a:xfrm>
          <a:prstGeom prst="rect">
            <a:avLst/>
          </a:prstGeom>
          <a:noFill/>
          <a:ln>
            <a:solidFill>
              <a:schemeClr val="tx1"/>
            </a:solidFill>
            <a:prstDash val="sysDot"/>
          </a:ln>
        </p:spPr>
        <p:txBody>
          <a:bodyPr wrap="square" rtlCol="0">
            <a:spAutoFit/>
          </a:bodyPr>
          <a:p>
            <a:pPr>
              <a:lnSpc>
                <a:spcPct val="150000"/>
              </a:lnSpc>
            </a:pPr>
            <a:r>
              <a:rPr lang="en-US" altLang="zh-CN" sz="3600" i="1">
                <a:solidFill>
                  <a:srgbClr val="C00000"/>
                </a:solidFill>
                <a:effectLst>
                  <a:reflection blurRad="6350" stA="53000" endA="300" endPos="35500" dir="5400000" sy="-90000" algn="bl" rotWithShape="0"/>
                </a:effectLst>
                <a:latin typeface="方正大魏体简体" panose="02000000000000000000" charset="-122"/>
                <a:ea typeface="方正大魏体简体" panose="02000000000000000000" charset="-122"/>
              </a:rPr>
              <a:t>        </a:t>
            </a:r>
            <a:r>
              <a:rPr sz="3600">
                <a:effectLst/>
                <a:latin typeface="方正大魏体简体" panose="02000000000000000000" charset="-122"/>
                <a:ea typeface="方正大魏体简体" panose="02000000000000000000" charset="-122"/>
                <a:sym typeface="+mn-ea"/>
              </a:rPr>
              <a:t>愉快的寒假终于到来了，牛牛和朋朋商量，如果明天天气好，他们将去</a:t>
            </a:r>
            <a:r>
              <a:rPr lang="zh-CN" sz="3600">
                <a:effectLst/>
                <a:latin typeface="方正大魏体简体" panose="02000000000000000000" charset="-122"/>
                <a:ea typeface="方正大魏体简体" panose="02000000000000000000" charset="-122"/>
                <a:sym typeface="+mn-ea"/>
              </a:rPr>
              <a:t>骑行</a:t>
            </a:r>
            <a:r>
              <a:rPr sz="3600">
                <a:effectLst/>
                <a:latin typeface="方正大魏体简体" panose="02000000000000000000" charset="-122"/>
                <a:ea typeface="方正大魏体简体" panose="02000000000000000000" charset="-122"/>
                <a:sym typeface="+mn-ea"/>
              </a:rPr>
              <a:t>，否则就到图书馆看书。</a:t>
            </a:r>
            <a:endParaRPr sz="3600">
              <a:effectLst/>
              <a:latin typeface="方正大魏体简体" panose="02000000000000000000" charset="-122"/>
              <a:ea typeface="方正大魏体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264160" y="418465"/>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6" name="文本框 5"/>
          <p:cNvSpPr txBox="1"/>
          <p:nvPr/>
        </p:nvSpPr>
        <p:spPr>
          <a:xfrm>
            <a:off x="4717415" y="550545"/>
            <a:ext cx="5231130" cy="755650"/>
          </a:xfrm>
          <a:prstGeom prst="rect">
            <a:avLst/>
          </a:prstGeom>
          <a:solidFill>
            <a:schemeClr val="accent1">
              <a:lumMod val="20000"/>
              <a:lumOff val="80000"/>
            </a:schemeClr>
          </a:solidFill>
        </p:spPr>
        <p:txBody>
          <a:bodyPr wrap="square" rtlCol="0">
            <a:spAutoFit/>
          </a:bodyPr>
          <a:p>
            <a:pPr>
              <a:lnSpc>
                <a:spcPct val="120000"/>
              </a:lnSpc>
            </a:pPr>
            <a:r>
              <a:rPr lang="zh-CN" altLang="en-US" sz="3600">
                <a:effectLst/>
                <a:latin typeface="方正大魏体简体" panose="02000000000000000000" charset="-122"/>
                <a:ea typeface="方正大魏体简体" panose="02000000000000000000" charset="-122"/>
              </a:rPr>
              <a:t>用三个</a:t>
            </a:r>
            <a:r>
              <a:rPr lang="en-US" altLang="zh-CN" sz="3600">
                <a:effectLst/>
                <a:latin typeface="方正大魏体简体" panose="02000000000000000000" charset="-122"/>
                <a:ea typeface="方正大魏体简体" panose="02000000000000000000" charset="-122"/>
              </a:rPr>
              <a:t>if</a:t>
            </a:r>
            <a:r>
              <a:rPr lang="zh-CN" altLang="en-US" sz="3600">
                <a:effectLst/>
                <a:latin typeface="方正大魏体简体" panose="02000000000000000000" charset="-122"/>
                <a:ea typeface="方正大魏体简体" panose="02000000000000000000" charset="-122"/>
              </a:rPr>
              <a:t>语句分别判断：</a:t>
            </a:r>
            <a:endParaRPr lang="zh-CN" altLang="en-US" sz="3600">
              <a:effectLst/>
              <a:latin typeface="方正大魏体简体" panose="02000000000000000000" charset="-122"/>
              <a:ea typeface="方正大魏体简体" panose="02000000000000000000" charset="-122"/>
            </a:endParaRPr>
          </a:p>
        </p:txBody>
      </p:sp>
      <p:sp>
        <p:nvSpPr>
          <p:cNvPr id="5" name="文本框 4"/>
          <p:cNvSpPr txBox="1"/>
          <p:nvPr/>
        </p:nvSpPr>
        <p:spPr>
          <a:xfrm>
            <a:off x="4633595" y="1816100"/>
            <a:ext cx="7126605" cy="3784600"/>
          </a:xfrm>
          <a:prstGeom prst="rect">
            <a:avLst/>
          </a:prstGeom>
          <a:noFill/>
          <a:ln>
            <a:solidFill>
              <a:srgbClr val="FFC000"/>
            </a:solidFill>
          </a:ln>
        </p:spPr>
        <p:txBody>
          <a:bodyPr wrap="square" rtlCol="0">
            <a:spAutoFit/>
          </a:bodyPr>
          <a:p>
            <a:pPr>
              <a:lnSpc>
                <a:spcPct val="100000"/>
              </a:lnSpc>
            </a:pPr>
            <a:r>
              <a:rPr lang="en-US" altLang="zh-CN" sz="2400" b="1"/>
              <a:t>#include &lt;bits/stdc++.h&gt;</a:t>
            </a:r>
            <a:endParaRPr lang="en-US" altLang="zh-CN" sz="2400" b="1"/>
          </a:p>
          <a:p>
            <a:pPr>
              <a:lnSpc>
                <a:spcPct val="100000"/>
              </a:lnSpc>
            </a:pPr>
            <a:r>
              <a:rPr lang="en-US" altLang="zh-CN" sz="2400" b="1"/>
              <a:t>using namespace std;</a:t>
            </a:r>
            <a:endParaRPr lang="en-US" altLang="zh-CN" sz="2400" b="1"/>
          </a:p>
          <a:p>
            <a:pPr>
              <a:lnSpc>
                <a:spcPct val="100000"/>
              </a:lnSpc>
            </a:pPr>
            <a:r>
              <a:rPr lang="en-US" altLang="zh-CN" sz="2400" b="1"/>
              <a:t>int main(){</a:t>
            </a:r>
            <a:endParaRPr lang="en-US" altLang="zh-CN" sz="2400" b="1"/>
          </a:p>
          <a:p>
            <a:pPr>
              <a:lnSpc>
                <a:spcPct val="100000"/>
              </a:lnSpc>
            </a:pPr>
            <a:r>
              <a:rPr lang="en-US" altLang="zh-CN" sz="2400" b="1"/>
              <a:t>	</a:t>
            </a:r>
            <a:r>
              <a:rPr lang="en-US" altLang="zh-CN" sz="2400" b="1">
                <a:sym typeface="+mn-ea"/>
              </a:rPr>
              <a:t>int a,b;</a:t>
            </a:r>
            <a:endParaRPr lang="en-US" altLang="zh-CN" sz="2400" b="1"/>
          </a:p>
          <a:p>
            <a:pPr>
              <a:lnSpc>
                <a:spcPct val="100000"/>
              </a:lnSpc>
            </a:pPr>
            <a:r>
              <a:rPr lang="en-US" altLang="zh-CN" sz="2400" b="1"/>
              <a:t>	cin&gt;&gt;a&gt;&gt;b;</a:t>
            </a:r>
            <a:endParaRPr lang="en-US" altLang="zh-CN" sz="2400" b="1"/>
          </a:p>
          <a:p>
            <a:pPr>
              <a:lnSpc>
                <a:spcPct val="100000"/>
              </a:lnSpc>
            </a:pPr>
            <a:r>
              <a:rPr lang="en-US" altLang="zh-CN" sz="2400" b="1"/>
              <a:t>	if (a&gt;b)  cout&lt;&lt;</a:t>
            </a:r>
            <a:r>
              <a:rPr lang="en-US" altLang="zh-CN" sz="2400" b="1">
                <a:sym typeface="+mn-ea"/>
              </a:rPr>
              <a:t>“niuniu win!”</a:t>
            </a:r>
            <a:r>
              <a:rPr lang="en-US" altLang="zh-CN" sz="2400" b="1"/>
              <a:t>&lt;&lt;endl;</a:t>
            </a:r>
            <a:endParaRPr lang="en-US" altLang="zh-CN" sz="2400" b="1"/>
          </a:p>
          <a:p>
            <a:pPr>
              <a:lnSpc>
                <a:spcPct val="100000"/>
              </a:lnSpc>
            </a:pPr>
            <a:r>
              <a:rPr lang="en-US" altLang="zh-CN" sz="2400" b="1"/>
              <a:t>	if (a==b) cout&lt;&lt;</a:t>
            </a:r>
            <a:r>
              <a:rPr lang="en-US" altLang="zh-CN" sz="2400" b="1">
                <a:sym typeface="+mn-ea"/>
              </a:rPr>
              <a:t>”ping!“</a:t>
            </a:r>
            <a:r>
              <a:rPr lang="en-US" altLang="zh-CN" sz="2400" b="1"/>
              <a:t>&lt;&lt;endl;</a:t>
            </a:r>
            <a:endParaRPr lang="en-US" altLang="zh-CN" sz="2400" b="1"/>
          </a:p>
          <a:p>
            <a:pPr>
              <a:lnSpc>
                <a:spcPct val="100000"/>
              </a:lnSpc>
            </a:pPr>
            <a:r>
              <a:rPr lang="en-US" altLang="zh-CN" sz="2400" b="1"/>
              <a:t> 	if (a&lt;b) cout&lt;&lt;</a:t>
            </a:r>
            <a:r>
              <a:rPr lang="en-US" altLang="zh-CN" sz="2400" b="1">
                <a:sym typeface="+mn-ea"/>
              </a:rPr>
              <a:t>”pengpeng win!“</a:t>
            </a:r>
            <a:r>
              <a:rPr lang="en-US" altLang="zh-CN" sz="2400" b="1"/>
              <a:t>&lt;&lt;endl;</a:t>
            </a:r>
            <a:endParaRPr lang="en-US" altLang="zh-CN" sz="2400" b="1"/>
          </a:p>
          <a:p>
            <a:pPr>
              <a:lnSpc>
                <a:spcPct val="100000"/>
              </a:lnSpc>
            </a:pPr>
            <a:r>
              <a:rPr lang="en-US" altLang="zh-CN" sz="2400" b="1"/>
              <a:t>	return 0;</a:t>
            </a:r>
            <a:endParaRPr lang="en-US" altLang="zh-CN" sz="2400" b="1"/>
          </a:p>
          <a:p>
            <a:pPr>
              <a:lnSpc>
                <a:spcPct val="100000"/>
              </a:lnSpc>
            </a:pPr>
            <a:r>
              <a:rPr lang="en-US" altLang="zh-CN" sz="2400" b="1"/>
              <a:t>}</a:t>
            </a:r>
            <a:endParaRPr lang="en-US" altLang="zh-CN" sz="2400" b="1"/>
          </a:p>
        </p:txBody>
      </p:sp>
      <p:sp>
        <p:nvSpPr>
          <p:cNvPr id="7" name="文本框 6"/>
          <p:cNvSpPr txBox="1"/>
          <p:nvPr/>
        </p:nvSpPr>
        <p:spPr>
          <a:xfrm>
            <a:off x="135890" y="2026920"/>
            <a:ext cx="1203960" cy="706755"/>
          </a:xfrm>
          <a:prstGeom prst="rect">
            <a:avLst/>
          </a:prstGeom>
          <a:noFill/>
        </p:spPr>
        <p:txBody>
          <a:bodyPr wrap="none" rtlCol="0">
            <a:spAutoFit/>
            <a:scene3d>
              <a:camera prst="orthographicFront"/>
              <a:lightRig rig="threePt" dir="t"/>
            </a:scene3d>
          </a:bodyPr>
          <a:p>
            <a:pPr algn="l"/>
            <a:r>
              <a:rPr lang="zh-CN" sz="4000" b="1">
                <a:ln w="22225">
                  <a:solidFill>
                    <a:schemeClr val="accent2"/>
                  </a:solidFill>
                  <a:prstDash val="solid"/>
                </a:ln>
                <a:solidFill>
                  <a:schemeClr val="accent2">
                    <a:lumMod val="40000"/>
                    <a:lumOff val="60000"/>
                  </a:schemeClr>
                </a:solidFill>
                <a:effectLst/>
                <a:latin typeface="方正大魏体简体" panose="02000000000000000000" charset="-122"/>
                <a:ea typeface="方正大魏体简体" panose="02000000000000000000" charset="-122"/>
                <a:sym typeface="+mn-ea"/>
              </a:rPr>
              <a:t>牛牛</a:t>
            </a:r>
            <a:endParaRPr lang="zh-CN" altLang="en-US" sz="4000" b="1">
              <a:ln w="22225">
                <a:solidFill>
                  <a:schemeClr val="accent2"/>
                </a:solidFill>
                <a:prstDash val="solid"/>
              </a:ln>
              <a:solidFill>
                <a:schemeClr val="accent2">
                  <a:lumMod val="40000"/>
                  <a:lumOff val="60000"/>
                </a:schemeClr>
              </a:solidFill>
              <a:effectLst/>
              <a:latin typeface="方正大魏体简体" panose="02000000000000000000" charset="-122"/>
              <a:ea typeface="方正大魏体简体" panose="02000000000000000000" charset="-122"/>
              <a:sym typeface="+mn-ea"/>
            </a:endParaRPr>
          </a:p>
        </p:txBody>
      </p:sp>
      <p:sp>
        <p:nvSpPr>
          <p:cNvPr id="8" name="文本框 7"/>
          <p:cNvSpPr txBox="1"/>
          <p:nvPr/>
        </p:nvSpPr>
        <p:spPr>
          <a:xfrm>
            <a:off x="149860" y="2846070"/>
            <a:ext cx="1203960" cy="706755"/>
          </a:xfrm>
          <a:prstGeom prst="rect">
            <a:avLst/>
          </a:prstGeom>
          <a:noFill/>
        </p:spPr>
        <p:txBody>
          <a:bodyPr wrap="none" rtlCol="0">
            <a:spAutoFit/>
          </a:bodyPr>
          <a:p>
            <a:pPr algn="l"/>
            <a:r>
              <a:rPr lang="zh-CN" sz="4000" b="1">
                <a:gradFill>
                  <a:gsLst>
                    <a:gs pos="0">
                      <a:srgbClr val="007BD3"/>
                    </a:gs>
                    <a:gs pos="100000">
                      <a:srgbClr val="034373"/>
                    </a:gs>
                  </a:gsLst>
                  <a:lin scaled="0"/>
                </a:gradFill>
                <a:effectLst/>
                <a:latin typeface="方正大魏体简体" panose="02000000000000000000" charset="-122"/>
                <a:ea typeface="方正大魏体简体" panose="02000000000000000000" charset="-122"/>
                <a:sym typeface="+mn-ea"/>
              </a:rPr>
              <a:t>朋朋</a:t>
            </a:r>
            <a:endParaRPr lang="zh-CN" altLang="en-US" sz="4000" b="1">
              <a:gradFill>
                <a:gsLst>
                  <a:gs pos="0">
                    <a:srgbClr val="007BD3"/>
                  </a:gs>
                  <a:gs pos="100000">
                    <a:srgbClr val="034373"/>
                  </a:gs>
                </a:gsLst>
                <a:lin scaled="0"/>
              </a:gradFill>
              <a:effectLst/>
              <a:latin typeface="方正大魏体简体" panose="02000000000000000000" charset="-122"/>
              <a:ea typeface="方正大魏体简体" panose="02000000000000000000" charset="-122"/>
              <a:sym typeface="+mn-ea"/>
            </a:endParaRPr>
          </a:p>
        </p:txBody>
      </p:sp>
      <p:sp>
        <p:nvSpPr>
          <p:cNvPr id="10" name="文本框 9"/>
          <p:cNvSpPr txBox="1"/>
          <p:nvPr/>
        </p:nvSpPr>
        <p:spPr>
          <a:xfrm>
            <a:off x="1606550" y="2734310"/>
            <a:ext cx="510540" cy="1014730"/>
          </a:xfrm>
          <a:prstGeom prst="rect">
            <a:avLst/>
          </a:prstGeom>
          <a:noFill/>
        </p:spPr>
        <p:txBody>
          <a:bodyPr wrap="none" rtlCol="0">
            <a:spAutoFit/>
          </a:bodyPr>
          <a:p>
            <a:pPr algn="l"/>
            <a:r>
              <a:rPr lang="en-US" altLang="zh-CN" sz="6000">
                <a:gradFill>
                  <a:gsLst>
                    <a:gs pos="0">
                      <a:srgbClr val="007BD3"/>
                    </a:gs>
                    <a:gs pos="100000">
                      <a:srgbClr val="034373"/>
                    </a:gs>
                  </a:gsLst>
                  <a:lin scaled="0"/>
                </a:gradFill>
                <a:effectLst/>
                <a:latin typeface="方正大魏体简体" panose="02000000000000000000" charset="-122"/>
                <a:ea typeface="方正大魏体简体" panose="02000000000000000000" charset="-122"/>
                <a:sym typeface="+mn-ea"/>
              </a:rPr>
              <a:t>b</a:t>
            </a:r>
            <a:endParaRPr lang="en-US" altLang="zh-CN" sz="6000">
              <a:gradFill>
                <a:gsLst>
                  <a:gs pos="0">
                    <a:srgbClr val="007BD3"/>
                  </a:gs>
                  <a:gs pos="100000">
                    <a:srgbClr val="034373"/>
                  </a:gs>
                </a:gsLst>
                <a:lin scaled="0"/>
              </a:gradFill>
              <a:effectLst/>
              <a:latin typeface="方正大魏体简体" panose="02000000000000000000" charset="-122"/>
              <a:ea typeface="方正大魏体简体" panose="02000000000000000000" charset="-122"/>
              <a:sym typeface="+mn-ea"/>
            </a:endParaRPr>
          </a:p>
        </p:txBody>
      </p:sp>
      <p:sp>
        <p:nvSpPr>
          <p:cNvPr id="11" name="右箭头 10"/>
          <p:cNvSpPr/>
          <p:nvPr/>
        </p:nvSpPr>
        <p:spPr>
          <a:xfrm>
            <a:off x="1309370" y="2228850"/>
            <a:ext cx="346075"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右箭头 11"/>
          <p:cNvSpPr/>
          <p:nvPr/>
        </p:nvSpPr>
        <p:spPr>
          <a:xfrm>
            <a:off x="1309370" y="3097530"/>
            <a:ext cx="353060" cy="264795"/>
          </a:xfrm>
          <a:prstGeom prst="rightArrow">
            <a:avLst/>
          </a:prstGeom>
          <a:gradFill>
            <a:gsLst>
              <a:gs pos="0">
                <a:srgbClr val="007BD3"/>
              </a:gs>
              <a:gs pos="100000">
                <a:srgbClr val="034373"/>
              </a:gs>
            </a:gsLst>
            <a:lin scaled="0"/>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新月形 13"/>
          <p:cNvSpPr/>
          <p:nvPr/>
        </p:nvSpPr>
        <p:spPr>
          <a:xfrm>
            <a:off x="2080260" y="2044700"/>
            <a:ext cx="176530" cy="1636395"/>
          </a:xfrm>
          <a:prstGeom prst="moon">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p>
            <a:pPr algn="ctr"/>
            <a:endParaRPr lang="zh-CN" altLang="en-US"/>
          </a:p>
        </p:txBody>
      </p:sp>
      <p:sp>
        <p:nvSpPr>
          <p:cNvPr id="15" name="文本框 14"/>
          <p:cNvSpPr txBox="1"/>
          <p:nvPr/>
        </p:nvSpPr>
        <p:spPr>
          <a:xfrm>
            <a:off x="2137410" y="2058670"/>
            <a:ext cx="1348105" cy="645160"/>
          </a:xfrm>
          <a:prstGeom prst="rect">
            <a:avLst/>
          </a:prstGeom>
          <a:noFill/>
        </p:spPr>
        <p:txBody>
          <a:bodyPr wrap="square" rtlCol="0">
            <a:spAutoFit/>
          </a:bodyPr>
          <a:p>
            <a:pPr lvl="0" algn="l">
              <a:buClrTx/>
              <a:buSzTx/>
              <a:buFontTx/>
            </a:pPr>
            <a:r>
              <a:rPr lang="en-US" altLang="zh-CN" sz="3600">
                <a:effectLst>
                  <a:outerShdw blurRad="38100" dist="38100" dir="2700000" algn="tl">
                    <a:srgbClr val="000000">
                      <a:alpha val="43137"/>
                    </a:srgbClr>
                  </a:outerShdw>
                </a:effectLst>
                <a:latin typeface="方正大黑简体" panose="02000000000000000000" charset="-122"/>
                <a:ea typeface="方正大黑简体" panose="02000000000000000000" charset="-122"/>
                <a:sym typeface="+mn-ea"/>
              </a:rPr>
              <a:t>a</a:t>
            </a:r>
            <a:r>
              <a:rPr lang="en-US" altLang="zh-CN" sz="3600">
                <a:effectLst>
                  <a:outerShdw blurRad="38100" dist="38100" dir="2700000" algn="tl">
                    <a:srgbClr val="000000">
                      <a:alpha val="43137"/>
                    </a:srgbClr>
                  </a:outerShdw>
                </a:effectLst>
                <a:latin typeface="方正大黑简体" panose="02000000000000000000" charset="-122"/>
                <a:ea typeface="方正大黑简体" panose="02000000000000000000" charset="-122"/>
                <a:sym typeface="+mn-ea"/>
              </a:rPr>
              <a:t>&gt;b</a:t>
            </a:r>
            <a:endParaRPr lang="en-US" altLang="zh-CN" sz="3600">
              <a:effectLst>
                <a:outerShdw blurRad="38100" dist="38100" dir="2700000" algn="tl">
                  <a:srgbClr val="000000">
                    <a:alpha val="43137"/>
                  </a:srgbClr>
                </a:outerShdw>
              </a:effectLst>
              <a:latin typeface="方正大黑简体" panose="02000000000000000000" charset="-122"/>
              <a:ea typeface="方正大黑简体" panose="02000000000000000000" charset="-122"/>
              <a:sym typeface="+mn-ea"/>
            </a:endParaRPr>
          </a:p>
        </p:txBody>
      </p:sp>
      <p:sp>
        <p:nvSpPr>
          <p:cNvPr id="16" name="文本框 15"/>
          <p:cNvSpPr txBox="1"/>
          <p:nvPr/>
        </p:nvSpPr>
        <p:spPr>
          <a:xfrm>
            <a:off x="2120900" y="2622550"/>
            <a:ext cx="1703705" cy="645160"/>
          </a:xfrm>
          <a:prstGeom prst="rect">
            <a:avLst/>
          </a:prstGeom>
          <a:noFill/>
        </p:spPr>
        <p:txBody>
          <a:bodyPr wrap="square" rtlCol="0">
            <a:spAutoFit/>
          </a:bodyPr>
          <a:p>
            <a:r>
              <a:rPr lang="en-US" altLang="zh-CN" sz="3600">
                <a:effectLst>
                  <a:outerShdw blurRad="38100" dist="38100" dir="2700000" algn="tl">
                    <a:srgbClr val="000000">
                      <a:alpha val="43137"/>
                    </a:srgbClr>
                  </a:outerShdw>
                </a:effectLst>
                <a:latin typeface="方正大黑简体" panose="02000000000000000000" charset="-122"/>
                <a:ea typeface="方正大黑简体" panose="02000000000000000000" charset="-122"/>
              </a:rPr>
              <a:t>a==b</a:t>
            </a:r>
            <a:endParaRPr lang="en-US" altLang="zh-CN" sz="3600">
              <a:effectLst>
                <a:outerShdw blurRad="38100" dist="38100" dir="2700000" algn="tl">
                  <a:srgbClr val="000000">
                    <a:alpha val="43137"/>
                  </a:srgbClr>
                </a:outerShdw>
              </a:effectLst>
              <a:latin typeface="方正大黑简体" panose="02000000000000000000" charset="-122"/>
              <a:ea typeface="方正大黑简体" panose="02000000000000000000" charset="-122"/>
            </a:endParaRPr>
          </a:p>
        </p:txBody>
      </p:sp>
      <p:sp>
        <p:nvSpPr>
          <p:cNvPr id="17" name="文本框 16"/>
          <p:cNvSpPr txBox="1"/>
          <p:nvPr/>
        </p:nvSpPr>
        <p:spPr>
          <a:xfrm>
            <a:off x="2155190" y="3106420"/>
            <a:ext cx="1501775" cy="645160"/>
          </a:xfrm>
          <a:prstGeom prst="rect">
            <a:avLst/>
          </a:prstGeom>
          <a:noFill/>
        </p:spPr>
        <p:txBody>
          <a:bodyPr wrap="square" rtlCol="0">
            <a:spAutoFit/>
          </a:bodyPr>
          <a:p>
            <a:r>
              <a:rPr lang="en-US" altLang="zh-CN" sz="3600" b="1">
                <a:solidFill>
                  <a:schemeClr val="tx1"/>
                </a:solidFill>
                <a:effectLst>
                  <a:outerShdw blurRad="38100" dist="38100" dir="2700000" algn="tl">
                    <a:srgbClr val="000000">
                      <a:alpha val="43137"/>
                    </a:srgbClr>
                  </a:outerShdw>
                </a:effectLst>
                <a:latin typeface="方正大黑简体" panose="02000000000000000000" charset="-122"/>
                <a:ea typeface="方正大黑简体" panose="02000000000000000000" charset="-122"/>
              </a:rPr>
              <a:t>a&lt;b</a:t>
            </a:r>
            <a:endParaRPr lang="en-US" altLang="zh-CN" sz="3600" b="1">
              <a:solidFill>
                <a:schemeClr val="tx1"/>
              </a:solidFill>
              <a:effectLst>
                <a:outerShdw blurRad="38100" dist="38100" dir="2700000" algn="tl">
                  <a:srgbClr val="000000">
                    <a:alpha val="43137"/>
                  </a:srgbClr>
                </a:outerShdw>
              </a:effectLst>
              <a:latin typeface="方正大黑简体" panose="02000000000000000000" charset="-122"/>
              <a:ea typeface="方正大黑简体" panose="02000000000000000000" charset="-122"/>
            </a:endParaRPr>
          </a:p>
        </p:txBody>
      </p:sp>
      <p:sp>
        <p:nvSpPr>
          <p:cNvPr id="18" name="矩形 17"/>
          <p:cNvSpPr/>
          <p:nvPr/>
        </p:nvSpPr>
        <p:spPr>
          <a:xfrm>
            <a:off x="1604328" y="1816100"/>
            <a:ext cx="516255" cy="1014730"/>
          </a:xfrm>
          <a:prstGeom prst="rect">
            <a:avLst/>
          </a:prstGeom>
          <a:noFill/>
          <a:ln>
            <a:noFill/>
          </a:ln>
        </p:spPr>
        <p:txBody>
          <a:bodyPr wrap="none" rtlCol="0" anchor="t">
            <a:spAutoFit/>
          </a:bodyPr>
          <a:p>
            <a:pPr algn="ctr"/>
            <a:r>
              <a:rPr lang="en-US" altLang="zh-CN" sz="6000" b="1">
                <a:ln w="22225">
                  <a:solidFill>
                    <a:schemeClr val="accent2"/>
                  </a:solidFill>
                  <a:prstDash val="solid"/>
                </a:ln>
                <a:solidFill>
                  <a:schemeClr val="accent2">
                    <a:lumMod val="40000"/>
                    <a:lumOff val="60000"/>
                  </a:schemeClr>
                </a:solidFill>
                <a:effectLst/>
                <a:latin typeface="方正大魏体简体" panose="02000000000000000000" charset="-122"/>
                <a:ea typeface="方正大魏体简体" panose="02000000000000000000" charset="-122"/>
                <a:sym typeface="+mn-ea"/>
              </a:rPr>
              <a:t>a</a:t>
            </a:r>
            <a:endParaRPr lang="en-US" altLang="zh-CN" sz="6000" b="1">
              <a:ln w="22225">
                <a:solidFill>
                  <a:schemeClr val="accent2"/>
                </a:solidFill>
                <a:prstDash val="solid"/>
              </a:ln>
              <a:solidFill>
                <a:schemeClr val="accent2">
                  <a:lumMod val="40000"/>
                  <a:lumOff val="60000"/>
                </a:schemeClr>
              </a:solidFill>
              <a:effectLst/>
              <a:latin typeface="方正大魏体简体" panose="02000000000000000000" charset="-122"/>
              <a:ea typeface="方正大魏体简体" panose="02000000000000000000" charset="-122"/>
              <a:sym typeface="+mn-ea"/>
            </a:endParaRPr>
          </a:p>
        </p:txBody>
      </p:sp>
      <p:sp>
        <p:nvSpPr>
          <p:cNvPr id="19" name="文本框 18">
            <a:hlinkClick r:id="rId1" action="ppaction://hlinkfile"/>
          </p:cNvPr>
          <p:cNvSpPr txBox="1"/>
          <p:nvPr/>
        </p:nvSpPr>
        <p:spPr>
          <a:xfrm>
            <a:off x="337820" y="6343650"/>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20" name="图片 19">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340" b="24498"/>
          <a:stretch>
            <a:fillRect/>
          </a:stretch>
        </p:blipFill>
        <p:spPr>
          <a:xfrm>
            <a:off x="102870" y="5530215"/>
            <a:ext cx="1421130" cy="813435"/>
          </a:xfrm>
          <a:prstGeom prst="rect">
            <a:avLst/>
          </a:prstGeom>
        </p:spPr>
      </p:pic>
      <p:sp>
        <p:nvSpPr>
          <p:cNvPr id="2" name="文本框 1"/>
          <p:cNvSpPr txBox="1"/>
          <p:nvPr/>
        </p:nvSpPr>
        <p:spPr>
          <a:xfrm>
            <a:off x="3141345" y="2144395"/>
            <a:ext cx="1811020" cy="521970"/>
          </a:xfrm>
          <a:prstGeom prst="rect">
            <a:avLst/>
          </a:prstGeom>
          <a:noFill/>
        </p:spPr>
        <p:txBody>
          <a:bodyPr wrap="square" rtlCol="0">
            <a:spAutoFit/>
          </a:bodyPr>
          <a:p>
            <a:pPr lvl="0" algn="l">
              <a:buClrTx/>
              <a:buSzTx/>
              <a:buFontTx/>
            </a:pPr>
            <a:r>
              <a:rPr lang="zh-CN" altLang="en-US" sz="2800">
                <a:effectLst>
                  <a:outerShdw blurRad="38100" dist="38100" dir="2700000" algn="tl">
                    <a:srgbClr val="000000">
                      <a:alpha val="43137"/>
                    </a:srgbClr>
                  </a:outerShdw>
                </a:effectLst>
                <a:latin typeface="方正大黑简体" panose="02000000000000000000" charset="-122"/>
                <a:ea typeface="方正大黑简体" panose="02000000000000000000" charset="-122"/>
                <a:sym typeface="+mn-ea"/>
              </a:rPr>
              <a:t>牛牛赢</a:t>
            </a:r>
            <a:endParaRPr lang="zh-CN" altLang="en-US" sz="2800">
              <a:effectLst>
                <a:outerShdw blurRad="38100" dist="38100" dir="2700000" algn="tl">
                  <a:srgbClr val="000000">
                    <a:alpha val="43137"/>
                  </a:srgbClr>
                </a:outerShdw>
              </a:effectLst>
              <a:latin typeface="方正大黑简体" panose="02000000000000000000" charset="-122"/>
              <a:ea typeface="方正大黑简体" panose="02000000000000000000" charset="-122"/>
              <a:sym typeface="+mn-ea"/>
            </a:endParaRPr>
          </a:p>
        </p:txBody>
      </p:sp>
      <p:sp>
        <p:nvSpPr>
          <p:cNvPr id="4" name="文本框 3"/>
          <p:cNvSpPr txBox="1"/>
          <p:nvPr/>
        </p:nvSpPr>
        <p:spPr>
          <a:xfrm>
            <a:off x="3273425" y="2682240"/>
            <a:ext cx="1142365" cy="521970"/>
          </a:xfrm>
          <a:prstGeom prst="rect">
            <a:avLst/>
          </a:prstGeom>
          <a:noFill/>
        </p:spPr>
        <p:txBody>
          <a:bodyPr wrap="square" rtlCol="0">
            <a:spAutoFit/>
          </a:bodyPr>
          <a:p>
            <a:pPr lvl="0" algn="l">
              <a:buClrTx/>
              <a:buSzTx/>
              <a:buFontTx/>
            </a:pPr>
            <a:r>
              <a:rPr lang="zh-CN" altLang="en-US" sz="2800">
                <a:effectLst>
                  <a:outerShdw blurRad="38100" dist="38100" dir="2700000" algn="tl">
                    <a:srgbClr val="000000">
                      <a:alpha val="43137"/>
                    </a:srgbClr>
                  </a:outerShdw>
                </a:effectLst>
                <a:latin typeface="方正大黑简体" panose="02000000000000000000" charset="-122"/>
                <a:ea typeface="方正大黑简体" panose="02000000000000000000" charset="-122"/>
                <a:sym typeface="+mn-ea"/>
              </a:rPr>
              <a:t>平局</a:t>
            </a:r>
            <a:endParaRPr lang="zh-CN" altLang="en-US" sz="2800">
              <a:effectLst>
                <a:outerShdw blurRad="38100" dist="38100" dir="2700000" algn="tl">
                  <a:srgbClr val="000000">
                    <a:alpha val="43137"/>
                  </a:srgbClr>
                </a:outerShdw>
              </a:effectLst>
              <a:latin typeface="方正大黑简体" panose="02000000000000000000" charset="-122"/>
              <a:ea typeface="方正大黑简体" panose="02000000000000000000" charset="-122"/>
              <a:sym typeface="+mn-ea"/>
            </a:endParaRPr>
          </a:p>
        </p:txBody>
      </p:sp>
      <p:sp>
        <p:nvSpPr>
          <p:cNvPr id="9" name="文本框 8"/>
          <p:cNvSpPr txBox="1"/>
          <p:nvPr/>
        </p:nvSpPr>
        <p:spPr>
          <a:xfrm>
            <a:off x="3206750" y="3178810"/>
            <a:ext cx="1811020" cy="521970"/>
          </a:xfrm>
          <a:prstGeom prst="rect">
            <a:avLst/>
          </a:prstGeom>
          <a:noFill/>
        </p:spPr>
        <p:txBody>
          <a:bodyPr wrap="square" rtlCol="0">
            <a:spAutoFit/>
          </a:bodyPr>
          <a:p>
            <a:pPr lvl="0" algn="l">
              <a:buClrTx/>
              <a:buSzTx/>
              <a:buFontTx/>
            </a:pPr>
            <a:r>
              <a:rPr lang="zh-CN" altLang="en-US" sz="2800">
                <a:effectLst>
                  <a:outerShdw blurRad="38100" dist="38100" dir="2700000" algn="tl">
                    <a:srgbClr val="000000">
                      <a:alpha val="43137"/>
                    </a:srgbClr>
                  </a:outerShdw>
                </a:effectLst>
                <a:latin typeface="方正大黑简体" panose="02000000000000000000" charset="-122"/>
                <a:ea typeface="方正大黑简体" panose="02000000000000000000" charset="-122"/>
                <a:sym typeface="+mn-ea"/>
              </a:rPr>
              <a:t>朋朋赢</a:t>
            </a:r>
            <a:endParaRPr lang="zh-CN" altLang="en-US" sz="2800">
              <a:effectLst>
                <a:outerShdw blurRad="38100" dist="38100" dir="2700000" algn="tl">
                  <a:srgbClr val="000000">
                    <a:alpha val="43137"/>
                  </a:srgbClr>
                </a:outerShdw>
              </a:effectLst>
              <a:latin typeface="方正大黑简体" panose="02000000000000000000" charset="-122"/>
              <a:ea typeface="方正大黑简体" panose="02000000000000000000" charset="-122"/>
              <a:sym typeface="+mn-ea"/>
            </a:endParaRPr>
          </a:p>
        </p:txBody>
      </p:sp>
      <p:sp>
        <p:nvSpPr>
          <p:cNvPr id="13" name="文本框 12"/>
          <p:cNvSpPr txBox="1"/>
          <p:nvPr/>
        </p:nvSpPr>
        <p:spPr>
          <a:xfrm>
            <a:off x="1184275" y="418465"/>
            <a:ext cx="2375535" cy="706755"/>
          </a:xfrm>
          <a:prstGeom prst="rect">
            <a:avLst/>
          </a:prstGeom>
          <a:noFill/>
        </p:spPr>
        <p:txBody>
          <a:bodyPr wrap="square" rtlCol="0">
            <a:spAutoFit/>
            <a:scene3d>
              <a:camera prst="orthographicFront"/>
              <a:lightRig rig="threePt" dir="t"/>
            </a:scene3d>
          </a:bodyPr>
          <a:p>
            <a:pPr algn="l"/>
            <a:r>
              <a:rPr sz="4000">
                <a:solidFill>
                  <a:schemeClr val="tx1"/>
                </a:solidFill>
                <a:effectLst/>
                <a:latin typeface="方正大魏体简体" panose="02000000000000000000" charset="-122"/>
                <a:ea typeface="方正大魏体简体" panose="02000000000000000000" charset="-122"/>
                <a:sym typeface="+mn-ea"/>
              </a:rPr>
              <a:t>思考分析</a:t>
            </a:r>
            <a:r>
              <a:rPr lang="zh-CN" sz="400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rPr>
              <a:t>：</a:t>
            </a:r>
            <a:endParaRPr lang="zh-CN" sz="4000" dirty="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p:tgtEl>
                                          <p:spTgt spid="11"/>
                                        </p:tgtEl>
                                        <p:attrNameLst>
                                          <p:attrName>ppt_x</p:attrName>
                                        </p:attrNameLst>
                                      </p:cBhvr>
                                      <p:tavLst>
                                        <p:tav tm="0">
                                          <p:val>
                                            <p:strVal val="#ppt_x-#ppt_w*1.125000"/>
                                          </p:val>
                                        </p:tav>
                                        <p:tav tm="100000">
                                          <p:val>
                                            <p:strVal val="#ppt_x"/>
                                          </p:val>
                                        </p:tav>
                                      </p:tavLst>
                                    </p:anim>
                                    <p:animEffect transition="in" filter="wipe(right)">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p:tgtEl>
                                          <p:spTgt spid="12"/>
                                        </p:tgtEl>
                                        <p:attrNameLst>
                                          <p:attrName>ppt_x</p:attrName>
                                        </p:attrNameLst>
                                      </p:cBhvr>
                                      <p:tavLst>
                                        <p:tav tm="0">
                                          <p:val>
                                            <p:strVal val="#ppt_x-#ppt_w*1.125000"/>
                                          </p:val>
                                        </p:tav>
                                        <p:tav tm="100000">
                                          <p:val>
                                            <p:strVal val="#ppt_x"/>
                                          </p:val>
                                        </p:tav>
                                      </p:tavLst>
                                    </p:anim>
                                    <p:animEffect transition="in" filter="wipe(righ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32" fill="hold" grpId="0" nodeType="clickEffect">
                                  <p:stCondLst>
                                    <p:cond delay="0"/>
                                  </p:stCondLst>
                                  <p:childTnLst>
                                    <p:set>
                                      <p:cBhvr>
                                        <p:cTn id="39" dur="500" fill="hold">
                                          <p:stCondLst>
                                            <p:cond delay="0"/>
                                          </p:stCondLst>
                                        </p:cTn>
                                        <p:tgtEl>
                                          <p:spTgt spid="14"/>
                                        </p:tgtEl>
                                        <p:attrNameLst>
                                          <p:attrName>style.visibility</p:attrName>
                                        </p:attrNameLst>
                                      </p:cBhvr>
                                      <p:to>
                                        <p:strVal val="visible"/>
                                      </p:to>
                                    </p:set>
                                    <p:animEffect transition="in" filter="circle(ou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p:tgtEl>
                                          <p:spTgt spid="15"/>
                                        </p:tgtEl>
                                        <p:attrNameLst>
                                          <p:attrName>ppt_y</p:attrName>
                                        </p:attrNameLst>
                                      </p:cBhvr>
                                      <p:tavLst>
                                        <p:tav tm="0">
                                          <p:val>
                                            <p:strVal val="#ppt_y+#ppt_h*1.125000"/>
                                          </p:val>
                                        </p:tav>
                                        <p:tav tm="100000">
                                          <p:val>
                                            <p:strVal val="#ppt_y"/>
                                          </p:val>
                                        </p:tav>
                                      </p:tavLst>
                                    </p:anim>
                                    <p:animEffect transition="in" filter="wipe(up)">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500"/>
                                        <p:tgtEl>
                                          <p:spTgt spid="2"/>
                                        </p:tgtEl>
                                        <p:attrNameLst>
                                          <p:attrName>ppt_y</p:attrName>
                                        </p:attrNameLst>
                                      </p:cBhvr>
                                      <p:tavLst>
                                        <p:tav tm="0">
                                          <p:val>
                                            <p:strVal val="#ppt_y+#ppt_h*1.125000"/>
                                          </p:val>
                                        </p:tav>
                                        <p:tav tm="100000">
                                          <p:val>
                                            <p:strVal val="#ppt_y"/>
                                          </p:val>
                                        </p:tav>
                                      </p:tavLst>
                                    </p:anim>
                                    <p:animEffect transition="in" filter="wipe(up)">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ppt_y</p:attrName>
                                        </p:attrNameLst>
                                      </p:cBhvr>
                                      <p:tavLst>
                                        <p:tav tm="0">
                                          <p:val>
                                            <p:strVal val="#ppt_y+#ppt_h*1.125000"/>
                                          </p:val>
                                        </p:tav>
                                        <p:tav tm="100000">
                                          <p:val>
                                            <p:strVal val="#ppt_y"/>
                                          </p:val>
                                        </p:tav>
                                      </p:tavLst>
                                    </p:anim>
                                    <p:animEffect transition="in" filter="wipe(up)">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p:tgtEl>
                                          <p:spTgt spid="4"/>
                                        </p:tgtEl>
                                        <p:attrNameLst>
                                          <p:attrName>ppt_y</p:attrName>
                                        </p:attrNameLst>
                                      </p:cBhvr>
                                      <p:tavLst>
                                        <p:tav tm="0">
                                          <p:val>
                                            <p:strVal val="#ppt_y+#ppt_h*1.125000"/>
                                          </p:val>
                                        </p:tav>
                                        <p:tav tm="100000">
                                          <p:val>
                                            <p:strVal val="#ppt_y"/>
                                          </p:val>
                                        </p:tav>
                                      </p:tavLst>
                                    </p:anim>
                                    <p:animEffect transition="in" filter="wipe(up)">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4"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p:tgtEl>
                                          <p:spTgt spid="17"/>
                                        </p:tgtEl>
                                        <p:attrNameLst>
                                          <p:attrName>ppt_y</p:attrName>
                                        </p:attrNameLst>
                                      </p:cBhvr>
                                      <p:tavLst>
                                        <p:tav tm="0">
                                          <p:val>
                                            <p:strVal val="#ppt_y+#ppt_h*1.125000"/>
                                          </p:val>
                                        </p:tav>
                                        <p:tav tm="100000">
                                          <p:val>
                                            <p:strVal val="#ppt_y"/>
                                          </p:val>
                                        </p:tav>
                                      </p:tavLst>
                                    </p:anim>
                                    <p:animEffect transition="in" filter="wipe(up)">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additive="base">
                                        <p:cTn id="75" dur="500"/>
                                        <p:tgtEl>
                                          <p:spTgt spid="9"/>
                                        </p:tgtEl>
                                        <p:attrNameLst>
                                          <p:attrName>ppt_y</p:attrName>
                                        </p:attrNameLst>
                                      </p:cBhvr>
                                      <p:tavLst>
                                        <p:tav tm="0">
                                          <p:val>
                                            <p:strVal val="#ppt_y+#ppt_h*1.125000"/>
                                          </p:val>
                                        </p:tav>
                                        <p:tav tm="100000">
                                          <p:val>
                                            <p:strVal val="#ppt_y"/>
                                          </p:val>
                                        </p:tav>
                                      </p:tavLst>
                                    </p:anim>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additive="base">
                                        <p:cTn id="81" dur="500" fill="hold"/>
                                        <p:tgtEl>
                                          <p:spTgt spid="6"/>
                                        </p:tgtEl>
                                        <p:attrNameLst>
                                          <p:attrName>ppt_x</p:attrName>
                                        </p:attrNameLst>
                                      </p:cBhvr>
                                      <p:tavLst>
                                        <p:tav tm="0">
                                          <p:val>
                                            <p:strVal val="#ppt_x"/>
                                          </p:val>
                                        </p:tav>
                                        <p:tav tm="100000">
                                          <p:val>
                                            <p:strVal val="#ppt_x"/>
                                          </p:val>
                                        </p:tav>
                                      </p:tavLst>
                                    </p:anim>
                                    <p:anim calcmode="lin" valueType="num">
                                      <p:cBhvr additive="base">
                                        <p:cTn id="8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wipe(left)">
                                      <p:cBhvr>
                                        <p:cTn id="8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7" grpId="0"/>
      <p:bldP spid="11" grpId="0" bldLvl="0" animBg="1"/>
      <p:bldP spid="8" grpId="0"/>
      <p:bldP spid="10" grpId="0"/>
      <p:bldP spid="12" grpId="0" bldLvl="0" animBg="1"/>
      <p:bldP spid="14" grpId="0" bldLvl="0" animBg="1"/>
      <p:bldP spid="18" grpId="0"/>
      <p:bldP spid="15" grpId="0"/>
      <p:bldP spid="15" grpId="1"/>
      <p:bldP spid="16" grpId="0"/>
      <p:bldP spid="16" grpId="1"/>
      <p:bldP spid="17" grpId="0"/>
      <p:bldP spid="17" grpId="1"/>
      <p:bldP spid="6" grpId="0" bldLvl="0" animBg="1"/>
      <p:bldP spid="2" grpId="0"/>
      <p:bldP spid="2" grpId="1"/>
      <p:bldP spid="4" grpId="0"/>
      <p:bldP spid="4" grpId="1"/>
      <p:bldP spid="9" grpId="0"/>
      <p:bldP spid="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954405"/>
            <a:ext cx="8117840" cy="727075"/>
            <a:chOff x="266" y="-52"/>
            <a:chExt cx="12084" cy="1376"/>
          </a:xfrm>
        </p:grpSpPr>
        <p:sp>
          <p:nvSpPr>
            <p:cNvPr id="5" name="Rectangle 2"/>
            <p:cNvSpPr>
              <a:spLocks noGrp="1"/>
            </p:cNvSpPr>
            <p:nvPr/>
          </p:nvSpPr>
          <p:spPr>
            <a:xfrm>
              <a:off x="1578" y="69"/>
              <a:ext cx="10772"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3</a:t>
              </a:r>
              <a:r>
                <a:rPr lang="en-US" altLang="zh-CN" sz="4000"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跳绳达人</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1513840" y="2098040"/>
            <a:ext cx="8961120" cy="3243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614805" y="2169795"/>
            <a:ext cx="8689340" cy="2934335"/>
          </a:xfrm>
          <a:prstGeom prst="rect">
            <a:avLst/>
          </a:prstGeom>
          <a:noFill/>
        </p:spPr>
        <p:txBody>
          <a:bodyPr wrap="square" rtlCol="0">
            <a:spAutoFit/>
          </a:bodyPr>
          <a:p>
            <a:pPr>
              <a:lnSpc>
                <a:spcPct val="110000"/>
              </a:lnSpc>
            </a:pPr>
            <a:r>
              <a:rPr lang="en-US" altLang="zh-CN" b="1"/>
              <a:t>      </a:t>
            </a:r>
            <a:r>
              <a:rPr sz="2800">
                <a:effectLst/>
                <a:latin typeface="方正大魏体简体" panose="02000000000000000000" charset="-122"/>
                <a:ea typeface="方正大魏体简体" panose="02000000000000000000" charset="-122"/>
              </a:rPr>
              <a:t>   </a:t>
            </a:r>
            <a:r>
              <a:rPr lang="zh-CN" sz="2800">
                <a:effectLst/>
                <a:latin typeface="方正大魏体简体" panose="02000000000000000000" charset="-122"/>
                <a:ea typeface="方正大魏体简体" panose="02000000000000000000" charset="-122"/>
              </a:rPr>
              <a:t>冬令营期间，为了激发营员们的运动热情，特举行跳绳比赛，比赛规定一分钟跳</a:t>
            </a:r>
            <a:r>
              <a:rPr lang="en-US" altLang="zh-CN" sz="2800">
                <a:effectLst/>
                <a:latin typeface="方正大魏体简体" panose="02000000000000000000" charset="-122"/>
                <a:ea typeface="方正大魏体简体" panose="02000000000000000000" charset="-122"/>
              </a:rPr>
              <a:t>200</a:t>
            </a:r>
            <a:r>
              <a:rPr lang="zh-CN" altLang="en-US" sz="2800">
                <a:effectLst/>
                <a:latin typeface="方正大魏体简体" panose="02000000000000000000" charset="-122"/>
                <a:ea typeface="方正大魏体简体" panose="02000000000000000000" charset="-122"/>
              </a:rPr>
              <a:t>次及以上就能被评为</a:t>
            </a:r>
            <a:r>
              <a:rPr lang="en-US" altLang="zh-CN" sz="2800">
                <a:effectLst/>
                <a:latin typeface="方正大魏体简体" panose="02000000000000000000" charset="-122"/>
                <a:ea typeface="方正大魏体简体" panose="02000000000000000000" charset="-122"/>
              </a:rPr>
              <a:t>“</a:t>
            </a:r>
            <a:r>
              <a:rPr lang="zh-CN" altLang="en-US" sz="2800">
                <a:effectLst/>
                <a:latin typeface="方正大魏体简体" panose="02000000000000000000" charset="-122"/>
                <a:ea typeface="方正大魏体简体" panose="02000000000000000000" charset="-122"/>
              </a:rPr>
              <a:t>跳绳达人</a:t>
            </a:r>
            <a:r>
              <a:rPr lang="en-US" altLang="zh-CN" sz="2800">
                <a:effectLst/>
                <a:latin typeface="方正大魏体简体" panose="02000000000000000000" charset="-122"/>
                <a:ea typeface="方正大魏体简体" panose="02000000000000000000" charset="-122"/>
              </a:rPr>
              <a:t>”</a:t>
            </a:r>
            <a:r>
              <a:rPr lang="zh-CN" altLang="en-US" sz="2800">
                <a:effectLst/>
                <a:latin typeface="方正大魏体简体" panose="02000000000000000000" charset="-122"/>
                <a:ea typeface="方正大魏体简体" panose="02000000000000000000" charset="-122"/>
              </a:rPr>
              <a:t>。牛牛和朋朋都是跳绳能手，每次活动都能评为</a:t>
            </a:r>
            <a:r>
              <a:rPr lang="en-US" altLang="zh-CN" sz="2800">
                <a:effectLst/>
                <a:latin typeface="方正大魏体简体" panose="02000000000000000000" charset="-122"/>
                <a:ea typeface="方正大魏体简体" panose="02000000000000000000" charset="-122"/>
              </a:rPr>
              <a:t>“</a:t>
            </a:r>
            <a:r>
              <a:rPr lang="zh-CN" altLang="en-US" sz="2800">
                <a:effectLst/>
                <a:latin typeface="方正大魏体简体" panose="02000000000000000000" charset="-122"/>
                <a:ea typeface="方正大魏体简体" panose="02000000000000000000" charset="-122"/>
              </a:rPr>
              <a:t>跳绳达人</a:t>
            </a:r>
            <a:r>
              <a:rPr lang="en-US" altLang="zh-CN" sz="2800">
                <a:effectLst/>
                <a:latin typeface="方正大魏体简体" panose="02000000000000000000" charset="-122"/>
                <a:ea typeface="方正大魏体简体" panose="02000000000000000000" charset="-122"/>
              </a:rPr>
              <a:t>”</a:t>
            </a:r>
            <a:r>
              <a:rPr lang="zh-CN" altLang="en-US" sz="2800">
                <a:effectLst/>
                <a:latin typeface="方正大魏体简体" panose="02000000000000000000" charset="-122"/>
                <a:ea typeface="方正大魏体简体" panose="02000000000000000000" charset="-122"/>
              </a:rPr>
              <a:t>。</a:t>
            </a:r>
            <a:endParaRPr lang="zh-CN" altLang="en-US" sz="2800">
              <a:effectLst/>
              <a:latin typeface="方正大魏体简体" panose="02000000000000000000" charset="-122"/>
              <a:ea typeface="方正大魏体简体" panose="02000000000000000000" charset="-122"/>
            </a:endParaRPr>
          </a:p>
          <a:p>
            <a:pPr>
              <a:lnSpc>
                <a:spcPct val="110000"/>
              </a:lnSpc>
            </a:pPr>
            <a:r>
              <a:rPr sz="2800">
                <a:effectLst/>
                <a:latin typeface="方正大魏体简体" panose="02000000000000000000" charset="-122"/>
                <a:ea typeface="方正大魏体简体" panose="02000000000000000000" charset="-122"/>
              </a:rPr>
              <a:t>        试编一程序，输入</a:t>
            </a:r>
            <a:r>
              <a:rPr lang="zh-CN" sz="2800">
                <a:effectLst/>
                <a:latin typeface="方正大魏体简体" panose="02000000000000000000" charset="-122"/>
                <a:ea typeface="方正大魏体简体" panose="02000000000000000000" charset="-122"/>
              </a:rPr>
              <a:t>一个整数</a:t>
            </a:r>
            <a:r>
              <a:rPr lang="en-US" altLang="zh-CN" sz="2800">
                <a:effectLst/>
                <a:latin typeface="方正大魏体简体" panose="02000000000000000000" charset="-122"/>
                <a:ea typeface="方正大魏体简体" panose="02000000000000000000" charset="-122"/>
              </a:rPr>
              <a:t>(</a:t>
            </a:r>
            <a:r>
              <a:rPr sz="2800">
                <a:effectLst/>
                <a:latin typeface="方正大魏体简体" panose="02000000000000000000" charset="-122"/>
                <a:ea typeface="方正大魏体简体" panose="02000000000000000000" charset="-122"/>
              </a:rPr>
              <a:t>一</a:t>
            </a:r>
            <a:r>
              <a:rPr lang="zh-CN" sz="2800">
                <a:effectLst/>
                <a:latin typeface="方正大魏体简体" panose="02000000000000000000" charset="-122"/>
                <a:ea typeface="方正大魏体简体" panose="02000000000000000000" charset="-122"/>
              </a:rPr>
              <a:t>分钟跳绳的次数</a:t>
            </a:r>
            <a:r>
              <a:rPr lang="en-US" altLang="zh-CN" sz="2800">
                <a:effectLst/>
                <a:latin typeface="方正大魏体简体" panose="02000000000000000000" charset="-122"/>
                <a:ea typeface="方正大魏体简体" panose="02000000000000000000" charset="-122"/>
              </a:rPr>
              <a:t>)</a:t>
            </a:r>
            <a:r>
              <a:rPr lang="zh-CN" sz="2800">
                <a:effectLst/>
                <a:latin typeface="方正大魏体简体" panose="02000000000000000000" charset="-122"/>
                <a:ea typeface="方正大魏体简体" panose="02000000000000000000" charset="-122"/>
              </a:rPr>
              <a:t>，若大于等于</a:t>
            </a:r>
            <a:r>
              <a:rPr lang="en-US" altLang="zh-CN" sz="2800">
                <a:effectLst/>
                <a:latin typeface="方正大魏体简体" panose="02000000000000000000" charset="-122"/>
                <a:ea typeface="方正大魏体简体" panose="02000000000000000000" charset="-122"/>
              </a:rPr>
              <a:t>200</a:t>
            </a:r>
            <a:r>
              <a:rPr lang="zh-CN" altLang="en-US" sz="2800">
                <a:effectLst/>
                <a:latin typeface="方正大魏体简体" panose="02000000000000000000" charset="-122"/>
                <a:ea typeface="方正大魏体简体" panose="02000000000000000000" charset="-122"/>
              </a:rPr>
              <a:t>，则输出</a:t>
            </a:r>
            <a:r>
              <a:rPr lang="en-US" altLang="zh-CN" sz="2800">
                <a:effectLst/>
                <a:latin typeface="方正大魏体简体" panose="02000000000000000000" charset="-122"/>
                <a:ea typeface="方正大魏体简体" panose="02000000000000000000" charset="-122"/>
              </a:rPr>
              <a:t>“good !”,</a:t>
            </a:r>
            <a:r>
              <a:rPr lang="zh-CN" altLang="en-US" sz="2800">
                <a:effectLst/>
                <a:latin typeface="方正大魏体简体" panose="02000000000000000000" charset="-122"/>
                <a:ea typeface="方正大魏体简体" panose="02000000000000000000" charset="-122"/>
              </a:rPr>
              <a:t>否则输出</a:t>
            </a:r>
            <a:r>
              <a:rPr lang="en-US" altLang="zh-CN" sz="2800">
                <a:effectLst/>
                <a:latin typeface="方正大魏体简体" panose="02000000000000000000" charset="-122"/>
                <a:ea typeface="方正大魏体简体" panose="02000000000000000000" charset="-122"/>
              </a:rPr>
              <a:t>”fighting!“</a:t>
            </a:r>
            <a:r>
              <a:rPr lang="zh-CN" altLang="en-US" sz="2800">
                <a:effectLst/>
                <a:latin typeface="方正大魏体简体" panose="02000000000000000000" charset="-122"/>
                <a:ea typeface="方正大魏体简体" panose="02000000000000000000" charset="-122"/>
              </a:rPr>
              <a:t>。</a:t>
            </a:r>
            <a:endParaRPr lang="zh-CN" altLang="en-US" sz="2800">
              <a:effectLst/>
              <a:latin typeface="方正大魏体简体" panose="02000000000000000000" charset="-122"/>
              <a:ea typeface="方正大魏体简体" panose="02000000000000000000" charset="-122"/>
            </a:endParaRPr>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0474960" y="1447165"/>
            <a:ext cx="918210" cy="1520825"/>
          </a:xfrm>
          <a:prstGeom prst="rect">
            <a:avLst/>
          </a:prstGeom>
        </p:spPr>
      </p:pic>
      <p:pic>
        <p:nvPicPr>
          <p:cNvPr id="9" name="图片 8"/>
          <p:cNvPicPr>
            <a:picLocks noChangeAspect="1"/>
          </p:cNvPicPr>
          <p:nvPr/>
        </p:nvPicPr>
        <p:blipFill>
          <a:blip r:embed="rId2"/>
          <a:srcRect b="3266"/>
          <a:stretch>
            <a:fillRect/>
          </a:stretch>
        </p:blipFill>
        <p:spPr>
          <a:xfrm>
            <a:off x="8566150" y="1236345"/>
            <a:ext cx="1772920" cy="828675"/>
          </a:xfrm>
          <a:prstGeom prst="rect">
            <a:avLst/>
          </a:prstGeom>
        </p:spPr>
      </p:pic>
      <p:pic>
        <p:nvPicPr>
          <p:cNvPr id="20" name="图片 19">
            <a:hlinkClick r:id="rId3" action="ppaction://hlinkfile"/>
          </p:cNvPr>
          <p:cNvPicPr>
            <a:picLocks noChangeAspect="1"/>
          </p:cNvPicPr>
          <p:nvPr/>
        </p:nvPicPr>
        <p:blipFill>
          <a:blip r:embed="rId4">
            <a:clrChange>
              <a:clrFrom>
                <a:srgbClr val="F6F6F6">
                  <a:alpha val="100000"/>
                </a:srgbClr>
              </a:clrFrom>
              <a:clrTo>
                <a:srgbClr val="F6F6F6">
                  <a:alpha val="100000"/>
                  <a:alpha val="0"/>
                </a:srgbClr>
              </a:clrTo>
            </a:clrChange>
          </a:blip>
          <a:srcRect t="18340" b="24498"/>
          <a:stretch>
            <a:fillRect/>
          </a:stretch>
        </p:blipFill>
        <p:spPr>
          <a:xfrm>
            <a:off x="102870" y="5530215"/>
            <a:ext cx="1421130" cy="813435"/>
          </a:xfrm>
          <a:prstGeom prst="rect">
            <a:avLst/>
          </a:prstGeom>
        </p:spPr>
      </p:pic>
      <p:sp>
        <p:nvSpPr>
          <p:cNvPr id="19" name="文本框 18">
            <a:hlinkClick r:id="rId3" action="ppaction://hlinkfile"/>
          </p:cNvPr>
          <p:cNvSpPr txBox="1"/>
          <p:nvPr/>
        </p:nvSpPr>
        <p:spPr>
          <a:xfrm>
            <a:off x="337820" y="6343650"/>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72770" y="400050"/>
            <a:ext cx="6215380" cy="768350"/>
          </a:xfrm>
          <a:prstGeom prst="rect">
            <a:avLst/>
          </a:prstGeom>
          <a:noFill/>
        </p:spPr>
        <p:txBody>
          <a:bodyPr wrap="square" rtlCol="0">
            <a:spAutoFit/>
            <a:scene3d>
              <a:camera prst="orthographicFront"/>
              <a:lightRig rig="threePt" dir="t"/>
            </a:scene3d>
          </a:bodyPr>
          <a:p>
            <a:pPr algn="l"/>
            <a:r>
              <a:rPr sz="4400">
                <a:solidFill>
                  <a:schemeClr val="tx1"/>
                </a:solidFill>
                <a:effectLst>
                  <a:outerShdw blurRad="38100" dist="38100" dir="2700000" algn="tl">
                    <a:srgbClr val="000000">
                      <a:alpha val="43137"/>
                    </a:srgbClr>
                  </a:outerShdw>
                </a:effectLst>
                <a:latin typeface="方正大魏体简体" panose="02000000000000000000" charset="-122"/>
                <a:ea typeface="方正大魏体简体" panose="02000000000000000000" charset="-122"/>
              </a:rPr>
              <a:t>二</a:t>
            </a:r>
            <a:r>
              <a:rPr lang="zh-CN" sz="4400">
                <a:solidFill>
                  <a:schemeClr val="tx1"/>
                </a:solidFill>
                <a:effectLst>
                  <a:outerShdw blurRad="38100" dist="38100" dir="2700000" algn="tl">
                    <a:srgbClr val="000000">
                      <a:alpha val="43137"/>
                    </a:srgbClr>
                  </a:outerShdw>
                </a:effectLst>
                <a:latin typeface="方正大魏体简体" panose="02000000000000000000" charset="-122"/>
                <a:ea typeface="方正大魏体简体" panose="02000000000000000000" charset="-122"/>
              </a:rPr>
              <a:t>、</a:t>
            </a:r>
            <a:r>
              <a:rPr sz="4400">
                <a:effectLst>
                  <a:outerShdw blurRad="38100" dist="38100" dir="2700000" algn="tl">
                    <a:srgbClr val="000000">
                      <a:alpha val="43137"/>
                    </a:srgbClr>
                  </a:outerShdw>
                </a:effectLst>
                <a:latin typeface="方正大魏体简体" panose="02000000000000000000" charset="-122"/>
                <a:ea typeface="方正大魏体简体" panose="02000000000000000000" charset="-122"/>
              </a:rPr>
              <a:t>if 语句之</a:t>
            </a:r>
            <a:r>
              <a:rPr sz="4400">
                <a:effectLst>
                  <a:outerShdw blurRad="38100" dist="38100" dir="2700000" algn="tl">
                    <a:srgbClr val="000000">
                      <a:alpha val="43137"/>
                    </a:srgbClr>
                  </a:outerShdw>
                </a:effectLst>
                <a:latin typeface="方正大魏体简体" panose="02000000000000000000" charset="-122"/>
                <a:ea typeface="方正大魏体简体" panose="02000000000000000000" charset="-122"/>
              </a:rPr>
              <a:t>双</a:t>
            </a:r>
            <a:r>
              <a:rPr sz="4400">
                <a:solidFill>
                  <a:schemeClr val="tx1"/>
                </a:solidFill>
                <a:effectLst>
                  <a:outerShdw blurRad="38100" dist="38100" dir="2700000" algn="tl">
                    <a:srgbClr val="000000">
                      <a:alpha val="43137"/>
                    </a:srgbClr>
                  </a:outerShdw>
                </a:effectLst>
                <a:latin typeface="方正大魏体简体" panose="02000000000000000000" charset="-122"/>
                <a:ea typeface="方正大魏体简体" panose="02000000000000000000" charset="-122"/>
              </a:rPr>
              <a:t>路分支</a:t>
            </a:r>
            <a:endParaRPr lang="zh-CN" altLang="en-US" sz="4400" b="1">
              <a:solidFill>
                <a:schemeClr val="tx1"/>
              </a:solidFill>
              <a:effectLst>
                <a:outerShdw blurRad="38100" dist="38100" dir="2700000" algn="tl">
                  <a:srgbClr val="000000">
                    <a:alpha val="43137"/>
                  </a:srgbClr>
                </a:outerShdw>
              </a:effectLst>
              <a:latin typeface="方正大魏体简体" panose="02000000000000000000" charset="-122"/>
              <a:ea typeface="方正大魏体简体" panose="02000000000000000000" charset="-122"/>
              <a:cs typeface="方正大黑体_GBK" panose="02010600010101010101" charset="-122"/>
            </a:endParaRPr>
          </a:p>
        </p:txBody>
      </p:sp>
      <p:sp>
        <p:nvSpPr>
          <p:cNvPr id="8" name="文本框 7"/>
          <p:cNvSpPr txBox="1"/>
          <p:nvPr/>
        </p:nvSpPr>
        <p:spPr>
          <a:xfrm>
            <a:off x="853440" y="1168400"/>
            <a:ext cx="1554480" cy="645160"/>
          </a:xfrm>
          <a:prstGeom prst="rect">
            <a:avLst/>
          </a:prstGeom>
          <a:noFill/>
        </p:spPr>
        <p:txBody>
          <a:bodyPr wrap="none" rtlCol="0">
            <a:spAutoFit/>
          </a:bodyPr>
          <a:p>
            <a:pPr algn="l"/>
            <a:r>
              <a:rPr sz="3600">
                <a:effectLst>
                  <a:outerShdw blurRad="38100" dist="38100" dir="2700000" algn="tl">
                    <a:srgbClr val="000000">
                      <a:alpha val="43137"/>
                    </a:srgbClr>
                  </a:outerShdw>
                </a:effectLst>
                <a:latin typeface="方正大魏体简体" panose="02000000000000000000" charset="-122"/>
                <a:ea typeface="方正大魏体简体" panose="02000000000000000000" charset="-122"/>
                <a:sym typeface="+mn-ea"/>
              </a:rPr>
              <a:t>格式：</a:t>
            </a:r>
            <a:endParaRPr lang="zh-CN" altLang="en-US" sz="3600" b="1">
              <a:effectLst>
                <a:outerShdw blurRad="38100" dist="38100" dir="2700000" algn="tl">
                  <a:srgbClr val="000000">
                    <a:alpha val="43137"/>
                  </a:srgbClr>
                </a:outerShdw>
              </a:effectLst>
              <a:latin typeface="方正大魏体简体" panose="02000000000000000000" charset="-122"/>
              <a:ea typeface="方正大魏体简体" panose="02000000000000000000" charset="-122"/>
              <a:sym typeface="+mn-ea"/>
            </a:endParaRPr>
          </a:p>
        </p:txBody>
      </p:sp>
      <p:sp>
        <p:nvSpPr>
          <p:cNvPr id="4" name="文本框 3"/>
          <p:cNvSpPr txBox="1"/>
          <p:nvPr/>
        </p:nvSpPr>
        <p:spPr>
          <a:xfrm>
            <a:off x="2268855" y="1273810"/>
            <a:ext cx="2609215" cy="1529715"/>
          </a:xfrm>
          <a:prstGeom prst="rect">
            <a:avLst/>
          </a:prstGeom>
          <a:solidFill>
            <a:schemeClr val="accent1">
              <a:lumMod val="20000"/>
              <a:lumOff val="80000"/>
            </a:schemeClr>
          </a:solidFill>
          <a:ln>
            <a:solidFill>
              <a:srgbClr val="FFC000"/>
            </a:solidFill>
          </a:ln>
        </p:spPr>
        <p:txBody>
          <a:bodyPr wrap="square" rtlCol="0">
            <a:spAutoFit/>
          </a:bodyPr>
          <a:p>
            <a:pPr algn="l">
              <a:lnSpc>
                <a:spcPct val="90000"/>
              </a:lnSpc>
            </a:pPr>
            <a:r>
              <a:rPr lang="en-US" altLang="zh-CN" sz="2600" b="1">
                <a:ea typeface="+mn-lt"/>
                <a:cs typeface="+mn-lt"/>
                <a:sym typeface="+mn-ea"/>
              </a:rPr>
              <a:t>if (</a:t>
            </a:r>
            <a:r>
              <a:rPr lang="zh-CN" altLang="en-US" sz="2600" b="1">
                <a:ea typeface="+mn-lt"/>
                <a:cs typeface="+mn-lt"/>
                <a:sym typeface="+mn-ea"/>
              </a:rPr>
              <a:t>表达式</a:t>
            </a:r>
            <a:r>
              <a:rPr lang="en-US" altLang="zh-CN" sz="2600" b="1">
                <a:ea typeface="+mn-lt"/>
                <a:cs typeface="+mn-lt"/>
                <a:sym typeface="+mn-ea"/>
              </a:rPr>
              <a:t>) </a:t>
            </a:r>
            <a:endParaRPr lang="en-US" altLang="zh-CN" sz="2600" b="1">
              <a:ea typeface="+mn-lt"/>
              <a:cs typeface="+mn-lt"/>
              <a:sym typeface="+mn-ea"/>
            </a:endParaRPr>
          </a:p>
          <a:p>
            <a:pPr algn="l">
              <a:lnSpc>
                <a:spcPct val="90000"/>
              </a:lnSpc>
            </a:pPr>
            <a:r>
              <a:rPr lang="en-US" altLang="zh-CN" sz="2600" b="1">
                <a:ea typeface="+mn-lt"/>
                <a:cs typeface="+mn-lt"/>
                <a:sym typeface="+mn-ea"/>
              </a:rPr>
              <a:t>	</a:t>
            </a:r>
            <a:r>
              <a:rPr lang="zh-CN" altLang="en-US" sz="2600" b="1">
                <a:ea typeface="+mn-lt"/>
                <a:cs typeface="+mn-lt"/>
                <a:sym typeface="+mn-ea"/>
              </a:rPr>
              <a:t>语句</a:t>
            </a:r>
            <a:r>
              <a:rPr lang="en-US" altLang="zh-CN" sz="2600" b="1">
                <a:ea typeface="+mn-lt"/>
                <a:cs typeface="+mn-lt"/>
                <a:sym typeface="+mn-ea"/>
              </a:rPr>
              <a:t>1;</a:t>
            </a:r>
            <a:endParaRPr lang="en-US" altLang="zh-CN" sz="2600" b="1">
              <a:ea typeface="+mn-lt"/>
              <a:cs typeface="+mn-lt"/>
              <a:sym typeface="+mn-ea"/>
            </a:endParaRPr>
          </a:p>
          <a:p>
            <a:pPr algn="l">
              <a:lnSpc>
                <a:spcPct val="90000"/>
              </a:lnSpc>
            </a:pPr>
            <a:r>
              <a:rPr lang="en-US" altLang="zh-CN" sz="2600" b="1">
                <a:ea typeface="+mn-lt"/>
                <a:cs typeface="+mn-lt"/>
                <a:sym typeface="+mn-ea"/>
              </a:rPr>
              <a:t>else </a:t>
            </a:r>
            <a:endParaRPr lang="en-US" altLang="zh-CN" sz="2600" b="1">
              <a:ea typeface="+mn-lt"/>
              <a:cs typeface="+mn-lt"/>
              <a:sym typeface="+mn-ea"/>
            </a:endParaRPr>
          </a:p>
          <a:p>
            <a:pPr algn="l">
              <a:lnSpc>
                <a:spcPct val="90000"/>
              </a:lnSpc>
            </a:pPr>
            <a:r>
              <a:rPr lang="en-US" altLang="zh-CN" sz="2600" b="1">
                <a:ea typeface="+mn-lt"/>
                <a:cs typeface="+mn-lt"/>
                <a:sym typeface="+mn-ea"/>
              </a:rPr>
              <a:t>	</a:t>
            </a:r>
            <a:r>
              <a:rPr lang="zh-CN" altLang="en-US" sz="2600" b="1">
                <a:ea typeface="+mn-lt"/>
                <a:cs typeface="+mn-lt"/>
                <a:sym typeface="+mn-ea"/>
              </a:rPr>
              <a:t>语句</a:t>
            </a:r>
            <a:r>
              <a:rPr lang="en-US" altLang="zh-CN" sz="2600" b="1">
                <a:ea typeface="+mn-lt"/>
                <a:cs typeface="+mn-lt"/>
                <a:sym typeface="+mn-ea"/>
              </a:rPr>
              <a:t>2;</a:t>
            </a:r>
            <a:endParaRPr lang="en-US" altLang="zh-CN" sz="2600" b="1">
              <a:ea typeface="+mn-lt"/>
              <a:cs typeface="+mn-lt"/>
              <a:sym typeface="+mn-ea"/>
            </a:endParaRPr>
          </a:p>
        </p:txBody>
      </p:sp>
      <p:sp>
        <p:nvSpPr>
          <p:cNvPr id="12" name="文本框 11"/>
          <p:cNvSpPr txBox="1"/>
          <p:nvPr/>
        </p:nvSpPr>
        <p:spPr>
          <a:xfrm>
            <a:off x="6021705" y="1746885"/>
            <a:ext cx="5868035" cy="4154170"/>
          </a:xfrm>
          <a:prstGeom prst="rect">
            <a:avLst/>
          </a:prstGeom>
          <a:solidFill>
            <a:srgbClr val="D5F5FF"/>
          </a:solidFill>
          <a:ln>
            <a:solidFill>
              <a:srgbClr val="FFC000"/>
            </a:solidFill>
          </a:ln>
        </p:spPr>
        <p:txBody>
          <a:bodyPr wrap="square" rtlCol="0" anchor="t">
            <a:spAutoFit/>
          </a:bodyPr>
          <a:p>
            <a:r>
              <a:rPr lang="zh-CN" altLang="en-US" sz="2400" b="1"/>
              <a:t>#include&lt;bits/stdc++.h&gt;</a:t>
            </a:r>
            <a:endParaRPr lang="zh-CN" altLang="en-US" sz="2400" b="1"/>
          </a:p>
          <a:p>
            <a:r>
              <a:rPr lang="zh-CN" altLang="en-US" sz="2400" b="1"/>
              <a:t>using namespace std;</a:t>
            </a:r>
            <a:endParaRPr lang="zh-CN" altLang="en-US" sz="2400" b="1"/>
          </a:p>
          <a:p>
            <a:r>
              <a:rPr lang="zh-CN" altLang="en-US" sz="2400" b="1"/>
              <a:t>int main(){</a:t>
            </a:r>
            <a:endParaRPr lang="zh-CN" altLang="en-US" sz="2400" b="1"/>
          </a:p>
          <a:p>
            <a:r>
              <a:rPr lang="en-US" altLang="zh-CN" sz="2400" b="1"/>
              <a:t>	</a:t>
            </a:r>
            <a:r>
              <a:rPr lang="zh-CN" altLang="en-US" sz="2400" b="1"/>
              <a:t>int </a:t>
            </a:r>
            <a:r>
              <a:rPr lang="en-US" altLang="zh-CN" sz="2400" b="1"/>
              <a:t>n</a:t>
            </a:r>
            <a:r>
              <a:rPr lang="zh-CN" altLang="en-US" sz="2400" b="1"/>
              <a:t>;</a:t>
            </a:r>
            <a:endParaRPr lang="zh-CN" altLang="en-US" sz="2400" b="1"/>
          </a:p>
          <a:p>
            <a:r>
              <a:rPr lang="zh-CN" altLang="en-US" sz="2400" b="1"/>
              <a:t>	</a:t>
            </a:r>
            <a:r>
              <a:rPr lang="en-US" altLang="zh-CN" sz="2400" b="1"/>
              <a:t>cin&gt;&gt;n;</a:t>
            </a:r>
            <a:endParaRPr lang="zh-CN" altLang="en-US" sz="2400" b="1"/>
          </a:p>
          <a:p>
            <a:r>
              <a:rPr lang="zh-CN" altLang="en-US" sz="2400" b="1"/>
              <a:t>	</a:t>
            </a:r>
            <a:r>
              <a:rPr lang="zh-CN" altLang="en-US" sz="2400" b="1">
                <a:solidFill>
                  <a:srgbClr val="C00000"/>
                </a:solidFill>
              </a:rPr>
              <a:t>if (</a:t>
            </a:r>
            <a:r>
              <a:rPr lang="en-US" altLang="zh-CN" sz="2400" b="1">
                <a:solidFill>
                  <a:srgbClr val="C00000"/>
                </a:solidFill>
              </a:rPr>
              <a:t>n</a:t>
            </a:r>
            <a:r>
              <a:rPr lang="zh-CN" altLang="en-US" sz="2400" b="1">
                <a:solidFill>
                  <a:srgbClr val="C00000"/>
                </a:solidFill>
              </a:rPr>
              <a:t>&gt;</a:t>
            </a:r>
            <a:r>
              <a:rPr lang="en-US" altLang="zh-CN" sz="2400" b="1">
                <a:solidFill>
                  <a:srgbClr val="C00000"/>
                </a:solidFill>
              </a:rPr>
              <a:t>=</a:t>
            </a:r>
            <a:r>
              <a:rPr lang="en-US" altLang="zh-CN" sz="2400" b="1">
                <a:solidFill>
                  <a:srgbClr val="C00000"/>
                </a:solidFill>
              </a:rPr>
              <a:t>20</a:t>
            </a:r>
            <a:r>
              <a:rPr lang="zh-CN" altLang="en-US" sz="2400" b="1">
                <a:solidFill>
                  <a:srgbClr val="C00000"/>
                </a:solidFill>
              </a:rPr>
              <a:t>0) </a:t>
            </a:r>
            <a:endParaRPr lang="zh-CN" altLang="en-US" sz="2400" b="1">
              <a:solidFill>
                <a:srgbClr val="C00000"/>
              </a:solidFill>
            </a:endParaRPr>
          </a:p>
          <a:p>
            <a:r>
              <a:rPr lang="en-US" altLang="zh-CN" sz="2400" b="1">
                <a:solidFill>
                  <a:srgbClr val="C00000"/>
                </a:solidFill>
              </a:rPr>
              <a:t>	      </a:t>
            </a:r>
            <a:r>
              <a:rPr lang="zh-CN" altLang="en-US" sz="2400" b="1">
                <a:solidFill>
                  <a:srgbClr val="C00000"/>
                </a:solidFill>
              </a:rPr>
              <a:t>cout&lt;&lt;"</a:t>
            </a:r>
            <a:r>
              <a:rPr lang="en-US" altLang="zh-CN" sz="2400" b="1">
                <a:solidFill>
                  <a:srgbClr val="C00000"/>
                </a:solidFill>
              </a:rPr>
              <a:t>good</a:t>
            </a:r>
            <a:r>
              <a:rPr lang="zh-CN" altLang="en-US" sz="2400" b="1">
                <a:solidFill>
                  <a:srgbClr val="C00000"/>
                </a:solidFill>
              </a:rPr>
              <a:t>!"</a:t>
            </a:r>
            <a:r>
              <a:rPr lang="en-US" altLang="zh-CN" sz="2400" b="1">
                <a:solidFill>
                  <a:srgbClr val="C00000"/>
                </a:solidFill>
              </a:rPr>
              <a:t>&lt;&lt;endl</a:t>
            </a:r>
            <a:r>
              <a:rPr lang="zh-CN" altLang="en-US" sz="2400" b="1">
                <a:solidFill>
                  <a:srgbClr val="C00000"/>
                </a:solidFill>
              </a:rPr>
              <a:t>;</a:t>
            </a:r>
            <a:endParaRPr lang="zh-CN" altLang="en-US" sz="2400" b="1">
              <a:solidFill>
                <a:srgbClr val="C00000"/>
              </a:solidFill>
            </a:endParaRPr>
          </a:p>
          <a:p>
            <a:r>
              <a:rPr lang="en-US" altLang="zh-CN" sz="2400" b="1">
                <a:solidFill>
                  <a:srgbClr val="C00000"/>
                </a:solidFill>
              </a:rPr>
              <a:t>	else</a:t>
            </a:r>
            <a:endParaRPr lang="en-US" altLang="zh-CN" sz="2400" b="1">
              <a:solidFill>
                <a:srgbClr val="C00000"/>
              </a:solidFill>
            </a:endParaRPr>
          </a:p>
          <a:p>
            <a:r>
              <a:rPr lang="en-US" altLang="zh-CN" sz="2400" b="1">
                <a:solidFill>
                  <a:srgbClr val="C00000"/>
                </a:solidFill>
              </a:rPr>
              <a:t>	      cout&lt;&lt;</a:t>
            </a:r>
            <a:r>
              <a:rPr lang="zh-CN" altLang="en-US" sz="2400" b="1">
                <a:solidFill>
                  <a:srgbClr val="C00000"/>
                </a:solidFill>
                <a:sym typeface="+mn-ea"/>
              </a:rPr>
              <a:t>"</a:t>
            </a:r>
            <a:r>
              <a:rPr lang="en-US" altLang="zh-CN" sz="2400" b="1">
                <a:solidFill>
                  <a:srgbClr val="C00000"/>
                </a:solidFill>
                <a:sym typeface="+mn-ea"/>
              </a:rPr>
              <a:t>fighting</a:t>
            </a:r>
            <a:r>
              <a:rPr lang="zh-CN" altLang="en-US" sz="2400" b="1">
                <a:solidFill>
                  <a:srgbClr val="C00000"/>
                </a:solidFill>
                <a:sym typeface="+mn-ea"/>
              </a:rPr>
              <a:t>!"</a:t>
            </a:r>
            <a:r>
              <a:rPr lang="en-US" altLang="zh-CN" sz="2400" b="1">
                <a:solidFill>
                  <a:srgbClr val="C00000"/>
                </a:solidFill>
                <a:sym typeface="+mn-ea"/>
              </a:rPr>
              <a:t>&lt;&lt;endl</a:t>
            </a:r>
            <a:r>
              <a:rPr lang="zh-CN" altLang="en-US" sz="2400" b="1">
                <a:solidFill>
                  <a:srgbClr val="C00000"/>
                </a:solidFill>
                <a:sym typeface="+mn-ea"/>
              </a:rPr>
              <a:t>;</a:t>
            </a:r>
            <a:endParaRPr lang="zh-CN" altLang="en-US" sz="2400" b="1">
              <a:solidFill>
                <a:srgbClr val="C00000"/>
              </a:solidFill>
            </a:endParaRPr>
          </a:p>
          <a:p>
            <a:r>
              <a:rPr lang="zh-CN" altLang="en-US" sz="2400" b="1"/>
              <a:t>	return 0;</a:t>
            </a:r>
            <a:endParaRPr lang="zh-CN" altLang="en-US" sz="2400" b="1"/>
          </a:p>
          <a:p>
            <a:r>
              <a:rPr lang="zh-CN" altLang="en-US" sz="2400" b="1"/>
              <a:t>} </a:t>
            </a:r>
            <a:endParaRPr lang="zh-CN" altLang="en-US" sz="2400" b="1"/>
          </a:p>
        </p:txBody>
      </p:sp>
      <p:sp>
        <p:nvSpPr>
          <p:cNvPr id="10" name="文本框 9">
            <a:hlinkClick r:id="rId1" action="ppaction://hlinkfile"/>
          </p:cNvPr>
          <p:cNvSpPr txBox="1"/>
          <p:nvPr/>
        </p:nvSpPr>
        <p:spPr>
          <a:xfrm>
            <a:off x="10703560" y="93662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3" name="图片 2">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21196" b="21241"/>
          <a:stretch>
            <a:fillRect/>
          </a:stretch>
        </p:blipFill>
        <p:spPr>
          <a:xfrm>
            <a:off x="10586085" y="117475"/>
            <a:ext cx="1421130" cy="819150"/>
          </a:xfrm>
          <a:prstGeom prst="rect">
            <a:avLst/>
          </a:prstGeom>
        </p:spPr>
      </p:pic>
      <p:grpSp>
        <p:nvGrpSpPr>
          <p:cNvPr id="5" name="Group 4"/>
          <p:cNvGrpSpPr/>
          <p:nvPr/>
        </p:nvGrpSpPr>
        <p:grpSpPr>
          <a:xfrm>
            <a:off x="1416548" y="2933037"/>
            <a:ext cx="3929175" cy="2216035"/>
            <a:chOff x="1655" y="2397"/>
            <a:chExt cx="2230" cy="1396"/>
          </a:xfrm>
        </p:grpSpPr>
        <p:sp>
          <p:nvSpPr>
            <p:cNvPr id="10245" name="Line 5"/>
            <p:cNvSpPr/>
            <p:nvPr/>
          </p:nvSpPr>
          <p:spPr>
            <a:xfrm>
              <a:off x="2765" y="2397"/>
              <a:ext cx="0" cy="227"/>
            </a:xfrm>
            <a:prstGeom prst="line">
              <a:avLst/>
            </a:prstGeom>
            <a:ln w="28575" cap="flat" cmpd="sng">
              <a:solidFill>
                <a:schemeClr val="accent1"/>
              </a:solidFill>
              <a:prstDash val="solid"/>
              <a:headEnd type="none" w="med" len="med"/>
              <a:tailEnd type="triangle" w="med" len="med"/>
            </a:ln>
          </p:spPr>
        </p:sp>
        <p:sp>
          <p:nvSpPr>
            <p:cNvPr id="10246" name="AutoShape 6"/>
            <p:cNvSpPr/>
            <p:nvPr/>
          </p:nvSpPr>
          <p:spPr>
            <a:xfrm>
              <a:off x="2200" y="2614"/>
              <a:ext cx="1134" cy="362"/>
            </a:xfrm>
            <a:prstGeom prst="diamond">
              <a:avLst/>
            </a:prstGeom>
            <a:noFill/>
            <a:ln w="28575" cap="flat" cmpd="sng">
              <a:solidFill>
                <a:schemeClr val="accent1"/>
              </a:solidFill>
              <a:prstDash val="solid"/>
              <a:miter/>
              <a:headEnd type="none" w="med" len="med"/>
              <a:tailEnd type="none" w="med" len="med"/>
            </a:ln>
          </p:spPr>
          <p:txBody>
            <a:bodyPr wrap="none" anchor="ctr"/>
            <a:p>
              <a:pPr eaLnBrk="0" hangingPunct="0"/>
              <a:r>
                <a:rPr lang="zh-CN" altLang="en-US" b="1" dirty="0">
                  <a:solidFill>
                    <a:schemeClr val="tx1"/>
                  </a:solidFill>
                  <a:latin typeface="Arial" panose="020B0604020202020204" pitchFamily="34" charset="0"/>
                  <a:ea typeface="宋体" panose="02010600030101010101" pitchFamily="2" charset="-122"/>
                </a:rPr>
                <a:t>条件成立吗？</a:t>
              </a:r>
              <a:endParaRPr lang="zh-CN" altLang="en-US" b="1" dirty="0">
                <a:solidFill>
                  <a:schemeClr val="tx1"/>
                </a:solidFill>
                <a:latin typeface="Arial" panose="020B0604020202020204" pitchFamily="34" charset="0"/>
                <a:ea typeface="宋体" panose="02010600030101010101" pitchFamily="2" charset="-122"/>
              </a:endParaRPr>
            </a:p>
          </p:txBody>
        </p:sp>
        <p:sp>
          <p:nvSpPr>
            <p:cNvPr id="10247" name="Line 7"/>
            <p:cNvSpPr/>
            <p:nvPr/>
          </p:nvSpPr>
          <p:spPr>
            <a:xfrm>
              <a:off x="3574" y="2795"/>
              <a:ext cx="0" cy="227"/>
            </a:xfrm>
            <a:prstGeom prst="line">
              <a:avLst/>
            </a:prstGeom>
            <a:ln w="28575" cap="flat" cmpd="sng">
              <a:solidFill>
                <a:schemeClr val="accent1"/>
              </a:solidFill>
              <a:prstDash val="solid"/>
              <a:headEnd type="none" w="med" len="med"/>
              <a:tailEnd type="triangle" w="med" len="med"/>
            </a:ln>
          </p:spPr>
        </p:sp>
        <p:sp>
          <p:nvSpPr>
            <p:cNvPr id="10248" name="Rectangle 8"/>
            <p:cNvSpPr/>
            <p:nvPr/>
          </p:nvSpPr>
          <p:spPr>
            <a:xfrm>
              <a:off x="3250" y="3022"/>
              <a:ext cx="635" cy="272"/>
            </a:xfrm>
            <a:prstGeom prst="rect">
              <a:avLst/>
            </a:prstGeom>
            <a:noFill/>
            <a:ln w="28575" cap="flat" cmpd="sng">
              <a:solidFill>
                <a:schemeClr val="accent1"/>
              </a:solidFill>
              <a:prstDash val="solid"/>
              <a:miter/>
              <a:headEnd type="none" w="med" len="med"/>
              <a:tailEnd type="none" w="med" len="med"/>
            </a:ln>
          </p:spPr>
          <p:txBody>
            <a:bodyPr wrap="none" anchor="ctr"/>
            <a:p>
              <a:pPr eaLnBrk="0" hangingPunct="0"/>
              <a:r>
                <a:rPr lang="en-US" altLang="zh-CN" sz="1600" b="1" dirty="0">
                  <a:solidFill>
                    <a:schemeClr val="tx1"/>
                  </a:solidFill>
                  <a:latin typeface="Arial" panose="020B0604020202020204" pitchFamily="34" charset="0"/>
                  <a:ea typeface="宋体" panose="02010600030101010101" pitchFamily="2" charset="-122"/>
                </a:rPr>
                <a:t>   </a:t>
              </a:r>
              <a:r>
                <a:rPr lang="zh-CN" altLang="en-US" sz="1600" b="1" dirty="0">
                  <a:solidFill>
                    <a:schemeClr val="tx1"/>
                  </a:solidFill>
                  <a:latin typeface="Arial" panose="020B0604020202020204" pitchFamily="34" charset="0"/>
                  <a:ea typeface="宋体" panose="02010600030101010101" pitchFamily="2" charset="-122"/>
                </a:rPr>
                <a:t>语句</a:t>
              </a:r>
              <a:r>
                <a:rPr lang="en-US" altLang="zh-CN" sz="1600" b="1" dirty="0">
                  <a:solidFill>
                    <a:schemeClr val="tx1"/>
                  </a:solidFill>
                  <a:latin typeface="Arial" panose="020B0604020202020204" pitchFamily="34" charset="0"/>
                  <a:ea typeface="宋体" panose="02010600030101010101" pitchFamily="2" charset="-122"/>
                </a:rPr>
                <a:t>2</a:t>
              </a:r>
              <a:endParaRPr lang="en-US" altLang="zh-CN" sz="1600" b="1" dirty="0">
                <a:solidFill>
                  <a:schemeClr val="tx1"/>
                </a:solidFill>
                <a:latin typeface="Arial" panose="020B0604020202020204" pitchFamily="34" charset="0"/>
                <a:ea typeface="宋体" panose="02010600030101010101" pitchFamily="2" charset="-122"/>
              </a:endParaRPr>
            </a:p>
          </p:txBody>
        </p:sp>
        <p:sp>
          <p:nvSpPr>
            <p:cNvPr id="10249" name="Line 9"/>
            <p:cNvSpPr/>
            <p:nvPr/>
          </p:nvSpPr>
          <p:spPr>
            <a:xfrm>
              <a:off x="2761" y="3520"/>
              <a:ext cx="0" cy="273"/>
            </a:xfrm>
            <a:prstGeom prst="line">
              <a:avLst/>
            </a:prstGeom>
            <a:ln w="28575" cap="flat" cmpd="sng">
              <a:solidFill>
                <a:schemeClr val="accent1"/>
              </a:solidFill>
              <a:prstDash val="solid"/>
              <a:headEnd type="none" w="med" len="med"/>
              <a:tailEnd type="triangle" w="med" len="med"/>
            </a:ln>
          </p:spPr>
        </p:sp>
        <p:sp>
          <p:nvSpPr>
            <p:cNvPr id="10250" name="Line 10"/>
            <p:cNvSpPr/>
            <p:nvPr/>
          </p:nvSpPr>
          <p:spPr>
            <a:xfrm>
              <a:off x="3334" y="2795"/>
              <a:ext cx="240" cy="0"/>
            </a:xfrm>
            <a:prstGeom prst="line">
              <a:avLst/>
            </a:prstGeom>
            <a:ln w="28575" cap="flat" cmpd="sng">
              <a:solidFill>
                <a:schemeClr val="accent1"/>
              </a:solidFill>
              <a:prstDash val="solid"/>
              <a:headEnd type="none" w="med" len="med"/>
              <a:tailEnd type="none" w="med" len="med"/>
            </a:ln>
          </p:spPr>
        </p:sp>
        <p:sp>
          <p:nvSpPr>
            <p:cNvPr id="10251" name="Text Box 11"/>
            <p:cNvSpPr txBox="1"/>
            <p:nvPr/>
          </p:nvSpPr>
          <p:spPr>
            <a:xfrm>
              <a:off x="1973" y="2614"/>
              <a:ext cx="363" cy="212"/>
            </a:xfrm>
            <a:prstGeom prst="rect">
              <a:avLst/>
            </a:prstGeom>
            <a:noFill/>
            <a:ln w="28575">
              <a:noFill/>
            </a:ln>
          </p:spPr>
          <p:txBody>
            <a:bodyPr>
              <a:spAutoFit/>
            </a:bodyPr>
            <a:p>
              <a:pPr algn="l" eaLnBrk="0" hangingPunct="0">
                <a:spcBef>
                  <a:spcPct val="50000"/>
                </a:spcBef>
              </a:pPr>
              <a:r>
                <a:rPr lang="zh-CN" altLang="en-US" sz="1600" b="1" dirty="0">
                  <a:solidFill>
                    <a:srgbClr val="C00000"/>
                  </a:solidFill>
                  <a:latin typeface="Arial" panose="020B0604020202020204" pitchFamily="34" charset="0"/>
                  <a:ea typeface="宋体" panose="02010600030101010101" pitchFamily="2" charset="-122"/>
                </a:rPr>
                <a:t>是</a:t>
              </a:r>
              <a:endParaRPr lang="zh-CN" altLang="en-US" sz="1600" b="1" dirty="0">
                <a:solidFill>
                  <a:srgbClr val="C00000"/>
                </a:solidFill>
                <a:latin typeface="Arial" panose="020B0604020202020204" pitchFamily="34" charset="0"/>
                <a:ea typeface="宋体" panose="02010600030101010101" pitchFamily="2" charset="-122"/>
              </a:endParaRPr>
            </a:p>
          </p:txBody>
        </p:sp>
        <p:sp>
          <p:nvSpPr>
            <p:cNvPr id="10252" name="Text Box 12"/>
            <p:cNvSpPr txBox="1"/>
            <p:nvPr/>
          </p:nvSpPr>
          <p:spPr>
            <a:xfrm>
              <a:off x="3334" y="2614"/>
              <a:ext cx="363" cy="212"/>
            </a:xfrm>
            <a:prstGeom prst="rect">
              <a:avLst/>
            </a:prstGeom>
            <a:noFill/>
            <a:ln w="28575">
              <a:noFill/>
            </a:ln>
          </p:spPr>
          <p:txBody>
            <a:bodyPr>
              <a:spAutoFit/>
            </a:bodyPr>
            <a:p>
              <a:pPr algn="l" eaLnBrk="0" hangingPunct="0">
                <a:spcBef>
                  <a:spcPct val="50000"/>
                </a:spcBef>
              </a:pPr>
              <a:r>
                <a:rPr lang="zh-CN" altLang="en-US" sz="1600" b="1" dirty="0">
                  <a:solidFill>
                    <a:srgbClr val="C00000"/>
                  </a:solidFill>
                  <a:latin typeface="Arial" panose="020B0604020202020204" pitchFamily="34" charset="0"/>
                  <a:ea typeface="宋体" panose="02010600030101010101" pitchFamily="2" charset="-122"/>
                </a:rPr>
                <a:t>否</a:t>
              </a:r>
              <a:endParaRPr lang="zh-CN" altLang="en-US" sz="1600" b="1" dirty="0">
                <a:solidFill>
                  <a:srgbClr val="C00000"/>
                </a:solidFill>
                <a:latin typeface="Arial" panose="020B0604020202020204" pitchFamily="34" charset="0"/>
                <a:ea typeface="宋体" panose="02010600030101010101" pitchFamily="2" charset="-122"/>
              </a:endParaRPr>
            </a:p>
          </p:txBody>
        </p:sp>
        <p:sp>
          <p:nvSpPr>
            <p:cNvPr id="10253" name="Line 13"/>
            <p:cNvSpPr/>
            <p:nvPr/>
          </p:nvSpPr>
          <p:spPr>
            <a:xfrm>
              <a:off x="3560" y="3294"/>
              <a:ext cx="0" cy="227"/>
            </a:xfrm>
            <a:prstGeom prst="line">
              <a:avLst/>
            </a:prstGeom>
            <a:ln w="28575" cap="flat" cmpd="sng">
              <a:solidFill>
                <a:schemeClr val="accent1"/>
              </a:solidFill>
              <a:prstDash val="solid"/>
              <a:headEnd type="none" w="med" len="med"/>
              <a:tailEnd type="none" w="med" len="med"/>
            </a:ln>
          </p:spPr>
        </p:sp>
        <p:sp>
          <p:nvSpPr>
            <p:cNvPr id="10254" name="Line 14"/>
            <p:cNvSpPr/>
            <p:nvPr/>
          </p:nvSpPr>
          <p:spPr>
            <a:xfrm>
              <a:off x="1973" y="2795"/>
              <a:ext cx="0" cy="227"/>
            </a:xfrm>
            <a:prstGeom prst="line">
              <a:avLst/>
            </a:prstGeom>
            <a:ln w="28575" cap="flat" cmpd="sng">
              <a:solidFill>
                <a:schemeClr val="accent1"/>
              </a:solidFill>
              <a:prstDash val="solid"/>
              <a:headEnd type="none" w="med" len="med"/>
              <a:tailEnd type="triangle" w="med" len="med"/>
            </a:ln>
          </p:spPr>
        </p:sp>
        <p:sp>
          <p:nvSpPr>
            <p:cNvPr id="10255" name="Rectangle 15"/>
            <p:cNvSpPr/>
            <p:nvPr/>
          </p:nvSpPr>
          <p:spPr>
            <a:xfrm>
              <a:off x="1655" y="3022"/>
              <a:ext cx="635" cy="272"/>
            </a:xfrm>
            <a:prstGeom prst="rect">
              <a:avLst/>
            </a:prstGeom>
            <a:noFill/>
            <a:ln w="28575" cap="flat" cmpd="sng">
              <a:solidFill>
                <a:schemeClr val="accent1"/>
              </a:solidFill>
              <a:prstDash val="solid"/>
              <a:miter/>
              <a:headEnd type="none" w="med" len="med"/>
              <a:tailEnd type="none" w="med" len="med"/>
            </a:ln>
          </p:spPr>
          <p:txBody>
            <a:bodyPr wrap="none" anchor="ctr"/>
            <a:p>
              <a:pPr eaLnBrk="0" hangingPunct="0"/>
              <a:r>
                <a:rPr lang="en-US" altLang="zh-CN" sz="1600" b="1" dirty="0">
                  <a:solidFill>
                    <a:schemeClr val="tx1"/>
                  </a:solidFill>
                  <a:latin typeface="Arial" panose="020B0604020202020204" pitchFamily="34" charset="0"/>
                  <a:ea typeface="宋体" panose="02010600030101010101" pitchFamily="2" charset="-122"/>
                </a:rPr>
                <a:t>    </a:t>
              </a:r>
              <a:r>
                <a:rPr lang="zh-CN" altLang="en-US" sz="1600" b="1" dirty="0">
                  <a:solidFill>
                    <a:schemeClr val="tx1"/>
                  </a:solidFill>
                  <a:latin typeface="Arial" panose="020B0604020202020204" pitchFamily="34" charset="0"/>
                  <a:ea typeface="宋体" panose="02010600030101010101" pitchFamily="2" charset="-122"/>
                </a:rPr>
                <a:t>语句</a:t>
              </a:r>
              <a:r>
                <a:rPr lang="en-US" altLang="zh-CN" sz="1600" b="1" dirty="0">
                  <a:solidFill>
                    <a:schemeClr val="tx1"/>
                  </a:solidFill>
                  <a:latin typeface="Arial" panose="020B0604020202020204" pitchFamily="34" charset="0"/>
                  <a:ea typeface="宋体" panose="02010600030101010101" pitchFamily="2" charset="-122"/>
                </a:rPr>
                <a:t>1</a:t>
              </a:r>
              <a:endParaRPr lang="en-US" altLang="zh-CN" sz="1600" b="1" dirty="0">
                <a:solidFill>
                  <a:schemeClr val="tx1"/>
                </a:solidFill>
                <a:latin typeface="Arial" panose="020B0604020202020204" pitchFamily="34" charset="0"/>
                <a:ea typeface="宋体" panose="02010600030101010101" pitchFamily="2" charset="-122"/>
              </a:endParaRPr>
            </a:p>
          </p:txBody>
        </p:sp>
        <p:sp>
          <p:nvSpPr>
            <p:cNvPr id="10256" name="Line 16"/>
            <p:cNvSpPr/>
            <p:nvPr/>
          </p:nvSpPr>
          <p:spPr>
            <a:xfrm>
              <a:off x="1973" y="2795"/>
              <a:ext cx="240" cy="0"/>
            </a:xfrm>
            <a:prstGeom prst="line">
              <a:avLst/>
            </a:prstGeom>
            <a:ln w="28575" cap="flat" cmpd="sng">
              <a:solidFill>
                <a:schemeClr val="accent1"/>
              </a:solidFill>
              <a:prstDash val="solid"/>
              <a:headEnd type="none" w="med" len="med"/>
              <a:tailEnd type="none" w="med" len="med"/>
            </a:ln>
          </p:spPr>
        </p:sp>
        <p:sp>
          <p:nvSpPr>
            <p:cNvPr id="10257" name="Line 17"/>
            <p:cNvSpPr/>
            <p:nvPr/>
          </p:nvSpPr>
          <p:spPr>
            <a:xfrm>
              <a:off x="1965" y="3294"/>
              <a:ext cx="0" cy="227"/>
            </a:xfrm>
            <a:prstGeom prst="line">
              <a:avLst/>
            </a:prstGeom>
            <a:ln w="28575" cap="flat" cmpd="sng">
              <a:solidFill>
                <a:schemeClr val="accent1"/>
              </a:solidFill>
              <a:prstDash val="solid"/>
              <a:headEnd type="none" w="med" len="med"/>
              <a:tailEnd type="none" w="med" len="med"/>
            </a:ln>
          </p:spPr>
        </p:sp>
        <p:sp>
          <p:nvSpPr>
            <p:cNvPr id="10258" name="Line 18"/>
            <p:cNvSpPr/>
            <p:nvPr/>
          </p:nvSpPr>
          <p:spPr>
            <a:xfrm>
              <a:off x="1973" y="3521"/>
              <a:ext cx="1587" cy="0"/>
            </a:xfrm>
            <a:prstGeom prst="line">
              <a:avLst/>
            </a:prstGeom>
            <a:ln w="28575" cap="flat" cmpd="sng">
              <a:solidFill>
                <a:schemeClr val="accent1"/>
              </a:solidFill>
              <a:prstDash val="solid"/>
              <a:headEnd type="none" w="med" len="med"/>
              <a:tailEnd type="none" w="med" len="med"/>
            </a:ln>
          </p:spPr>
        </p:sp>
      </p:grpSp>
      <p:sp>
        <p:nvSpPr>
          <p:cNvPr id="9" name="文本框 8"/>
          <p:cNvSpPr txBox="1"/>
          <p:nvPr/>
        </p:nvSpPr>
        <p:spPr>
          <a:xfrm>
            <a:off x="754380" y="5405755"/>
            <a:ext cx="4658995" cy="891540"/>
          </a:xfrm>
          <a:prstGeom prst="rect">
            <a:avLst/>
          </a:prstGeom>
          <a:noFill/>
          <a:ln>
            <a:solidFill>
              <a:srgbClr val="FFC000"/>
            </a:solidFill>
          </a:ln>
        </p:spPr>
        <p:txBody>
          <a:bodyPr wrap="square" rtlCol="0">
            <a:spAutoFit/>
          </a:bodyPr>
          <a:p>
            <a:pPr algn="l"/>
            <a:r>
              <a:rPr lang="zh-CN" altLang="en-US" sz="2800" b="1">
                <a:solidFill>
                  <a:srgbClr val="C00000"/>
                </a:solidFill>
                <a:sym typeface="+mn-ea"/>
              </a:rPr>
              <a:t>含义：</a:t>
            </a:r>
            <a:r>
              <a:rPr lang="zh-CN" altLang="en-US" sz="2400" b="1">
                <a:sym typeface="+mn-ea"/>
              </a:rPr>
              <a:t>如果表达式成立，则执行语句</a:t>
            </a:r>
            <a:r>
              <a:rPr lang="en-US" altLang="zh-CN" sz="2400" b="1">
                <a:sym typeface="+mn-ea"/>
              </a:rPr>
              <a:t>1</a:t>
            </a:r>
            <a:r>
              <a:rPr lang="zh-CN" altLang="en-US" sz="2400" b="1">
                <a:sym typeface="+mn-ea"/>
              </a:rPr>
              <a:t>，否则执行语句</a:t>
            </a:r>
            <a:r>
              <a:rPr lang="en-US" altLang="zh-CN" sz="2400" b="1">
                <a:sym typeface="+mn-ea"/>
              </a:rPr>
              <a:t>2</a:t>
            </a:r>
            <a:r>
              <a:rPr lang="zh-CN" altLang="en-US" sz="2400" b="1">
                <a:sym typeface="+mn-ea"/>
              </a:rPr>
              <a:t>。</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4" grpId="0" bldLvl="0" animBg="1"/>
      <p:bldP spid="12" grpId="0" bldLvl="0" animBg="1"/>
      <p:bldP spid="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8761095" y="122017"/>
            <a:ext cx="880745" cy="829993"/>
            <a:chOff x="12220" y="-36"/>
            <a:chExt cx="1415" cy="2654"/>
          </a:xfrm>
        </p:grpSpPr>
        <p:sp>
          <p:nvSpPr>
            <p:cNvPr id="6" name="菱形 5"/>
            <p:cNvSpPr/>
            <p:nvPr/>
          </p:nvSpPr>
          <p:spPr>
            <a:xfrm>
              <a:off x="12220" y="950"/>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连接符 30"/>
            <p:cNvCxnSpPr>
              <a:stCxn id="6" idx="0"/>
            </p:cNvCxnSpPr>
            <p:nvPr/>
          </p:nvCxnSpPr>
          <p:spPr>
            <a:xfrm flipH="1" flipV="1">
              <a:off x="12924" y="494"/>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2220" y="-36"/>
              <a:ext cx="1368" cy="2654"/>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动</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33" name="组合 32"/>
          <p:cNvGrpSpPr/>
          <p:nvPr/>
        </p:nvGrpSpPr>
        <p:grpSpPr>
          <a:xfrm>
            <a:off x="9612630" y="-6350"/>
            <a:ext cx="1075690" cy="830064"/>
            <a:chOff x="13604" y="118"/>
            <a:chExt cx="1728" cy="2226"/>
          </a:xfrm>
        </p:grpSpPr>
        <p:sp>
          <p:nvSpPr>
            <p:cNvPr id="34" name="菱形 33"/>
            <p:cNvSpPr/>
            <p:nvPr/>
          </p:nvSpPr>
          <p:spPr>
            <a:xfrm>
              <a:off x="13762" y="933"/>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5" name="直接连接符 34"/>
            <p:cNvCxnSpPr>
              <a:stCxn id="34" idx="0"/>
            </p:cNvCxnSpPr>
            <p:nvPr/>
          </p:nvCxnSpPr>
          <p:spPr>
            <a:xfrm flipH="1" flipV="1">
              <a:off x="14466" y="496"/>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rot="21300000">
              <a:off x="13604" y="118"/>
              <a:ext cx="1728" cy="2226"/>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动</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37" name="组合 36"/>
          <p:cNvGrpSpPr/>
          <p:nvPr/>
        </p:nvGrpSpPr>
        <p:grpSpPr>
          <a:xfrm>
            <a:off x="10512425" y="48102"/>
            <a:ext cx="1075690" cy="829769"/>
            <a:chOff x="15173" y="-92"/>
            <a:chExt cx="1728" cy="1998"/>
          </a:xfrm>
        </p:grpSpPr>
        <p:sp>
          <p:nvSpPr>
            <p:cNvPr id="44" name="菱形 43"/>
            <p:cNvSpPr/>
            <p:nvPr/>
          </p:nvSpPr>
          <p:spPr>
            <a:xfrm>
              <a:off x="15330" y="923"/>
              <a:ext cx="1415" cy="861"/>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5" name="直接连接符 44"/>
            <p:cNvCxnSpPr>
              <a:stCxn id="44" idx="0"/>
            </p:cNvCxnSpPr>
            <p:nvPr/>
          </p:nvCxnSpPr>
          <p:spPr>
            <a:xfrm flipH="1" flipV="1">
              <a:off x="16034" y="468"/>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5173" y="-92"/>
              <a:ext cx="1728" cy="1998"/>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rPr>
                <a:t>脑</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endParaRPr>
            </a:p>
          </p:txBody>
        </p:sp>
      </p:grpSp>
      <p:pic>
        <p:nvPicPr>
          <p:cNvPr id="47" name="图片 46" descr="C:/Users/yczx/AppData/Local/Temp/kaimatting_20200108104019/output_20200108104034..pngoutput_20200108104034."/>
          <p:cNvPicPr>
            <a:picLocks noChangeAspect="1"/>
          </p:cNvPicPr>
          <p:nvPr/>
        </p:nvPicPr>
        <p:blipFill>
          <a:blip r:embed="rId1"/>
          <a:stretch>
            <a:fillRect/>
          </a:stretch>
        </p:blipFill>
        <p:spPr>
          <a:xfrm>
            <a:off x="11379835" y="36195"/>
            <a:ext cx="754380" cy="1242695"/>
          </a:xfrm>
          <a:prstGeom prst="rect">
            <a:avLst/>
          </a:prstGeom>
        </p:spPr>
      </p:pic>
      <p:sp>
        <p:nvSpPr>
          <p:cNvPr id="3" name="文本框 2"/>
          <p:cNvSpPr txBox="1"/>
          <p:nvPr/>
        </p:nvSpPr>
        <p:spPr>
          <a:xfrm>
            <a:off x="645795" y="469900"/>
            <a:ext cx="5344795" cy="755650"/>
          </a:xfrm>
          <a:prstGeom prst="rect">
            <a:avLst/>
          </a:prstGeom>
          <a:noFill/>
        </p:spPr>
        <p:txBody>
          <a:bodyPr wrap="square" rtlCol="0">
            <a:spAutoFit/>
          </a:bodyPr>
          <a:p>
            <a:pPr>
              <a:lnSpc>
                <a:spcPct val="120000"/>
              </a:lnSpc>
            </a:pPr>
            <a:r>
              <a:rPr lang="zh-CN" sz="3600">
                <a:effectLst/>
                <a:latin typeface="方正大魏体简体" panose="02000000000000000000" charset="-122"/>
                <a:ea typeface="方正大魏体简体" panose="02000000000000000000" charset="-122"/>
              </a:rPr>
              <a:t>按要求写出条件判断语句</a:t>
            </a:r>
            <a:endParaRPr lang="zh-CN" sz="3600">
              <a:effectLst/>
              <a:latin typeface="方正大魏体简体" panose="02000000000000000000" charset="-122"/>
              <a:ea typeface="方正大魏体简体" panose="02000000000000000000" charset="-122"/>
            </a:endParaRPr>
          </a:p>
        </p:txBody>
      </p:sp>
      <p:sp>
        <p:nvSpPr>
          <p:cNvPr id="4" name="文本框 3"/>
          <p:cNvSpPr txBox="1"/>
          <p:nvPr/>
        </p:nvSpPr>
        <p:spPr>
          <a:xfrm>
            <a:off x="645795" y="1355090"/>
            <a:ext cx="9977755" cy="681990"/>
          </a:xfrm>
          <a:prstGeom prst="rect">
            <a:avLst/>
          </a:prstGeom>
          <a:noFill/>
        </p:spPr>
        <p:txBody>
          <a:bodyPr wrap="square" rtlCol="0">
            <a:spAutoFit/>
          </a:bodyPr>
          <a:p>
            <a:pPr>
              <a:lnSpc>
                <a:spcPct val="120000"/>
              </a:lnSpc>
            </a:pPr>
            <a:r>
              <a:rPr lang="en-US" altLang="zh-CN" sz="3200">
                <a:effectLst/>
                <a:latin typeface="方正大魏体简体" panose="02000000000000000000" charset="-122"/>
                <a:ea typeface="方正大魏体简体" panose="02000000000000000000" charset="-122"/>
              </a:rPr>
              <a:t>1</a:t>
            </a:r>
            <a:r>
              <a:rPr lang="zh-CN" altLang="en-US" sz="3200">
                <a:effectLst/>
                <a:latin typeface="方正大魏体简体" panose="02000000000000000000" charset="-122"/>
                <a:ea typeface="方正大魏体简体" panose="02000000000000000000" charset="-122"/>
              </a:rPr>
              <a:t>、当</a:t>
            </a:r>
            <a:r>
              <a:rPr lang="en-US" altLang="zh-CN" sz="3200">
                <a:effectLst/>
                <a:latin typeface="方正大魏体简体" panose="02000000000000000000" charset="-122"/>
                <a:ea typeface="方正大魏体简体" panose="02000000000000000000" charset="-122"/>
              </a:rPr>
              <a:t>a</a:t>
            </a:r>
            <a:r>
              <a:rPr lang="zh-CN" altLang="en-US" sz="3200">
                <a:effectLst/>
                <a:latin typeface="方正大魏体简体" panose="02000000000000000000" charset="-122"/>
                <a:ea typeface="方正大魏体简体" panose="02000000000000000000" charset="-122"/>
              </a:rPr>
              <a:t>大于</a:t>
            </a:r>
            <a:r>
              <a:rPr lang="en-US" altLang="zh-CN" sz="3200">
                <a:effectLst/>
                <a:latin typeface="方正大魏体简体" panose="02000000000000000000" charset="-122"/>
                <a:ea typeface="方正大魏体简体" panose="02000000000000000000" charset="-122"/>
              </a:rPr>
              <a:t>b</a:t>
            </a:r>
            <a:r>
              <a:rPr lang="zh-CN" altLang="en-US" sz="3200">
                <a:effectLst/>
                <a:latin typeface="方正大魏体简体" panose="02000000000000000000" charset="-122"/>
                <a:ea typeface="方正大魏体简体" panose="02000000000000000000" charset="-122"/>
              </a:rPr>
              <a:t>时，就把</a:t>
            </a:r>
            <a:r>
              <a:rPr lang="en-US" altLang="zh-CN" sz="3200">
                <a:effectLst/>
                <a:latin typeface="方正大魏体简体" panose="02000000000000000000" charset="-122"/>
                <a:ea typeface="方正大魏体简体" panose="02000000000000000000" charset="-122"/>
              </a:rPr>
              <a:t>a</a:t>
            </a:r>
            <a:r>
              <a:rPr lang="zh-CN" altLang="en-US" sz="3200">
                <a:effectLst/>
                <a:latin typeface="方正大魏体简体" panose="02000000000000000000" charset="-122"/>
                <a:ea typeface="方正大魏体简体" panose="02000000000000000000" charset="-122"/>
              </a:rPr>
              <a:t>的值给</a:t>
            </a:r>
            <a:r>
              <a:rPr lang="en-US" altLang="zh-CN" sz="3200">
                <a:effectLst/>
                <a:latin typeface="方正大魏体简体" panose="02000000000000000000" charset="-122"/>
                <a:ea typeface="方正大魏体简体" panose="02000000000000000000" charset="-122"/>
              </a:rPr>
              <a:t>max,</a:t>
            </a:r>
            <a:r>
              <a:rPr lang="zh-CN" altLang="en-US" sz="3200">
                <a:effectLst/>
                <a:latin typeface="方正大魏体简体" panose="02000000000000000000" charset="-122"/>
                <a:ea typeface="方正大魏体简体" panose="02000000000000000000" charset="-122"/>
              </a:rPr>
              <a:t>否则就把</a:t>
            </a:r>
            <a:r>
              <a:rPr lang="en-US" altLang="zh-CN" sz="3200">
                <a:effectLst/>
                <a:latin typeface="方正大魏体简体" panose="02000000000000000000" charset="-122"/>
                <a:ea typeface="方正大魏体简体" panose="02000000000000000000" charset="-122"/>
              </a:rPr>
              <a:t>b</a:t>
            </a:r>
            <a:r>
              <a:rPr lang="zh-CN" altLang="en-US" sz="3200">
                <a:effectLst/>
                <a:latin typeface="方正大魏体简体" panose="02000000000000000000" charset="-122"/>
                <a:ea typeface="方正大魏体简体" panose="02000000000000000000" charset="-122"/>
              </a:rPr>
              <a:t>的值给</a:t>
            </a:r>
            <a:r>
              <a:rPr lang="en-US" altLang="zh-CN" sz="3200">
                <a:effectLst/>
                <a:latin typeface="方正大魏体简体" panose="02000000000000000000" charset="-122"/>
                <a:ea typeface="方正大魏体简体" panose="02000000000000000000" charset="-122"/>
              </a:rPr>
              <a:t>max</a:t>
            </a:r>
            <a:r>
              <a:rPr lang="zh-CN" altLang="en-US" sz="3200">
                <a:effectLst/>
                <a:latin typeface="方正大魏体简体" panose="02000000000000000000" charset="-122"/>
                <a:ea typeface="方正大魏体简体" panose="02000000000000000000" charset="-122"/>
              </a:rPr>
              <a:t>。</a:t>
            </a:r>
            <a:endParaRPr lang="zh-CN" altLang="en-US" sz="3200">
              <a:effectLst/>
              <a:latin typeface="方正大魏体简体" panose="02000000000000000000" charset="-122"/>
              <a:ea typeface="方正大魏体简体" panose="02000000000000000000" charset="-122"/>
            </a:endParaRPr>
          </a:p>
        </p:txBody>
      </p:sp>
      <p:sp>
        <p:nvSpPr>
          <p:cNvPr id="5" name="文本框 4"/>
          <p:cNvSpPr txBox="1"/>
          <p:nvPr/>
        </p:nvSpPr>
        <p:spPr>
          <a:xfrm>
            <a:off x="1395095" y="2037080"/>
            <a:ext cx="5600065" cy="1640205"/>
          </a:xfrm>
          <a:prstGeom prst="rect">
            <a:avLst/>
          </a:prstGeom>
          <a:noFill/>
        </p:spPr>
        <p:txBody>
          <a:bodyPr wrap="square" rtlCol="0">
            <a:spAutoFit/>
          </a:bodyPr>
          <a:p>
            <a:pPr algn="l">
              <a:lnSpc>
                <a:spcPct val="90000"/>
              </a:lnSpc>
            </a:pPr>
            <a:r>
              <a:rPr lang="en-US" altLang="zh-CN" sz="2800">
                <a:solidFill>
                  <a:schemeClr val="tx1"/>
                </a:solidFill>
                <a:effectLst/>
                <a:latin typeface="Arial Black" panose="020B0A04020102020204" charset="0"/>
                <a:cs typeface="Arial Black" panose="020B0A04020102020204" charset="0"/>
              </a:rPr>
              <a:t>if (</a:t>
            </a:r>
            <a:r>
              <a:rPr lang="en-US" altLang="zh-CN" sz="2800" u="sng">
                <a:solidFill>
                  <a:schemeClr val="tx1"/>
                </a:solidFill>
                <a:effectLst/>
                <a:latin typeface="Arial Black" panose="020B0A04020102020204" charset="0"/>
                <a:cs typeface="Arial Black" panose="020B0A04020102020204" charset="0"/>
              </a:rPr>
              <a:t>         </a:t>
            </a:r>
            <a:r>
              <a:rPr lang="en-US" altLang="zh-CN" sz="2800">
                <a:solidFill>
                  <a:schemeClr val="tx1"/>
                </a:solidFill>
                <a:effectLst/>
                <a:latin typeface="Arial Black" panose="020B0A04020102020204" charset="0"/>
                <a:cs typeface="Arial Black" panose="020B0A04020102020204" charset="0"/>
              </a:rPr>
              <a:t>) </a:t>
            </a:r>
            <a:endParaRPr lang="en-US" altLang="zh-CN" sz="2800">
              <a:solidFill>
                <a:schemeClr val="tx1"/>
              </a:solidFill>
              <a:effectLst/>
              <a:latin typeface="Arial Black" panose="020B0A04020102020204" charset="0"/>
              <a:cs typeface="Arial Black" panose="020B0A04020102020204" charset="0"/>
            </a:endParaRPr>
          </a:p>
          <a:p>
            <a:pPr algn="l">
              <a:lnSpc>
                <a:spcPct val="90000"/>
              </a:lnSpc>
            </a:pPr>
            <a:r>
              <a:rPr lang="en-US" altLang="zh-CN" sz="2800">
                <a:solidFill>
                  <a:schemeClr val="tx1"/>
                </a:solidFill>
                <a:effectLst/>
                <a:latin typeface="Arial Black" panose="020B0A04020102020204" charset="0"/>
                <a:cs typeface="Arial Black" panose="020B0A04020102020204" charset="0"/>
              </a:rPr>
              <a:t>	</a:t>
            </a:r>
            <a:r>
              <a:rPr lang="en-US" altLang="zh-CN" sz="2800" u="sng">
                <a:solidFill>
                  <a:schemeClr val="tx1"/>
                </a:solidFill>
                <a:effectLst/>
                <a:latin typeface="Arial Black" panose="020B0A04020102020204" charset="0"/>
                <a:cs typeface="Arial Black" panose="020B0A04020102020204" charset="0"/>
              </a:rPr>
              <a:t>                ; </a:t>
            </a:r>
            <a:r>
              <a:rPr lang="en-US" altLang="zh-CN" sz="2800">
                <a:solidFill>
                  <a:schemeClr val="tx1"/>
                </a:solidFill>
                <a:effectLst/>
                <a:latin typeface="Arial Black" panose="020B0A04020102020204" charset="0"/>
                <a:cs typeface="Arial Black" panose="020B0A04020102020204" charset="0"/>
              </a:rPr>
              <a:t> </a:t>
            </a:r>
            <a:r>
              <a:rPr lang="en-US" altLang="zh-CN" sz="2800" u="sng">
                <a:solidFill>
                  <a:schemeClr val="tx1"/>
                </a:solidFill>
                <a:effectLst/>
                <a:latin typeface="Arial Black" panose="020B0A04020102020204" charset="0"/>
                <a:cs typeface="Arial Black" panose="020B0A04020102020204" charset="0"/>
              </a:rPr>
              <a:t>   </a:t>
            </a:r>
            <a:endParaRPr lang="en-US" altLang="zh-CN" sz="2800" u="sng">
              <a:solidFill>
                <a:schemeClr val="tx1"/>
              </a:solidFill>
              <a:effectLst/>
              <a:latin typeface="Arial Black" panose="020B0A04020102020204" charset="0"/>
              <a:cs typeface="Arial Black" panose="020B0A04020102020204" charset="0"/>
            </a:endParaRPr>
          </a:p>
          <a:p>
            <a:pPr algn="l">
              <a:lnSpc>
                <a:spcPct val="90000"/>
              </a:lnSpc>
            </a:pPr>
            <a:r>
              <a:rPr lang="en-US" altLang="zh-CN" sz="2800">
                <a:solidFill>
                  <a:schemeClr val="tx1"/>
                </a:solidFill>
                <a:effectLst/>
                <a:latin typeface="Arial Black" panose="020B0A04020102020204" charset="0"/>
                <a:cs typeface="Arial Black" panose="020B0A04020102020204" charset="0"/>
              </a:rPr>
              <a:t>else </a:t>
            </a:r>
            <a:endParaRPr lang="en-US" altLang="zh-CN" sz="2800">
              <a:solidFill>
                <a:schemeClr val="tx1"/>
              </a:solidFill>
              <a:effectLst/>
              <a:latin typeface="Arial Black" panose="020B0A04020102020204" charset="0"/>
              <a:cs typeface="Arial Black" panose="020B0A04020102020204" charset="0"/>
            </a:endParaRPr>
          </a:p>
          <a:p>
            <a:pPr algn="l">
              <a:lnSpc>
                <a:spcPct val="90000"/>
              </a:lnSpc>
            </a:pPr>
            <a:r>
              <a:rPr lang="en-US" altLang="zh-CN" sz="2800">
                <a:solidFill>
                  <a:schemeClr val="tx1"/>
                </a:solidFill>
                <a:effectLst/>
                <a:latin typeface="Arial Black" panose="020B0A04020102020204" charset="0"/>
                <a:cs typeface="Arial Black" panose="020B0A04020102020204" charset="0"/>
              </a:rPr>
              <a:t>	</a:t>
            </a:r>
            <a:r>
              <a:rPr lang="en-US" altLang="zh-CN" sz="2800" u="sng">
                <a:solidFill>
                  <a:schemeClr val="tx1"/>
                </a:solidFill>
                <a:effectLst/>
                <a:latin typeface="Arial Black" panose="020B0A04020102020204" charset="0"/>
                <a:cs typeface="Arial Black" panose="020B0A04020102020204" charset="0"/>
                <a:sym typeface="+mn-ea"/>
              </a:rPr>
              <a:t>                </a:t>
            </a:r>
            <a:r>
              <a:rPr lang="en-US" altLang="zh-CN" sz="2800">
                <a:solidFill>
                  <a:schemeClr val="tx1"/>
                </a:solidFill>
                <a:effectLst/>
                <a:latin typeface="Arial Black" panose="020B0A04020102020204" charset="0"/>
                <a:cs typeface="Arial Black" panose="020B0A04020102020204" charset="0"/>
                <a:sym typeface="+mn-ea"/>
              </a:rPr>
              <a:t>;</a:t>
            </a:r>
            <a:r>
              <a:rPr lang="en-US" altLang="zh-CN" sz="2800">
                <a:solidFill>
                  <a:schemeClr val="tx1"/>
                </a:solidFill>
                <a:effectLst/>
                <a:latin typeface="Arial Black" panose="020B0A04020102020204" charset="0"/>
                <a:cs typeface="Arial Black" panose="020B0A04020102020204" charset="0"/>
              </a:rPr>
              <a:t>     </a:t>
            </a:r>
            <a:endParaRPr lang="en-US" altLang="zh-CN" sz="2800">
              <a:solidFill>
                <a:schemeClr val="tx1"/>
              </a:solidFill>
              <a:effectLst/>
              <a:latin typeface="Arial Black" panose="020B0A04020102020204" charset="0"/>
              <a:cs typeface="Arial Black" panose="020B0A04020102020204" charset="0"/>
            </a:endParaRPr>
          </a:p>
        </p:txBody>
      </p:sp>
      <p:sp>
        <p:nvSpPr>
          <p:cNvPr id="7" name="文本框 6"/>
          <p:cNvSpPr txBox="1"/>
          <p:nvPr/>
        </p:nvSpPr>
        <p:spPr>
          <a:xfrm>
            <a:off x="645795" y="3717290"/>
            <a:ext cx="9977755" cy="681990"/>
          </a:xfrm>
          <a:prstGeom prst="rect">
            <a:avLst/>
          </a:prstGeom>
          <a:noFill/>
        </p:spPr>
        <p:txBody>
          <a:bodyPr wrap="square" rtlCol="0">
            <a:spAutoFit/>
          </a:bodyPr>
          <a:p>
            <a:pPr>
              <a:lnSpc>
                <a:spcPct val="120000"/>
              </a:lnSpc>
            </a:pPr>
            <a:r>
              <a:rPr lang="en-US" altLang="zh-CN" sz="3200">
                <a:effectLst/>
                <a:latin typeface="方正大魏体简体" panose="02000000000000000000" charset="-122"/>
                <a:ea typeface="方正大魏体简体" panose="02000000000000000000" charset="-122"/>
              </a:rPr>
              <a:t>2</a:t>
            </a:r>
            <a:r>
              <a:rPr lang="zh-CN" altLang="en-US" sz="3200">
                <a:effectLst/>
                <a:latin typeface="方正大魏体简体" panose="02000000000000000000" charset="-122"/>
                <a:ea typeface="方正大魏体简体" panose="02000000000000000000" charset="-122"/>
              </a:rPr>
              <a:t>、当</a:t>
            </a:r>
            <a:r>
              <a:rPr lang="en-US" altLang="zh-CN" sz="3200">
                <a:effectLst/>
                <a:latin typeface="方正大魏体简体" panose="02000000000000000000" charset="-122"/>
                <a:ea typeface="方正大魏体简体" panose="02000000000000000000" charset="-122"/>
              </a:rPr>
              <a:t>a</a:t>
            </a:r>
            <a:r>
              <a:rPr lang="zh-CN" altLang="en-US" sz="3200">
                <a:effectLst/>
                <a:latin typeface="方正大魏体简体" panose="02000000000000000000" charset="-122"/>
                <a:ea typeface="方正大魏体简体" panose="02000000000000000000" charset="-122"/>
              </a:rPr>
              <a:t>能被</a:t>
            </a:r>
            <a:r>
              <a:rPr lang="en-US" altLang="zh-CN" sz="3200">
                <a:effectLst/>
                <a:latin typeface="方正大魏体简体" panose="02000000000000000000" charset="-122"/>
                <a:ea typeface="方正大魏体简体" panose="02000000000000000000" charset="-122"/>
              </a:rPr>
              <a:t>3</a:t>
            </a:r>
            <a:r>
              <a:rPr lang="zh-CN" altLang="en-US" sz="3200">
                <a:effectLst/>
                <a:latin typeface="方正大魏体简体" panose="02000000000000000000" charset="-122"/>
                <a:ea typeface="方正大魏体简体" panose="02000000000000000000" charset="-122"/>
              </a:rPr>
              <a:t>整除时，</a:t>
            </a:r>
            <a:r>
              <a:rPr lang="en-US" altLang="zh-CN" sz="3200">
                <a:effectLst/>
                <a:latin typeface="方正大魏体简体" panose="02000000000000000000" charset="-122"/>
                <a:ea typeface="方正大魏体简体" panose="02000000000000000000" charset="-122"/>
              </a:rPr>
              <a:t>s</a:t>
            </a:r>
            <a:r>
              <a:rPr lang="zh-CN" altLang="en-US" sz="3200">
                <a:effectLst/>
                <a:latin typeface="方正大魏体简体" panose="02000000000000000000" charset="-122"/>
                <a:ea typeface="方正大魏体简体" panose="02000000000000000000" charset="-122"/>
              </a:rPr>
              <a:t>的值加</a:t>
            </a:r>
            <a:r>
              <a:rPr lang="en-US" altLang="zh-CN" sz="3200">
                <a:effectLst/>
                <a:latin typeface="方正大魏体简体" panose="02000000000000000000" charset="-122"/>
                <a:ea typeface="方正大魏体简体" panose="02000000000000000000" charset="-122"/>
              </a:rPr>
              <a:t>1</a:t>
            </a:r>
            <a:r>
              <a:rPr lang="zh-CN" altLang="en-US" sz="3200">
                <a:effectLst/>
                <a:latin typeface="方正大魏体简体" panose="02000000000000000000" charset="-122"/>
                <a:ea typeface="方正大魏体简体" panose="02000000000000000000" charset="-122"/>
              </a:rPr>
              <a:t>，否则</a:t>
            </a:r>
            <a:r>
              <a:rPr lang="en-US" altLang="zh-CN" sz="3200">
                <a:effectLst/>
                <a:latin typeface="方正大魏体简体" panose="02000000000000000000" charset="-122"/>
                <a:ea typeface="方正大魏体简体" panose="02000000000000000000" charset="-122"/>
              </a:rPr>
              <a:t>t</a:t>
            </a:r>
            <a:r>
              <a:rPr lang="zh-CN" altLang="en-US" sz="3200">
                <a:effectLst/>
                <a:latin typeface="方正大魏体简体" panose="02000000000000000000" charset="-122"/>
                <a:ea typeface="方正大魏体简体" panose="02000000000000000000" charset="-122"/>
              </a:rPr>
              <a:t>的值加</a:t>
            </a:r>
            <a:r>
              <a:rPr lang="en-US" altLang="zh-CN" sz="3200">
                <a:effectLst/>
                <a:latin typeface="方正大魏体简体" panose="02000000000000000000" charset="-122"/>
                <a:ea typeface="方正大魏体简体" panose="02000000000000000000" charset="-122"/>
              </a:rPr>
              <a:t>1</a:t>
            </a:r>
            <a:r>
              <a:rPr lang="zh-CN" altLang="en-US" sz="3200">
                <a:effectLst/>
                <a:latin typeface="方正大魏体简体" panose="02000000000000000000" charset="-122"/>
                <a:ea typeface="方正大魏体简体" panose="02000000000000000000" charset="-122"/>
              </a:rPr>
              <a:t>。</a:t>
            </a:r>
            <a:endParaRPr lang="zh-CN" altLang="en-US" sz="3200">
              <a:effectLst/>
              <a:latin typeface="方正大魏体简体" panose="02000000000000000000" charset="-122"/>
              <a:ea typeface="方正大魏体简体" panose="02000000000000000000" charset="-122"/>
            </a:endParaRPr>
          </a:p>
        </p:txBody>
      </p:sp>
      <p:sp>
        <p:nvSpPr>
          <p:cNvPr id="8" name="文本框 7"/>
          <p:cNvSpPr txBox="1"/>
          <p:nvPr/>
        </p:nvSpPr>
        <p:spPr>
          <a:xfrm>
            <a:off x="1616710" y="4492625"/>
            <a:ext cx="3959225" cy="1814830"/>
          </a:xfrm>
          <a:prstGeom prst="rect">
            <a:avLst/>
          </a:prstGeom>
          <a:noFill/>
        </p:spPr>
        <p:txBody>
          <a:bodyPr wrap="square" rtlCol="0">
            <a:spAutoFit/>
          </a:bodyPr>
          <a:p>
            <a:pPr algn="l">
              <a:lnSpc>
                <a:spcPct val="100000"/>
              </a:lnSpc>
            </a:pPr>
            <a:r>
              <a:rPr lang="en-US" altLang="zh-CN" sz="2800" b="1">
                <a:solidFill>
                  <a:schemeClr val="tx1"/>
                </a:solidFill>
                <a:effectLst/>
                <a:latin typeface="Arial Black" panose="020B0A04020102020204" charset="0"/>
                <a:cs typeface="Arial Black" panose="020B0A04020102020204" charset="0"/>
              </a:rPr>
              <a:t>if ( </a:t>
            </a:r>
            <a:r>
              <a:rPr lang="en-US" altLang="zh-CN" sz="2800" u="sng">
                <a:solidFill>
                  <a:schemeClr val="tx1"/>
                </a:solidFill>
                <a:effectLst/>
                <a:latin typeface="Arial Black" panose="020B0A04020102020204" charset="0"/>
                <a:cs typeface="Arial Black" panose="020B0A04020102020204" charset="0"/>
                <a:sym typeface="+mn-ea"/>
              </a:rPr>
              <a:t>                </a:t>
            </a:r>
            <a:r>
              <a:rPr lang="en-US" altLang="zh-CN" sz="2800" b="1">
                <a:solidFill>
                  <a:schemeClr val="tx1"/>
                </a:solidFill>
                <a:effectLst/>
                <a:latin typeface="Arial Black" panose="020B0A04020102020204" charset="0"/>
                <a:cs typeface="Arial Black" panose="020B0A04020102020204" charset="0"/>
              </a:rPr>
              <a:t>) </a:t>
            </a:r>
            <a:endParaRPr lang="en-US" altLang="zh-CN" sz="2800" b="1">
              <a:solidFill>
                <a:schemeClr val="tx1"/>
              </a:solidFill>
              <a:effectLst/>
              <a:latin typeface="Arial Black" panose="020B0A04020102020204" charset="0"/>
              <a:cs typeface="Arial Black" panose="020B0A04020102020204" charset="0"/>
            </a:endParaRPr>
          </a:p>
          <a:p>
            <a:pPr algn="l">
              <a:lnSpc>
                <a:spcPct val="100000"/>
              </a:lnSpc>
            </a:pPr>
            <a:r>
              <a:rPr lang="en-US" altLang="zh-CN" sz="2800" b="1">
                <a:solidFill>
                  <a:schemeClr val="tx1"/>
                </a:solidFill>
                <a:effectLst/>
                <a:latin typeface="Arial Black" panose="020B0A04020102020204" charset="0"/>
                <a:cs typeface="Arial Black" panose="020B0A04020102020204" charset="0"/>
              </a:rPr>
              <a:t>	</a:t>
            </a:r>
            <a:r>
              <a:rPr lang="en-US" altLang="zh-CN" sz="2800" u="sng">
                <a:solidFill>
                  <a:schemeClr val="tx1"/>
                </a:solidFill>
                <a:effectLst/>
                <a:latin typeface="Arial Black" panose="020B0A04020102020204" charset="0"/>
                <a:cs typeface="Arial Black" panose="020B0A04020102020204" charset="0"/>
                <a:sym typeface="+mn-ea"/>
              </a:rPr>
              <a:t>                ; </a:t>
            </a:r>
            <a:endParaRPr lang="en-US" altLang="zh-CN" sz="2800" b="1">
              <a:solidFill>
                <a:schemeClr val="tx1"/>
              </a:solidFill>
              <a:effectLst/>
              <a:latin typeface="Arial Black" panose="020B0A04020102020204" charset="0"/>
              <a:cs typeface="Arial Black" panose="020B0A04020102020204" charset="0"/>
            </a:endParaRPr>
          </a:p>
          <a:p>
            <a:pPr algn="l">
              <a:lnSpc>
                <a:spcPct val="100000"/>
              </a:lnSpc>
            </a:pPr>
            <a:r>
              <a:rPr lang="en-US" altLang="zh-CN" sz="2800" b="1">
                <a:solidFill>
                  <a:schemeClr val="tx1"/>
                </a:solidFill>
                <a:effectLst/>
                <a:latin typeface="Arial Black" panose="020B0A04020102020204" charset="0"/>
                <a:cs typeface="Arial Black" panose="020B0A04020102020204" charset="0"/>
              </a:rPr>
              <a:t> else </a:t>
            </a:r>
            <a:endParaRPr lang="en-US" altLang="zh-CN" sz="2800" b="1">
              <a:solidFill>
                <a:schemeClr val="tx1"/>
              </a:solidFill>
              <a:effectLst/>
              <a:latin typeface="Arial Black" panose="020B0A04020102020204" charset="0"/>
              <a:cs typeface="Arial Black" panose="020B0A04020102020204" charset="0"/>
            </a:endParaRPr>
          </a:p>
          <a:p>
            <a:pPr algn="l">
              <a:lnSpc>
                <a:spcPct val="100000"/>
              </a:lnSpc>
            </a:pPr>
            <a:r>
              <a:rPr lang="en-US" altLang="zh-CN" sz="2800" b="1">
                <a:solidFill>
                  <a:schemeClr val="tx1"/>
                </a:solidFill>
                <a:effectLst/>
                <a:latin typeface="Arial Black" panose="020B0A04020102020204" charset="0"/>
                <a:cs typeface="Arial Black" panose="020B0A04020102020204" charset="0"/>
              </a:rPr>
              <a:t>         </a:t>
            </a:r>
            <a:r>
              <a:rPr lang="en-US" altLang="zh-CN" sz="2800" u="sng">
                <a:solidFill>
                  <a:schemeClr val="tx1"/>
                </a:solidFill>
                <a:effectLst/>
                <a:latin typeface="Arial Black" panose="020B0A04020102020204" charset="0"/>
                <a:cs typeface="Arial Black" panose="020B0A04020102020204" charset="0"/>
                <a:sym typeface="+mn-ea"/>
              </a:rPr>
              <a:t>                ; </a:t>
            </a:r>
            <a:endParaRPr lang="en-US" altLang="zh-CN" sz="2800" b="1" u="sng">
              <a:solidFill>
                <a:schemeClr val="tx1"/>
              </a:solidFill>
              <a:effectLst/>
              <a:latin typeface="Arial Black" panose="020B0A04020102020204" charset="0"/>
              <a:cs typeface="Arial Black" panose="020B0A04020102020204" charset="0"/>
              <a:sym typeface="+mn-ea"/>
            </a:endParaRPr>
          </a:p>
        </p:txBody>
      </p:sp>
      <p:sp>
        <p:nvSpPr>
          <p:cNvPr id="9" name="文本框 8"/>
          <p:cNvSpPr txBox="1"/>
          <p:nvPr/>
        </p:nvSpPr>
        <p:spPr>
          <a:xfrm>
            <a:off x="2079625" y="1887855"/>
            <a:ext cx="993775" cy="583565"/>
          </a:xfrm>
          <a:prstGeom prst="rect">
            <a:avLst/>
          </a:prstGeom>
          <a:noFill/>
        </p:spPr>
        <p:txBody>
          <a:bodyPr wrap="none" rtlCol="0">
            <a:spAutoFit/>
          </a:bodyPr>
          <a:p>
            <a:pPr algn="l"/>
            <a:r>
              <a:rPr lang="en-US" altLang="zh-CN" sz="3200">
                <a:solidFill>
                  <a:srgbClr val="C00000"/>
                </a:solidFill>
                <a:effectLst/>
                <a:latin typeface="Arial Black" panose="020B0A04020102020204" charset="0"/>
                <a:cs typeface="Arial Black" panose="020B0A04020102020204" charset="0"/>
                <a:sym typeface="+mn-ea"/>
              </a:rPr>
              <a:t>a&gt;b</a:t>
            </a:r>
            <a:endParaRPr lang="en-US" altLang="zh-CN" sz="3200">
              <a:solidFill>
                <a:srgbClr val="C00000"/>
              </a:solidFill>
              <a:effectLst/>
              <a:latin typeface="Arial Black" panose="020B0A04020102020204" charset="0"/>
              <a:cs typeface="Arial Black" panose="020B0A04020102020204" charset="0"/>
              <a:sym typeface="+mn-ea"/>
            </a:endParaRPr>
          </a:p>
        </p:txBody>
      </p:sp>
      <p:sp>
        <p:nvSpPr>
          <p:cNvPr id="10" name="文本框 9"/>
          <p:cNvSpPr txBox="1"/>
          <p:nvPr/>
        </p:nvSpPr>
        <p:spPr>
          <a:xfrm>
            <a:off x="2617470" y="2424430"/>
            <a:ext cx="1671320" cy="485140"/>
          </a:xfrm>
          <a:prstGeom prst="rect">
            <a:avLst/>
          </a:prstGeom>
          <a:noFill/>
        </p:spPr>
        <p:txBody>
          <a:bodyPr wrap="none" rtlCol="0">
            <a:spAutoFit/>
          </a:bodyPr>
          <a:p>
            <a:pPr algn="l">
              <a:lnSpc>
                <a:spcPct val="80000"/>
              </a:lnSpc>
            </a:pPr>
            <a:r>
              <a:rPr lang="en-US" altLang="zh-CN" sz="3200">
                <a:solidFill>
                  <a:srgbClr val="C00000"/>
                </a:solidFill>
                <a:effectLst/>
                <a:latin typeface="Arial Black" panose="020B0A04020102020204" charset="0"/>
                <a:cs typeface="Arial Black" panose="020B0A04020102020204" charset="0"/>
                <a:sym typeface="+mn-ea"/>
              </a:rPr>
              <a:t>max=a</a:t>
            </a:r>
            <a:endParaRPr lang="en-US" altLang="zh-CN" sz="3200">
              <a:solidFill>
                <a:srgbClr val="C00000"/>
              </a:solidFill>
              <a:effectLst/>
              <a:latin typeface="Arial Black" panose="020B0A04020102020204" charset="0"/>
              <a:cs typeface="Arial Black" panose="020B0A04020102020204" charset="0"/>
              <a:sym typeface="+mn-ea"/>
            </a:endParaRPr>
          </a:p>
        </p:txBody>
      </p:sp>
      <p:sp>
        <p:nvSpPr>
          <p:cNvPr id="11" name="文本框 10"/>
          <p:cNvSpPr txBox="1"/>
          <p:nvPr/>
        </p:nvSpPr>
        <p:spPr>
          <a:xfrm>
            <a:off x="2596515" y="3143250"/>
            <a:ext cx="1671320" cy="485140"/>
          </a:xfrm>
          <a:prstGeom prst="rect">
            <a:avLst/>
          </a:prstGeom>
          <a:noFill/>
        </p:spPr>
        <p:txBody>
          <a:bodyPr wrap="none" rtlCol="0">
            <a:spAutoFit/>
          </a:bodyPr>
          <a:p>
            <a:pPr algn="l">
              <a:lnSpc>
                <a:spcPct val="80000"/>
              </a:lnSpc>
            </a:pPr>
            <a:r>
              <a:rPr lang="en-US" altLang="zh-CN" sz="3200">
                <a:solidFill>
                  <a:srgbClr val="C00000"/>
                </a:solidFill>
                <a:effectLst/>
                <a:latin typeface="Arial Black" panose="020B0A04020102020204" charset="0"/>
                <a:cs typeface="Arial Black" panose="020B0A04020102020204" charset="0"/>
                <a:sym typeface="+mn-ea"/>
              </a:rPr>
              <a:t>max=b</a:t>
            </a:r>
            <a:endParaRPr lang="en-US" altLang="zh-CN" sz="3200">
              <a:solidFill>
                <a:srgbClr val="C00000"/>
              </a:solidFill>
              <a:effectLst/>
              <a:latin typeface="Arial Black" panose="020B0A04020102020204" charset="0"/>
              <a:cs typeface="Arial Black" panose="020B0A04020102020204" charset="0"/>
              <a:sym typeface="+mn-ea"/>
            </a:endParaRPr>
          </a:p>
        </p:txBody>
      </p:sp>
      <p:sp>
        <p:nvSpPr>
          <p:cNvPr id="12" name="文本框 11"/>
          <p:cNvSpPr txBox="1"/>
          <p:nvPr/>
        </p:nvSpPr>
        <p:spPr>
          <a:xfrm>
            <a:off x="2283460" y="4456430"/>
            <a:ext cx="1939925" cy="583565"/>
          </a:xfrm>
          <a:prstGeom prst="rect">
            <a:avLst/>
          </a:prstGeom>
          <a:noFill/>
        </p:spPr>
        <p:txBody>
          <a:bodyPr wrap="none" rtlCol="0">
            <a:spAutoFit/>
          </a:bodyPr>
          <a:p>
            <a:pPr algn="l"/>
            <a:r>
              <a:rPr lang="en-US" altLang="zh-CN" sz="3200">
                <a:solidFill>
                  <a:srgbClr val="C0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a%3==0</a:t>
            </a:r>
            <a:endParaRPr lang="en-US" altLang="zh-CN" sz="3200">
              <a:solidFill>
                <a:srgbClr val="C0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13" name="文本框 12"/>
          <p:cNvSpPr txBox="1"/>
          <p:nvPr/>
        </p:nvSpPr>
        <p:spPr>
          <a:xfrm>
            <a:off x="2689225" y="4901565"/>
            <a:ext cx="968375" cy="583565"/>
          </a:xfrm>
          <a:prstGeom prst="rect">
            <a:avLst/>
          </a:prstGeom>
          <a:noFill/>
        </p:spPr>
        <p:txBody>
          <a:bodyPr wrap="none" rtlCol="0">
            <a:spAutoFit/>
          </a:bodyPr>
          <a:p>
            <a:pPr algn="l"/>
            <a:r>
              <a:rPr lang="en-US" altLang="zh-CN" sz="3200">
                <a:solidFill>
                  <a:srgbClr val="C0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s++</a:t>
            </a:r>
            <a:endParaRPr lang="en-US" altLang="zh-CN" sz="3200">
              <a:solidFill>
                <a:srgbClr val="C0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
        <p:nvSpPr>
          <p:cNvPr id="14" name="文本框 13"/>
          <p:cNvSpPr txBox="1"/>
          <p:nvPr/>
        </p:nvSpPr>
        <p:spPr>
          <a:xfrm>
            <a:off x="2742565" y="5723890"/>
            <a:ext cx="900430" cy="583565"/>
          </a:xfrm>
          <a:prstGeom prst="rect">
            <a:avLst/>
          </a:prstGeom>
          <a:noFill/>
        </p:spPr>
        <p:txBody>
          <a:bodyPr wrap="none" rtlCol="0">
            <a:spAutoFit/>
          </a:bodyPr>
          <a:p>
            <a:pPr algn="l"/>
            <a:r>
              <a:rPr lang="en-US" altLang="zh-CN" sz="3200">
                <a:solidFill>
                  <a:srgbClr val="C0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rPr>
              <a:t>t++</a:t>
            </a:r>
            <a:endParaRPr lang="en-US" altLang="zh-CN" sz="3200">
              <a:solidFill>
                <a:srgbClr val="C00000"/>
              </a:solidFill>
              <a:effectLst>
                <a:outerShdw blurRad="38100" dist="38100" dir="2700000" algn="tl">
                  <a:srgbClr val="000000">
                    <a:alpha val="43137"/>
                  </a:srgbClr>
                </a:outerShdw>
              </a:effectLst>
              <a:latin typeface="Arial Black" panose="020B0A04020102020204" charset="0"/>
              <a:cs typeface="Arial Black" panose="020B0A0402010202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954405"/>
            <a:ext cx="5300858" cy="727075"/>
            <a:chOff x="266" y="-52"/>
            <a:chExt cx="8406" cy="1376"/>
          </a:xfrm>
        </p:grpSpPr>
        <p:sp>
          <p:nvSpPr>
            <p:cNvPr id="5" name="Rectangle 2"/>
            <p:cNvSpPr>
              <a:spLocks noGrp="1"/>
            </p:cNvSpPr>
            <p:nvPr/>
          </p:nvSpPr>
          <p:spPr>
            <a:xfrm>
              <a:off x="1578" y="69"/>
              <a:ext cx="7094"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4</a:t>
              </a:r>
              <a:r>
                <a:rPr lang="en-US" altLang="zh-CN" sz="4000"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开灯关灯</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1513840" y="2098040"/>
            <a:ext cx="8961120" cy="3243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649730" y="2202180"/>
            <a:ext cx="8689340" cy="2797175"/>
          </a:xfrm>
          <a:prstGeom prst="rect">
            <a:avLst/>
          </a:prstGeom>
          <a:noFill/>
        </p:spPr>
        <p:txBody>
          <a:bodyPr wrap="square" rtlCol="0">
            <a:spAutoFit/>
          </a:bodyPr>
          <a:p>
            <a:pPr>
              <a:lnSpc>
                <a:spcPct val="110000"/>
              </a:lnSpc>
            </a:pPr>
            <a:r>
              <a:rPr lang="en-US" altLang="zh-CN" sz="2000" b="1"/>
              <a:t>  </a:t>
            </a:r>
            <a:r>
              <a:rPr sz="3200">
                <a:effectLst/>
                <a:latin typeface="方正大魏体简体" panose="02000000000000000000" charset="-122"/>
                <a:ea typeface="方正大魏体简体" panose="02000000000000000000" charset="-122"/>
              </a:rPr>
              <a:t>       </a:t>
            </a:r>
            <a:r>
              <a:rPr lang="zh-CN" sz="3200">
                <a:effectLst/>
                <a:latin typeface="方正大魏体简体" panose="02000000000000000000" charset="-122"/>
                <a:ea typeface="方正大魏体简体" panose="02000000000000000000" charset="-122"/>
              </a:rPr>
              <a:t>牛牛家里的灯，全是线型开关的，拉一下开，再拉一下关。牛牛觉得很好玩，有一次连拉了</a:t>
            </a:r>
            <a:r>
              <a:rPr lang="en-US" altLang="zh-CN" sz="3200">
                <a:effectLst/>
                <a:latin typeface="方正大魏体简体" panose="02000000000000000000" charset="-122"/>
                <a:ea typeface="方正大魏体简体" panose="02000000000000000000" charset="-122"/>
              </a:rPr>
              <a:t>3</a:t>
            </a:r>
            <a:r>
              <a:rPr lang="zh-CN" altLang="en-US" sz="3200">
                <a:effectLst/>
                <a:latin typeface="方正大魏体简体" panose="02000000000000000000" charset="-122"/>
                <a:ea typeface="方正大魏体简体" panose="02000000000000000000" charset="-122"/>
              </a:rPr>
              <a:t>下，这时灯是亮的还是灭的呢？</a:t>
            </a:r>
            <a:r>
              <a:rPr lang="en-US" altLang="zh-CN" sz="3200">
                <a:effectLst/>
                <a:latin typeface="方正大魏体简体" panose="02000000000000000000" charset="-122"/>
                <a:ea typeface="方正大魏体简体" panose="02000000000000000000" charset="-122"/>
              </a:rPr>
              <a:t>(</a:t>
            </a:r>
            <a:r>
              <a:rPr lang="zh-CN" altLang="en-US" sz="3200">
                <a:effectLst/>
                <a:latin typeface="方正大魏体简体" panose="02000000000000000000" charset="-122"/>
                <a:ea typeface="方正大魏体简体" panose="02000000000000000000" charset="-122"/>
              </a:rPr>
              <a:t>未拉之前，灯是灭的。</a:t>
            </a:r>
            <a:r>
              <a:rPr lang="en-US" altLang="zh-CN" sz="3200">
                <a:effectLst/>
                <a:latin typeface="方正大魏体简体" panose="02000000000000000000" charset="-122"/>
                <a:ea typeface="方正大魏体简体" panose="02000000000000000000" charset="-122"/>
              </a:rPr>
              <a:t>)</a:t>
            </a:r>
            <a:endParaRPr lang="en-US" altLang="zh-CN" sz="3200">
              <a:effectLst/>
              <a:latin typeface="方正大魏体简体" panose="02000000000000000000" charset="-122"/>
              <a:ea typeface="方正大魏体简体" panose="02000000000000000000" charset="-122"/>
            </a:endParaRPr>
          </a:p>
          <a:p>
            <a:pPr>
              <a:lnSpc>
                <a:spcPct val="110000"/>
              </a:lnSpc>
            </a:pPr>
            <a:r>
              <a:rPr lang="en-US" altLang="zh-CN" sz="3200">
                <a:effectLst/>
                <a:latin typeface="方正大魏体简体" panose="02000000000000000000" charset="-122"/>
                <a:ea typeface="方正大魏体简体" panose="02000000000000000000" charset="-122"/>
              </a:rPr>
              <a:t>        </a:t>
            </a:r>
            <a:r>
              <a:rPr lang="zh-CN" altLang="en-US" sz="3200">
                <a:effectLst/>
                <a:latin typeface="方正大魏体简体" panose="02000000000000000000" charset="-122"/>
                <a:ea typeface="方正大魏体简体" panose="02000000000000000000" charset="-122"/>
              </a:rPr>
              <a:t>试编一个程序，算一算灯是亮的还是灭的。</a:t>
            </a:r>
            <a:endParaRPr lang="zh-CN" altLang="en-US" sz="3200">
              <a:effectLst/>
              <a:latin typeface="方正大魏体简体" panose="02000000000000000000" charset="-122"/>
              <a:ea typeface="方正大魏体简体" panose="02000000000000000000" charset="-122"/>
            </a:endParaRPr>
          </a:p>
        </p:txBody>
      </p:sp>
      <p:sp>
        <p:nvSpPr>
          <p:cNvPr id="10" name="文本框 9">
            <a:hlinkClick r:id="rId1" action="ppaction://hlinkfile"/>
          </p:cNvPr>
          <p:cNvSpPr txBox="1"/>
          <p:nvPr/>
        </p:nvSpPr>
        <p:spPr>
          <a:xfrm>
            <a:off x="327660" y="624395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12" name="图片 1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92710" y="5363845"/>
            <a:ext cx="1421130" cy="880110"/>
          </a:xfrm>
          <a:prstGeom prst="rect">
            <a:avLst/>
          </a:prstGeom>
        </p:spPr>
      </p:pic>
      <p:pic>
        <p:nvPicPr>
          <p:cNvPr id="9" name="图片 8" descr="4D9F45C3CA0765E3D012E62A82D5CA6E"/>
          <p:cNvPicPr>
            <a:picLocks noChangeAspect="1"/>
          </p:cNvPicPr>
          <p:nvPr/>
        </p:nvPicPr>
        <p:blipFill>
          <a:blip r:embed="rId3"/>
          <a:srcRect t="7195" r="15664" b="5095"/>
          <a:stretch>
            <a:fillRect/>
          </a:stretch>
        </p:blipFill>
        <p:spPr>
          <a:xfrm>
            <a:off x="7702550" y="1018540"/>
            <a:ext cx="1254760" cy="1060450"/>
          </a:xfrm>
          <a:prstGeom prst="rect">
            <a:avLst/>
          </a:prstGeom>
        </p:spPr>
      </p:pic>
      <p:pic>
        <p:nvPicPr>
          <p:cNvPr id="13" name="图片 12" descr="7B9F54D289E0A3B8C9E4283787B6DAF3"/>
          <p:cNvPicPr>
            <a:picLocks noChangeAspect="1"/>
          </p:cNvPicPr>
          <p:nvPr/>
        </p:nvPicPr>
        <p:blipFill>
          <a:blip r:embed="rId4">
            <a:clrChange>
              <a:clrFrom>
                <a:srgbClr val="F6F6F6">
                  <a:alpha val="100000"/>
                </a:srgbClr>
              </a:clrFrom>
              <a:clrTo>
                <a:srgbClr val="F6F6F6">
                  <a:alpha val="100000"/>
                  <a:alpha val="0"/>
                </a:srgbClr>
              </a:clrTo>
            </a:clrChange>
          </a:blip>
          <a:stretch>
            <a:fillRect/>
          </a:stretch>
        </p:blipFill>
        <p:spPr>
          <a:xfrm>
            <a:off x="9417685" y="1334770"/>
            <a:ext cx="647700" cy="791845"/>
          </a:xfrm>
          <a:prstGeom prst="rect">
            <a:avLst/>
          </a:prstGeom>
        </p:spPr>
      </p:pic>
      <p:pic>
        <p:nvPicPr>
          <p:cNvPr id="15" name="图片 14" descr="9DFFE564B359B8E999C6E9A3BA284BF0"/>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652260" y="1018540"/>
            <a:ext cx="1050290" cy="1101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a:xfrm>
            <a:off x="1132840" y="909320"/>
            <a:ext cx="10545445" cy="794385"/>
          </a:xfrm>
        </p:spPr>
        <p:txBody>
          <a:bodyPr vert="horz" lIns="91435" tIns="45717" rIns="91435" bIns="45717" rtlCol="0">
            <a:noAutofit/>
          </a:bodyPr>
          <a:p>
            <a:pPr marL="0" lvl="1" indent="0">
              <a:lnSpc>
                <a:spcPct val="100000"/>
              </a:lnSpc>
              <a:buNone/>
            </a:pPr>
            <a:r>
              <a:rPr lang="zh-CN" altLang="zh-CN" sz="3200" b="1" dirty="0">
                <a:latin typeface="方正大黑体_GBK" panose="02010600010101010101" charset="-122"/>
                <a:ea typeface="方正大黑体_GBK" panose="02010600010101010101" charset="-122"/>
                <a:cs typeface="方正大黑体_GBK" panose="02010600010101010101" charset="-122"/>
              </a:rPr>
              <a:t> </a:t>
            </a:r>
            <a:r>
              <a:rPr lang="zh-CN" sz="3600">
                <a:effectLst/>
                <a:latin typeface="方正大魏体简体" panose="02000000000000000000" charset="-122"/>
                <a:ea typeface="方正大魏体简体" panose="02000000000000000000" charset="-122"/>
              </a:rPr>
              <a:t>灯亮/灯灭 两种状态，可以用逻辑型(bool)变量</a:t>
            </a:r>
            <a:endParaRPr lang="zh-CN" altLang="zh-CN" sz="3200" b="1" dirty="0">
              <a:latin typeface="方正大黑体_GBK" panose="02010600010101010101" charset="-122"/>
              <a:ea typeface="方正大黑体_GBK" panose="02010600010101010101" charset="-122"/>
              <a:cs typeface="方正大黑体_GBK" panose="02010600010101010101" charset="-122"/>
            </a:endParaRPr>
          </a:p>
          <a:p>
            <a:pPr marL="0" indent="0">
              <a:lnSpc>
                <a:spcPct val="110000"/>
              </a:lnSpc>
              <a:buNone/>
            </a:pPr>
            <a:endParaRPr lang="zh-CN" altLang="zh-CN" sz="3200" b="1" dirty="0">
              <a:latin typeface="方正大黑体_GBK" panose="02010600010101010101" charset="-122"/>
              <a:ea typeface="方正大黑体_GBK" panose="02010600010101010101" charset="-122"/>
              <a:cs typeface="方正大黑体_GBK" panose="02010600010101010101" charset="-122"/>
            </a:endParaRPr>
          </a:p>
        </p:txBody>
      </p:sp>
      <p:sp>
        <p:nvSpPr>
          <p:cNvPr id="17" name="文本框 16"/>
          <p:cNvSpPr txBox="1"/>
          <p:nvPr/>
        </p:nvSpPr>
        <p:spPr>
          <a:xfrm>
            <a:off x="1108075" y="1725295"/>
            <a:ext cx="2478405" cy="700405"/>
          </a:xfrm>
          <a:prstGeom prst="rect">
            <a:avLst/>
          </a:prstGeom>
          <a:noFill/>
        </p:spPr>
        <p:txBody>
          <a:bodyPr wrap="none" rtlCol="0">
            <a:spAutoFit/>
            <a:scene3d>
              <a:camera prst="orthographicFront"/>
              <a:lightRig rig="threePt" dir="t"/>
            </a:scene3d>
          </a:bodyPr>
          <a:p>
            <a:pPr marL="0" indent="0" algn="l">
              <a:lnSpc>
                <a:spcPct val="110000"/>
              </a:lnSpc>
              <a:buNone/>
            </a:pPr>
            <a:r>
              <a:rPr lang="zh-CN" altLang="zh-CN"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sym typeface="+mn-ea"/>
              </a:rPr>
              <a:t>运算结果：</a:t>
            </a:r>
            <a:endParaRPr lang="zh-CN" altLang="zh-CN"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sym typeface="+mn-ea"/>
            </a:endParaRPr>
          </a:p>
        </p:txBody>
      </p:sp>
      <p:grpSp>
        <p:nvGrpSpPr>
          <p:cNvPr id="15" name="组合 14"/>
          <p:cNvGrpSpPr/>
          <p:nvPr/>
        </p:nvGrpSpPr>
        <p:grpSpPr>
          <a:xfrm>
            <a:off x="1115060" y="2632710"/>
            <a:ext cx="3311525" cy="2559685"/>
            <a:chOff x="3116" y="5570"/>
            <a:chExt cx="5215" cy="4031"/>
          </a:xfrm>
        </p:grpSpPr>
        <p:sp>
          <p:nvSpPr>
            <p:cNvPr id="20" name="矩形 19"/>
            <p:cNvSpPr/>
            <p:nvPr/>
          </p:nvSpPr>
          <p:spPr>
            <a:xfrm>
              <a:off x="3116" y="5586"/>
              <a:ext cx="2788" cy="1016"/>
            </a:xfrm>
            <a:prstGeom prst="rect">
              <a:avLst/>
            </a:prstGeom>
            <a:noFill/>
            <a:ln>
              <a:noFill/>
            </a:ln>
          </p:spPr>
          <p:txBody>
            <a:bodyPr wrap="none" rtlCol="0" anchor="t">
              <a:spAutoFit/>
            </a:bodyPr>
            <a:p>
              <a:pPr algn="ctr"/>
              <a:r>
                <a:rPr lang="zh-CN" altLang="en-US" sz="36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真</a:t>
              </a:r>
              <a:r>
                <a:rPr lang="en-US" altLang="zh-CN"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(true</a:t>
              </a:r>
              <a:r>
                <a:rPr lang="zh-CN" altLang="en-US"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zh-CN" altLang="en-US" sz="2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2" name="矩形 21"/>
            <p:cNvSpPr/>
            <p:nvPr/>
          </p:nvSpPr>
          <p:spPr>
            <a:xfrm>
              <a:off x="5781" y="5570"/>
              <a:ext cx="2550" cy="1016"/>
            </a:xfrm>
            <a:prstGeom prst="rect">
              <a:avLst/>
            </a:prstGeom>
            <a:noFill/>
            <a:ln>
              <a:noFill/>
            </a:ln>
            <a:extLst>
              <a:ext uri="{909E8E84-426E-40DD-AFC4-6F175D3DCCD1}">
                <a14:hiddenFill xmlns:a14="http://schemas.microsoft.com/office/drawing/2010/main">
                  <a:solidFill>
                    <a:schemeClr val="tx1"/>
                  </a:solidFill>
                </a14:hiddenFill>
              </a:ext>
            </a:extLst>
          </p:spPr>
          <p:txBody>
            <a:bodyPr wrap="none" rtlCol="0" anchor="t">
              <a:spAutoFit/>
            </a:bodyPr>
            <a:p>
              <a:pPr algn="ctr"/>
              <a:r>
                <a:rPr lang="zh-CN" altLang="en-US" sz="3600" b="1">
                  <a:ln w="12700">
                    <a:solidFill>
                      <a:schemeClr val="tx1"/>
                    </a:solidFill>
                    <a:prstDash val="solid"/>
                  </a:ln>
                  <a:solidFill>
                    <a:schemeClr val="tx1"/>
                  </a:solidFill>
                  <a:effectLst>
                    <a:outerShdw dist="38100" dir="2640000" algn="bl" rotWithShape="0">
                      <a:schemeClr val="accent1"/>
                    </a:outerShdw>
                  </a:effectLst>
                </a:rPr>
                <a:t>假</a:t>
              </a:r>
              <a:r>
                <a:rPr lang="en-US" altLang="zh-CN" sz="2800" b="1">
                  <a:ln w="12700">
                    <a:solidFill>
                      <a:schemeClr val="tx1"/>
                    </a:solidFill>
                    <a:prstDash val="solid"/>
                  </a:ln>
                  <a:solidFill>
                    <a:schemeClr val="tx1"/>
                  </a:solidFill>
                  <a:effectLst>
                    <a:outerShdw dist="38100" dir="2640000" algn="bl" rotWithShape="0">
                      <a:schemeClr val="accent1"/>
                    </a:outerShdw>
                  </a:effectLst>
                </a:rPr>
                <a:t>(false)</a:t>
              </a:r>
              <a:endParaRPr lang="en-US" altLang="zh-CN" sz="2800" b="1">
                <a:ln w="12700">
                  <a:solidFill>
                    <a:schemeClr val="tx1"/>
                  </a:solidFill>
                  <a:prstDash val="solid"/>
                </a:ln>
                <a:solidFill>
                  <a:schemeClr val="tx1"/>
                </a:solidFill>
                <a:effectLst>
                  <a:outerShdw dist="38100" dir="2640000" algn="bl" rotWithShape="0">
                    <a:schemeClr val="accent1"/>
                  </a:outerShdw>
                </a:effectLst>
              </a:endParaRPr>
            </a:p>
          </p:txBody>
        </p:sp>
        <p:sp>
          <p:nvSpPr>
            <p:cNvPr id="23" name="下箭头 22"/>
            <p:cNvSpPr/>
            <p:nvPr/>
          </p:nvSpPr>
          <p:spPr>
            <a:xfrm>
              <a:off x="4300" y="6893"/>
              <a:ext cx="417" cy="97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下箭头 23"/>
            <p:cNvSpPr/>
            <p:nvPr/>
          </p:nvSpPr>
          <p:spPr>
            <a:xfrm>
              <a:off x="6591" y="6845"/>
              <a:ext cx="417" cy="974"/>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p:cNvPicPr>
              <a:picLocks noChangeAspect="1"/>
            </p:cNvPicPr>
            <p:nvPr/>
          </p:nvPicPr>
          <p:blipFill>
            <a:blip r:embed="rId1">
              <a:clrChange>
                <a:clrFrom>
                  <a:srgbClr val="FFFFFF">
                    <a:alpha val="100000"/>
                  </a:srgbClr>
                </a:clrFrom>
                <a:clrTo>
                  <a:srgbClr val="FFFFFF">
                    <a:alpha val="100000"/>
                    <a:alpha val="0"/>
                  </a:srgbClr>
                </a:clrTo>
              </a:clrChange>
            </a:blip>
            <a:srcRect b="8020"/>
            <a:stretch>
              <a:fillRect/>
            </a:stretch>
          </p:blipFill>
          <p:spPr>
            <a:xfrm>
              <a:off x="5781" y="7851"/>
              <a:ext cx="1614" cy="1689"/>
            </a:xfrm>
            <a:prstGeom prst="rect">
              <a:avLst/>
            </a:prstGeom>
          </p:spPr>
        </p:pic>
        <p:pic>
          <p:nvPicPr>
            <p:cNvPr id="26" name="图片 25" descr="1"/>
            <p:cNvPicPr>
              <a:picLocks noChangeAspect="1"/>
            </p:cNvPicPr>
            <p:nvPr/>
          </p:nvPicPr>
          <p:blipFill>
            <a:blip r:embed="rId2"/>
            <a:stretch>
              <a:fillRect/>
            </a:stretch>
          </p:blipFill>
          <p:spPr>
            <a:xfrm>
              <a:off x="3725" y="7916"/>
              <a:ext cx="1685" cy="1685"/>
            </a:xfrm>
            <a:prstGeom prst="rect">
              <a:avLst/>
            </a:prstGeom>
          </p:spPr>
        </p:pic>
      </p:grpSp>
      <p:sp>
        <p:nvSpPr>
          <p:cNvPr id="18" name="文本框 17"/>
          <p:cNvSpPr txBox="1"/>
          <p:nvPr/>
        </p:nvSpPr>
        <p:spPr>
          <a:xfrm>
            <a:off x="5513705" y="1567180"/>
            <a:ext cx="4398010" cy="4892675"/>
          </a:xfrm>
          <a:prstGeom prst="rect">
            <a:avLst/>
          </a:prstGeom>
          <a:solidFill>
            <a:srgbClr val="D5F5FF"/>
          </a:solidFill>
          <a:ln>
            <a:solidFill>
              <a:srgbClr val="0070C0"/>
            </a:solidFill>
          </a:ln>
        </p:spPr>
        <p:txBody>
          <a:bodyPr wrap="square" rtlCol="0">
            <a:spAutoFit/>
          </a:bodyPr>
          <a:p>
            <a:pPr>
              <a:lnSpc>
                <a:spcPct val="100000"/>
              </a:lnSpc>
            </a:pPr>
            <a:r>
              <a:rPr lang="en-US" altLang="zh-CN" sz="2400" b="1">
                <a:latin typeface="Arial" panose="020B0604020202020204" pitchFamily="34" charset="0"/>
                <a:cs typeface="Arial" panose="020B0604020202020204" pitchFamily="34" charset="0"/>
              </a:rPr>
              <a:t>#include &lt;bits/stdc++.h&gt;</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using namespace std;</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int main(){</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bool light=false;</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light=!light;</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light=!light;</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light=!light;</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if (light) </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cout&lt;&lt;"灯亮";</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else </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cout&lt;&lt;"灯灭";</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return 0;</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a:t>
            </a:r>
            <a:endParaRPr lang="en-US" altLang="zh-CN" sz="2400" b="1">
              <a:latin typeface="Arial" panose="020B0604020202020204" pitchFamily="34" charset="0"/>
              <a:cs typeface="Arial" panose="020B0604020202020204" pitchFamily="34" charset="0"/>
            </a:endParaRPr>
          </a:p>
        </p:txBody>
      </p:sp>
      <p:sp>
        <p:nvSpPr>
          <p:cNvPr id="19" name="右箭头 18"/>
          <p:cNvSpPr/>
          <p:nvPr/>
        </p:nvSpPr>
        <p:spPr>
          <a:xfrm>
            <a:off x="8558530" y="2775585"/>
            <a:ext cx="107823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9911715" y="2632075"/>
            <a:ext cx="1929130" cy="398780"/>
          </a:xfrm>
          <a:prstGeom prst="rect">
            <a:avLst/>
          </a:prstGeom>
          <a:solidFill>
            <a:srgbClr val="FFC000"/>
          </a:solidFill>
        </p:spPr>
        <p:txBody>
          <a:bodyPr wrap="square" rtlCol="0">
            <a:spAutoFit/>
          </a:bodyPr>
          <a:p>
            <a:r>
              <a:rPr lang="zh-CN" altLang="en-US" sz="2000" b="1">
                <a:effectLst>
                  <a:outerShdw blurRad="38100" dist="38100" dir="2700000" algn="tl">
                    <a:srgbClr val="000000">
                      <a:alpha val="43137"/>
                    </a:srgbClr>
                  </a:outerShdw>
                </a:effectLst>
              </a:rPr>
              <a:t>灯初始是灭的</a:t>
            </a:r>
            <a:endParaRPr lang="zh-CN" altLang="en-US" sz="2000" b="1">
              <a:effectLst>
                <a:outerShdw blurRad="38100" dist="38100" dir="2700000" algn="tl">
                  <a:srgbClr val="000000">
                    <a:alpha val="43137"/>
                  </a:srgbClr>
                </a:outerShdw>
              </a:effectLst>
            </a:endParaRPr>
          </a:p>
        </p:txBody>
      </p:sp>
      <p:sp>
        <p:nvSpPr>
          <p:cNvPr id="27" name="右箭头 26"/>
          <p:cNvSpPr/>
          <p:nvPr/>
        </p:nvSpPr>
        <p:spPr>
          <a:xfrm>
            <a:off x="7821930" y="3176905"/>
            <a:ext cx="1859915" cy="172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9926955" y="3084195"/>
            <a:ext cx="1929130" cy="398780"/>
          </a:xfrm>
          <a:prstGeom prst="rect">
            <a:avLst/>
          </a:prstGeom>
          <a:solidFill>
            <a:srgbClr val="FFC000"/>
          </a:solidFill>
        </p:spPr>
        <p:txBody>
          <a:bodyPr wrap="square" rtlCol="0">
            <a:spAutoFit/>
          </a:bodyPr>
          <a:p>
            <a:r>
              <a:rPr lang="zh-CN" altLang="en-US" sz="2000" b="1">
                <a:effectLst>
                  <a:outerShdw blurRad="38100" dist="38100" dir="2700000" algn="tl">
                    <a:srgbClr val="000000">
                      <a:alpha val="43137"/>
                    </a:srgbClr>
                  </a:outerShdw>
                </a:effectLst>
              </a:rPr>
              <a:t>拉一下开关</a:t>
            </a:r>
            <a:endParaRPr lang="zh-CN" altLang="en-US" sz="2000" b="1">
              <a:effectLst>
                <a:outerShdw blurRad="38100" dist="38100" dir="2700000" algn="tl">
                  <a:srgbClr val="000000">
                    <a:alpha val="43137"/>
                  </a:srgbClr>
                </a:outerShdw>
              </a:effectLst>
            </a:endParaRPr>
          </a:p>
        </p:txBody>
      </p:sp>
      <p:sp>
        <p:nvSpPr>
          <p:cNvPr id="31" name="文本框 30">
            <a:hlinkClick r:id="rId3" action="ppaction://hlinkfile"/>
          </p:cNvPr>
          <p:cNvSpPr txBox="1"/>
          <p:nvPr/>
        </p:nvSpPr>
        <p:spPr>
          <a:xfrm>
            <a:off x="327660" y="624395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32" name="图片 31">
            <a:hlinkClick r:id="rId3" action="ppaction://hlinkfile"/>
          </p:cNvPr>
          <p:cNvPicPr>
            <a:picLocks noChangeAspect="1"/>
          </p:cNvPicPr>
          <p:nvPr/>
        </p:nvPicPr>
        <p:blipFill>
          <a:blip r:embed="rId4">
            <a:clrChange>
              <a:clrFrom>
                <a:srgbClr val="F6F6F6">
                  <a:alpha val="100000"/>
                </a:srgbClr>
              </a:clrFrom>
              <a:clrTo>
                <a:srgbClr val="F6F6F6">
                  <a:alpha val="100000"/>
                  <a:alpha val="0"/>
                </a:srgbClr>
              </a:clrTo>
            </a:clrChange>
          </a:blip>
          <a:srcRect t="18652" b="19500"/>
          <a:stretch>
            <a:fillRect/>
          </a:stretch>
        </p:blipFill>
        <p:spPr>
          <a:xfrm>
            <a:off x="92710" y="5363845"/>
            <a:ext cx="1421130" cy="880110"/>
          </a:xfrm>
          <a:prstGeom prst="rect">
            <a:avLst/>
          </a:prstGeom>
        </p:spPr>
      </p:pic>
      <p:grpSp>
        <p:nvGrpSpPr>
          <p:cNvPr id="2" name="组合 1"/>
          <p:cNvGrpSpPr/>
          <p:nvPr/>
        </p:nvGrpSpPr>
        <p:grpSpPr>
          <a:xfrm>
            <a:off x="264160" y="276225"/>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13" name="文本框 12"/>
          <p:cNvSpPr txBox="1"/>
          <p:nvPr/>
        </p:nvSpPr>
        <p:spPr>
          <a:xfrm>
            <a:off x="1184275" y="276225"/>
            <a:ext cx="2375535" cy="706755"/>
          </a:xfrm>
          <a:prstGeom prst="rect">
            <a:avLst/>
          </a:prstGeom>
          <a:noFill/>
        </p:spPr>
        <p:txBody>
          <a:bodyPr wrap="square" rtlCol="0">
            <a:spAutoFit/>
            <a:scene3d>
              <a:camera prst="orthographicFront"/>
              <a:lightRig rig="threePt" dir="t"/>
            </a:scene3d>
          </a:bodyPr>
          <a:p>
            <a:pPr algn="l"/>
            <a:r>
              <a:rPr sz="4000">
                <a:solidFill>
                  <a:schemeClr val="tx1"/>
                </a:solidFill>
                <a:effectLst/>
                <a:latin typeface="方正大魏体简体" panose="02000000000000000000" charset="-122"/>
                <a:ea typeface="方正大魏体简体" panose="02000000000000000000" charset="-122"/>
                <a:sym typeface="+mn-ea"/>
              </a:rPr>
              <a:t>思考分析</a:t>
            </a:r>
            <a:r>
              <a:rPr lang="zh-CN" sz="400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rPr>
              <a:t>：</a:t>
            </a:r>
            <a:endParaRPr lang="zh-CN" sz="4000" dirty="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1"/>
      <p:bldP spid="18" grpId="0" bldLvl="0" animBg="1"/>
      <p:bldP spid="19" grpId="0" bldLvl="0" animBg="1"/>
      <p:bldP spid="21" grpId="0" bldLvl="0" animBg="1"/>
      <p:bldP spid="27" grpId="0" bldLvl="0" animBg="1"/>
      <p:bldP spid="2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222885" y="856615"/>
            <a:ext cx="11604625" cy="1106805"/>
          </a:xfrm>
          <a:prstGeom prst="rect">
            <a:avLst/>
          </a:prstGeom>
          <a:noFill/>
          <a:extLst>
            <a:ext uri="{909E8E84-426E-40DD-AFC4-6F175D3DCCD1}">
              <a14:hiddenFill xmlns:a14="http://schemas.microsoft.com/office/drawing/2010/main">
                <a:solidFill>
                  <a:srgbClr val="D5F5FF"/>
                </a:solidFill>
              </a14:hiddenFill>
            </a:ext>
          </a:extLst>
        </p:spPr>
        <p:txBody>
          <a:bodyPr wrap="square" rtlCol="0">
            <a:spAutoFit/>
          </a:bodyPr>
          <a:p>
            <a:pPr marL="85725" indent="0" algn="l" eaLnBrk="1" hangingPunct="1">
              <a:lnSpc>
                <a:spcPct val="110000"/>
              </a:lnSpc>
              <a:buNone/>
            </a:pPr>
            <a:r>
              <a:rPr lang="zh-CN" sz="2000" b="1" dirty="0">
                <a:latin typeface="黑体" panose="02010609060101010101" charset="-122"/>
                <a:ea typeface="黑体" panose="02010609060101010101" charset="-122"/>
                <a:sym typeface="+mn-ea"/>
              </a:rPr>
              <a:t>牛牛家里有</a:t>
            </a:r>
            <a:r>
              <a:rPr lang="en-US" altLang="zh-CN" sz="2000" b="1" dirty="0">
                <a:latin typeface="黑体" panose="02010609060101010101" charset="-122"/>
                <a:ea typeface="黑体" panose="02010609060101010101" charset="-122"/>
                <a:sym typeface="+mn-ea"/>
              </a:rPr>
              <a:t>7</a:t>
            </a:r>
            <a:r>
              <a:rPr lang="zh-CN" altLang="en-US" sz="2000" b="1" dirty="0">
                <a:latin typeface="黑体" panose="02010609060101010101" charset="-122"/>
                <a:ea typeface="黑体" panose="02010609060101010101" charset="-122"/>
                <a:sym typeface="+mn-ea"/>
              </a:rPr>
              <a:t>扇房门，编号分别为</a:t>
            </a:r>
            <a:r>
              <a:rPr lang="en-US" altLang="zh-CN" sz="2000" b="1" dirty="0">
                <a:latin typeface="黑体" panose="02010609060101010101" charset="-122"/>
                <a:ea typeface="黑体" panose="02010609060101010101" charset="-122"/>
                <a:sym typeface="+mn-ea"/>
              </a:rPr>
              <a:t>1</a:t>
            </a:r>
            <a:r>
              <a:rPr lang="zh-CN" altLang="en-US" sz="2000" b="1" dirty="0">
                <a:latin typeface="黑体" panose="02010609060101010101" charset="-122"/>
                <a:ea typeface="黑体" panose="02010609060101010101" charset="-122"/>
                <a:sym typeface="+mn-ea"/>
              </a:rPr>
              <a:t>到</a:t>
            </a:r>
            <a:r>
              <a:rPr lang="en-US" altLang="zh-CN" sz="2000" b="1" dirty="0">
                <a:latin typeface="黑体" panose="02010609060101010101" charset="-122"/>
                <a:ea typeface="黑体" panose="02010609060101010101" charset="-122"/>
                <a:sym typeface="+mn-ea"/>
              </a:rPr>
              <a:t>7</a:t>
            </a:r>
            <a:r>
              <a:rPr lang="zh-CN" altLang="en-US" sz="2000" b="1" dirty="0">
                <a:latin typeface="黑体" panose="02010609060101010101" charset="-122"/>
                <a:ea typeface="黑体" panose="02010609060101010101" charset="-122"/>
                <a:sym typeface="+mn-ea"/>
              </a:rPr>
              <a:t>。牛牛爸爸把所有的门都打开，牛牛妈妈把所有编号为</a:t>
            </a:r>
            <a:r>
              <a:rPr lang="en-US" altLang="zh-CN" sz="2000" b="1" dirty="0">
                <a:latin typeface="黑体" panose="02010609060101010101" charset="-122"/>
                <a:ea typeface="黑体" panose="02010609060101010101" charset="-122"/>
                <a:sym typeface="+mn-ea"/>
              </a:rPr>
              <a:t>2</a:t>
            </a:r>
            <a:r>
              <a:rPr lang="zh-CN" altLang="en-US" sz="2000" b="1" dirty="0">
                <a:latin typeface="黑体" panose="02010609060101010101" charset="-122"/>
                <a:ea typeface="黑体" panose="02010609060101010101" charset="-122"/>
                <a:sym typeface="+mn-ea"/>
              </a:rPr>
              <a:t>的倍数的房门作相反的处理（原来开着的门关上，原来关上的门打开），牛牛把所有编号是</a:t>
            </a:r>
            <a:r>
              <a:rPr lang="en-US" altLang="zh-CN" sz="2000" b="1" dirty="0">
                <a:latin typeface="黑体" panose="02010609060101010101" charset="-122"/>
                <a:ea typeface="黑体" panose="02010609060101010101" charset="-122"/>
                <a:sym typeface="+mn-ea"/>
              </a:rPr>
              <a:t>3</a:t>
            </a:r>
            <a:r>
              <a:rPr lang="zh-CN" altLang="en-US" sz="2000" b="1" dirty="0">
                <a:latin typeface="黑体" panose="02010609060101010101" charset="-122"/>
                <a:ea typeface="黑体" panose="02010609060101010101" charset="-122"/>
                <a:sym typeface="+mn-ea"/>
              </a:rPr>
              <a:t>的倍数的房门作相反的处理，问共有几扇门是开着的？</a:t>
            </a:r>
            <a:endParaRPr lang="zh-CN" altLang="en-US" sz="2000" b="1" dirty="0">
              <a:latin typeface="黑体" panose="02010609060101010101" charset="-122"/>
              <a:ea typeface="黑体" panose="02010609060101010101" charset="-122"/>
              <a:sym typeface="+mn-ea"/>
            </a:endParaRPr>
          </a:p>
        </p:txBody>
      </p:sp>
      <p:sp>
        <p:nvSpPr>
          <p:cNvPr id="11" name="文本框 10"/>
          <p:cNvSpPr txBox="1"/>
          <p:nvPr/>
        </p:nvSpPr>
        <p:spPr>
          <a:xfrm>
            <a:off x="6750050" y="2054225"/>
            <a:ext cx="3896360" cy="4150360"/>
          </a:xfrm>
          <a:prstGeom prst="rect">
            <a:avLst/>
          </a:prstGeom>
          <a:solidFill>
            <a:schemeClr val="tx2">
              <a:lumMod val="20000"/>
              <a:lumOff val="80000"/>
            </a:schemeClr>
          </a:solidFill>
          <a:ln>
            <a:noFill/>
          </a:ln>
        </p:spPr>
        <p:txBody>
          <a:bodyPr wrap="square" rtlCol="0">
            <a:spAutoFit/>
          </a:bodyPr>
          <a:p>
            <a:pPr>
              <a:lnSpc>
                <a:spcPct val="120000"/>
              </a:lnSpc>
            </a:pPr>
            <a:r>
              <a:rPr lang="en-US" altLang="zh-CN" sz="2200" b="1">
                <a:latin typeface="Arial" panose="020B0604020202020204" pitchFamily="34" charset="0"/>
                <a:cs typeface="Arial" panose="020B0604020202020204" pitchFamily="34" charset="0"/>
              </a:rPr>
              <a:t>    </a:t>
            </a:r>
            <a:r>
              <a:rPr lang="en-US" altLang="zh-CN" sz="2200" b="1">
                <a:latin typeface="Arial" panose="020B0604020202020204" pitchFamily="34" charset="0"/>
                <a:cs typeface="Arial" panose="020B0604020202020204" pitchFamily="34" charset="0"/>
                <a:sym typeface="+mn-ea"/>
              </a:rPr>
              <a:t>if (d1) s++;</a:t>
            </a:r>
            <a:endParaRPr lang="en-US" altLang="zh-CN" sz="2200" b="1">
              <a:latin typeface="Arial" panose="020B0604020202020204" pitchFamily="34" charset="0"/>
              <a:cs typeface="Arial" panose="020B0604020202020204" pitchFamily="34" charset="0"/>
            </a:endParaRPr>
          </a:p>
          <a:p>
            <a:pPr>
              <a:lnSpc>
                <a:spcPct val="120000"/>
              </a:lnSpc>
            </a:pPr>
            <a:r>
              <a:rPr lang="en-US" altLang="zh-CN" sz="2200" b="1">
                <a:latin typeface="Arial" panose="020B0604020202020204" pitchFamily="34" charset="0"/>
                <a:cs typeface="Arial" panose="020B0604020202020204" pitchFamily="34" charset="0"/>
              </a:rPr>
              <a:t>    if (d2) s++;</a:t>
            </a:r>
            <a:endParaRPr lang="en-US" altLang="zh-CN" sz="2200" b="1">
              <a:latin typeface="Arial" panose="020B0604020202020204" pitchFamily="34" charset="0"/>
              <a:cs typeface="Arial" panose="020B0604020202020204" pitchFamily="34" charset="0"/>
            </a:endParaRPr>
          </a:p>
          <a:p>
            <a:pPr>
              <a:lnSpc>
                <a:spcPct val="120000"/>
              </a:lnSpc>
            </a:pPr>
            <a:r>
              <a:rPr lang="en-US" altLang="zh-CN" sz="2200" b="1">
                <a:latin typeface="Arial" panose="020B0604020202020204" pitchFamily="34" charset="0"/>
                <a:cs typeface="Arial" panose="020B0604020202020204" pitchFamily="34" charset="0"/>
              </a:rPr>
              <a:t>    if (d3) s++;</a:t>
            </a:r>
            <a:endParaRPr lang="en-US" altLang="zh-CN" sz="2200" b="1">
              <a:latin typeface="Arial" panose="020B0604020202020204" pitchFamily="34" charset="0"/>
              <a:cs typeface="Arial" panose="020B0604020202020204" pitchFamily="34" charset="0"/>
            </a:endParaRPr>
          </a:p>
          <a:p>
            <a:pPr>
              <a:lnSpc>
                <a:spcPct val="120000"/>
              </a:lnSpc>
            </a:pPr>
            <a:r>
              <a:rPr lang="en-US" altLang="zh-CN" sz="2200" b="1">
                <a:latin typeface="Arial" panose="020B0604020202020204" pitchFamily="34" charset="0"/>
                <a:cs typeface="Arial" panose="020B0604020202020204" pitchFamily="34" charset="0"/>
              </a:rPr>
              <a:t>   </a:t>
            </a:r>
            <a:endParaRPr lang="en-US" altLang="zh-CN" sz="2200" b="1">
              <a:latin typeface="Arial" panose="020B0604020202020204" pitchFamily="34" charset="0"/>
              <a:cs typeface="Arial" panose="020B0604020202020204" pitchFamily="34" charset="0"/>
            </a:endParaRPr>
          </a:p>
          <a:p>
            <a:pPr>
              <a:lnSpc>
                <a:spcPct val="120000"/>
              </a:lnSpc>
            </a:pPr>
            <a:r>
              <a:rPr lang="en-US" altLang="zh-CN" sz="2200" b="1">
                <a:latin typeface="Arial" panose="020B0604020202020204" pitchFamily="34" charset="0"/>
                <a:cs typeface="Arial" panose="020B0604020202020204" pitchFamily="34" charset="0"/>
              </a:rPr>
              <a:t>    if (d5) s++;</a:t>
            </a:r>
            <a:endParaRPr lang="en-US" altLang="zh-CN" sz="2200" b="1">
              <a:latin typeface="Arial" panose="020B0604020202020204" pitchFamily="34" charset="0"/>
              <a:cs typeface="Arial" panose="020B0604020202020204" pitchFamily="34" charset="0"/>
            </a:endParaRPr>
          </a:p>
          <a:p>
            <a:pPr>
              <a:lnSpc>
                <a:spcPct val="120000"/>
              </a:lnSpc>
            </a:pPr>
            <a:r>
              <a:rPr lang="en-US" altLang="zh-CN" sz="2200" b="1">
                <a:latin typeface="Arial" panose="020B0604020202020204" pitchFamily="34" charset="0"/>
                <a:cs typeface="Arial" panose="020B0604020202020204" pitchFamily="34" charset="0"/>
              </a:rPr>
              <a:t>    if (d6) s++;</a:t>
            </a:r>
            <a:endParaRPr lang="en-US" altLang="zh-CN" sz="2200" b="1">
              <a:latin typeface="Arial" panose="020B0604020202020204" pitchFamily="34" charset="0"/>
              <a:cs typeface="Arial" panose="020B0604020202020204" pitchFamily="34" charset="0"/>
            </a:endParaRPr>
          </a:p>
          <a:p>
            <a:pPr>
              <a:lnSpc>
                <a:spcPct val="120000"/>
              </a:lnSpc>
            </a:pPr>
            <a:r>
              <a:rPr lang="en-US" altLang="zh-CN" sz="2200" b="1">
                <a:latin typeface="Arial" panose="020B0604020202020204" pitchFamily="34" charset="0"/>
                <a:cs typeface="Arial" panose="020B0604020202020204" pitchFamily="34" charset="0"/>
              </a:rPr>
              <a:t>    if (d7) s++;</a:t>
            </a:r>
            <a:endParaRPr lang="en-US" altLang="zh-CN" sz="2200" b="1">
              <a:latin typeface="Arial" panose="020B0604020202020204" pitchFamily="34" charset="0"/>
              <a:cs typeface="Arial" panose="020B0604020202020204" pitchFamily="34" charset="0"/>
            </a:endParaRPr>
          </a:p>
          <a:p>
            <a:pPr>
              <a:lnSpc>
                <a:spcPct val="120000"/>
              </a:lnSpc>
            </a:pPr>
            <a:r>
              <a:rPr lang="en-US" altLang="zh-CN" sz="2200" b="1">
                <a:latin typeface="Arial" panose="020B0604020202020204" pitchFamily="34" charset="0"/>
                <a:cs typeface="Arial" panose="020B0604020202020204" pitchFamily="34" charset="0"/>
              </a:rPr>
              <a:t>    cout&lt;&lt;s&lt;&lt;endl;</a:t>
            </a:r>
            <a:endParaRPr lang="en-US" altLang="zh-CN" sz="2200" b="1">
              <a:latin typeface="Arial" panose="020B0604020202020204" pitchFamily="34" charset="0"/>
              <a:cs typeface="Arial" panose="020B0604020202020204" pitchFamily="34" charset="0"/>
            </a:endParaRPr>
          </a:p>
          <a:p>
            <a:pPr>
              <a:lnSpc>
                <a:spcPct val="120000"/>
              </a:lnSpc>
            </a:pPr>
            <a:r>
              <a:rPr lang="en-US" altLang="zh-CN" sz="2200" b="1">
                <a:latin typeface="Arial" panose="020B0604020202020204" pitchFamily="34" charset="0"/>
                <a:cs typeface="Arial" panose="020B0604020202020204" pitchFamily="34" charset="0"/>
              </a:rPr>
              <a:t>    return 0;</a:t>
            </a:r>
            <a:endParaRPr lang="en-US" altLang="zh-CN" sz="2200" b="1">
              <a:latin typeface="Arial" panose="020B0604020202020204" pitchFamily="34" charset="0"/>
              <a:cs typeface="Arial" panose="020B0604020202020204" pitchFamily="34" charset="0"/>
            </a:endParaRPr>
          </a:p>
          <a:p>
            <a:pPr>
              <a:lnSpc>
                <a:spcPct val="120000"/>
              </a:lnSpc>
            </a:pPr>
            <a:r>
              <a:rPr lang="en-US" altLang="zh-CN" sz="2200" b="1">
                <a:latin typeface="Arial" panose="020B0604020202020204" pitchFamily="34" charset="0"/>
                <a:cs typeface="Arial" panose="020B0604020202020204" pitchFamily="34" charset="0"/>
              </a:rPr>
              <a:t>}</a:t>
            </a:r>
            <a:endParaRPr lang="en-US" altLang="zh-CN" sz="2200" b="1">
              <a:latin typeface="Arial" panose="020B0604020202020204" pitchFamily="34" charset="0"/>
              <a:cs typeface="Arial" panose="020B0604020202020204" pitchFamily="34" charset="0"/>
            </a:endParaRPr>
          </a:p>
        </p:txBody>
      </p:sp>
      <p:sp>
        <p:nvSpPr>
          <p:cNvPr id="13" name="文本框 12">
            <a:hlinkClick r:id="rId1" action="ppaction://hlinkfile"/>
          </p:cNvPr>
          <p:cNvSpPr txBox="1"/>
          <p:nvPr/>
        </p:nvSpPr>
        <p:spPr>
          <a:xfrm>
            <a:off x="1015365" y="243840"/>
            <a:ext cx="1901825" cy="583565"/>
          </a:xfrm>
          <a:prstGeom prst="rect">
            <a:avLst/>
          </a:prstGeom>
          <a:noFill/>
        </p:spPr>
        <p:txBody>
          <a:bodyPr wrap="none" rtlCol="0">
            <a:spAutoFit/>
          </a:bodyPr>
          <a:p>
            <a:pPr marL="85725" indent="0" algn="l" eaLnBrk="1" hangingPunct="1">
              <a:buNone/>
            </a:pPr>
            <a:r>
              <a:rPr lang="zh-CN" sz="3200" b="1" dirty="0">
                <a:latin typeface="黑体" panose="02010609060101010101" charset="-122"/>
                <a:ea typeface="黑体" panose="02010609060101010101" charset="-122"/>
                <a:sym typeface="+mn-ea"/>
              </a:rPr>
              <a:t>完善程序</a:t>
            </a:r>
            <a:endParaRPr lang="zh-CN" altLang="en-US" sz="3200" b="1" dirty="0">
              <a:latin typeface="黑体" panose="02010609060101010101" charset="-122"/>
              <a:ea typeface="黑体" panose="02010609060101010101" charset="-122"/>
              <a:sym typeface="+mn-ea"/>
            </a:endParaRPr>
          </a:p>
        </p:txBody>
      </p:sp>
      <p:grpSp>
        <p:nvGrpSpPr>
          <p:cNvPr id="14" name="组合 13"/>
          <p:cNvGrpSpPr/>
          <p:nvPr/>
        </p:nvGrpSpPr>
        <p:grpSpPr>
          <a:xfrm>
            <a:off x="379095" y="228600"/>
            <a:ext cx="669436" cy="551455"/>
            <a:chOff x="266" y="-8"/>
            <a:chExt cx="1194" cy="1044"/>
          </a:xfrm>
        </p:grpSpPr>
        <p:grpSp>
          <p:nvGrpSpPr>
            <p:cNvPr id="16" name="组合 15"/>
            <p:cNvGrpSpPr/>
            <p:nvPr/>
          </p:nvGrpSpPr>
          <p:grpSpPr>
            <a:xfrm>
              <a:off x="780" y="356"/>
              <a:ext cx="680" cy="680"/>
              <a:chOff x="3724323" y="1908536"/>
              <a:chExt cx="1329153" cy="1329153"/>
            </a:xfrm>
            <a:solidFill>
              <a:schemeClr val="bg1">
                <a:lumMod val="95000"/>
              </a:schemeClr>
            </a:solidFill>
          </p:grpSpPr>
          <p:sp>
            <p:nvSpPr>
              <p:cNvPr id="17" name="椭圆 16"/>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8" name="椭圆 17"/>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19" name="组合 18"/>
            <p:cNvGrpSpPr/>
            <p:nvPr/>
          </p:nvGrpSpPr>
          <p:grpSpPr>
            <a:xfrm>
              <a:off x="266" y="-8"/>
              <a:ext cx="889" cy="889"/>
              <a:chOff x="3724323" y="1908536"/>
              <a:chExt cx="1329153" cy="1329153"/>
            </a:xfrm>
          </p:grpSpPr>
          <p:sp>
            <p:nvSpPr>
              <p:cNvPr id="20" name="椭圆 19"/>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1" name="椭圆 20"/>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22" name="组合 21"/>
            <p:cNvGrpSpPr/>
            <p:nvPr/>
          </p:nvGrpSpPr>
          <p:grpSpPr>
            <a:xfrm>
              <a:off x="309" y="634"/>
              <a:ext cx="396" cy="396"/>
              <a:chOff x="3724323" y="1908536"/>
              <a:chExt cx="1329153" cy="1329153"/>
            </a:xfrm>
            <a:solidFill>
              <a:schemeClr val="bg1">
                <a:lumMod val="95000"/>
              </a:schemeClr>
            </a:solidFill>
          </p:grpSpPr>
          <p:sp>
            <p:nvSpPr>
              <p:cNvPr id="23" name="椭圆 22"/>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4" name="椭圆 23"/>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29" name="文本框 28">
            <a:hlinkClick r:id="rId2" action="ppaction://hlinkfile"/>
          </p:cNvPr>
          <p:cNvSpPr txBox="1"/>
          <p:nvPr/>
        </p:nvSpPr>
        <p:spPr>
          <a:xfrm>
            <a:off x="457835" y="644588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30" name="图片 29">
            <a:hlinkClick r:id="rId2" action="ppaction://hlinkfile"/>
          </p:cNvPr>
          <p:cNvPicPr>
            <a:picLocks noChangeAspect="1"/>
          </p:cNvPicPr>
          <p:nvPr/>
        </p:nvPicPr>
        <p:blipFill>
          <a:blip r:embed="rId3">
            <a:clrChange>
              <a:clrFrom>
                <a:srgbClr val="F6F6F6">
                  <a:alpha val="100000"/>
                </a:srgbClr>
              </a:clrFrom>
              <a:clrTo>
                <a:srgbClr val="F6F6F6">
                  <a:alpha val="100000"/>
                  <a:alpha val="0"/>
                </a:srgbClr>
              </a:clrTo>
            </a:clrChange>
          </a:blip>
          <a:srcRect t="21196" b="21241"/>
          <a:stretch>
            <a:fillRect/>
          </a:stretch>
        </p:blipFill>
        <p:spPr>
          <a:xfrm>
            <a:off x="222885" y="5626735"/>
            <a:ext cx="1421130" cy="819150"/>
          </a:xfrm>
          <a:prstGeom prst="rect">
            <a:avLst/>
          </a:prstGeom>
        </p:spPr>
      </p:pic>
      <p:grpSp>
        <p:nvGrpSpPr>
          <p:cNvPr id="2" name="组合 1"/>
          <p:cNvGrpSpPr/>
          <p:nvPr/>
        </p:nvGrpSpPr>
        <p:grpSpPr>
          <a:xfrm>
            <a:off x="8894445" y="122017"/>
            <a:ext cx="880745" cy="829993"/>
            <a:chOff x="12220" y="-36"/>
            <a:chExt cx="1415" cy="2654"/>
          </a:xfrm>
        </p:grpSpPr>
        <p:sp>
          <p:nvSpPr>
            <p:cNvPr id="6" name="菱形 5"/>
            <p:cNvSpPr/>
            <p:nvPr/>
          </p:nvSpPr>
          <p:spPr>
            <a:xfrm>
              <a:off x="12220" y="950"/>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连接符 30"/>
            <p:cNvCxnSpPr>
              <a:stCxn id="6" idx="0"/>
            </p:cNvCxnSpPr>
            <p:nvPr/>
          </p:nvCxnSpPr>
          <p:spPr>
            <a:xfrm flipH="1" flipV="1">
              <a:off x="12924" y="494"/>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2220" y="-36"/>
              <a:ext cx="1368" cy="2654"/>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动</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33" name="组合 32"/>
          <p:cNvGrpSpPr/>
          <p:nvPr/>
        </p:nvGrpSpPr>
        <p:grpSpPr>
          <a:xfrm>
            <a:off x="9745980" y="-6350"/>
            <a:ext cx="1075690" cy="830064"/>
            <a:chOff x="13604" y="118"/>
            <a:chExt cx="1728" cy="2226"/>
          </a:xfrm>
        </p:grpSpPr>
        <p:sp>
          <p:nvSpPr>
            <p:cNvPr id="34" name="菱形 33"/>
            <p:cNvSpPr/>
            <p:nvPr/>
          </p:nvSpPr>
          <p:spPr>
            <a:xfrm>
              <a:off x="13762" y="933"/>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5" name="直接连接符 34"/>
            <p:cNvCxnSpPr>
              <a:stCxn id="34" idx="0"/>
            </p:cNvCxnSpPr>
            <p:nvPr/>
          </p:nvCxnSpPr>
          <p:spPr>
            <a:xfrm flipH="1" flipV="1">
              <a:off x="14466" y="496"/>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rot="21300000">
              <a:off x="13604" y="118"/>
              <a:ext cx="1728" cy="2226"/>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动</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37" name="组合 36"/>
          <p:cNvGrpSpPr/>
          <p:nvPr/>
        </p:nvGrpSpPr>
        <p:grpSpPr>
          <a:xfrm>
            <a:off x="10645775" y="48102"/>
            <a:ext cx="1075690" cy="829769"/>
            <a:chOff x="15173" y="-92"/>
            <a:chExt cx="1728" cy="1998"/>
          </a:xfrm>
        </p:grpSpPr>
        <p:sp>
          <p:nvSpPr>
            <p:cNvPr id="44" name="菱形 43"/>
            <p:cNvSpPr/>
            <p:nvPr/>
          </p:nvSpPr>
          <p:spPr>
            <a:xfrm>
              <a:off x="15330" y="923"/>
              <a:ext cx="1415" cy="861"/>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5" name="直接连接符 44"/>
            <p:cNvCxnSpPr>
              <a:stCxn id="44" idx="0"/>
            </p:cNvCxnSpPr>
            <p:nvPr/>
          </p:nvCxnSpPr>
          <p:spPr>
            <a:xfrm flipH="1" flipV="1">
              <a:off x="16034" y="468"/>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5173" y="-92"/>
              <a:ext cx="1728" cy="1998"/>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rPr>
                <a:t>脑</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endParaRPr>
            </a:p>
          </p:txBody>
        </p:sp>
      </p:grpSp>
      <p:pic>
        <p:nvPicPr>
          <p:cNvPr id="47" name="图片 46" descr="C:/Users/yczx/AppData/Local/Temp/kaimatting_20200108104019/output_20200108104034..pngoutput_20200108104034."/>
          <p:cNvPicPr>
            <a:picLocks noChangeAspect="1"/>
          </p:cNvPicPr>
          <p:nvPr/>
        </p:nvPicPr>
        <p:blipFill>
          <a:blip r:embed="rId4"/>
          <a:stretch>
            <a:fillRect/>
          </a:stretch>
        </p:blipFill>
        <p:spPr>
          <a:xfrm>
            <a:off x="11513185" y="36195"/>
            <a:ext cx="754380" cy="1242695"/>
          </a:xfrm>
          <a:prstGeom prst="rect">
            <a:avLst/>
          </a:prstGeom>
        </p:spPr>
      </p:pic>
      <p:sp>
        <p:nvSpPr>
          <p:cNvPr id="4" name="文本框 3"/>
          <p:cNvSpPr txBox="1"/>
          <p:nvPr/>
        </p:nvSpPr>
        <p:spPr>
          <a:xfrm>
            <a:off x="1644015" y="2054225"/>
            <a:ext cx="4735830" cy="4182110"/>
          </a:xfrm>
          <a:prstGeom prst="rect">
            <a:avLst/>
          </a:prstGeom>
          <a:solidFill>
            <a:schemeClr val="tx2">
              <a:lumMod val="20000"/>
              <a:lumOff val="80000"/>
            </a:schemeClr>
          </a:solidFill>
          <a:ln>
            <a:noFill/>
          </a:ln>
        </p:spPr>
        <p:txBody>
          <a:bodyPr wrap="square" rtlCol="0">
            <a:spAutoFit/>
          </a:bodyPr>
          <a:p>
            <a:pPr>
              <a:lnSpc>
                <a:spcPct val="110000"/>
              </a:lnSpc>
            </a:pPr>
            <a:r>
              <a:rPr lang="en-US" altLang="zh-CN" sz="2200" b="1">
                <a:latin typeface="Arial" panose="020B0604020202020204" pitchFamily="34" charset="0"/>
                <a:cs typeface="Arial" panose="020B0604020202020204" pitchFamily="34" charset="0"/>
              </a:rPr>
              <a:t>#include &lt;bits/stdc++.h&gt;</a:t>
            </a:r>
            <a:endParaRPr lang="en-US" altLang="zh-CN" sz="2200" b="1">
              <a:latin typeface="Arial" panose="020B0604020202020204" pitchFamily="34" charset="0"/>
              <a:cs typeface="Arial" panose="020B0604020202020204" pitchFamily="34" charset="0"/>
            </a:endParaRPr>
          </a:p>
          <a:p>
            <a:pPr>
              <a:lnSpc>
                <a:spcPct val="110000"/>
              </a:lnSpc>
            </a:pPr>
            <a:r>
              <a:rPr lang="en-US" altLang="zh-CN" sz="2200" b="1">
                <a:latin typeface="Arial" panose="020B0604020202020204" pitchFamily="34" charset="0"/>
                <a:cs typeface="Arial" panose="020B0604020202020204" pitchFamily="34" charset="0"/>
              </a:rPr>
              <a:t>using namespace std;</a:t>
            </a:r>
            <a:endParaRPr lang="en-US" altLang="zh-CN" sz="2200" b="1">
              <a:latin typeface="Arial" panose="020B0604020202020204" pitchFamily="34" charset="0"/>
              <a:cs typeface="Arial" panose="020B0604020202020204" pitchFamily="34" charset="0"/>
            </a:endParaRPr>
          </a:p>
          <a:p>
            <a:pPr>
              <a:lnSpc>
                <a:spcPct val="110000"/>
              </a:lnSpc>
            </a:pPr>
            <a:r>
              <a:rPr lang="en-US" altLang="zh-CN" sz="2200" b="1">
                <a:latin typeface="Arial" panose="020B0604020202020204" pitchFamily="34" charset="0"/>
                <a:cs typeface="Arial" panose="020B0604020202020204" pitchFamily="34" charset="0"/>
              </a:rPr>
              <a:t>int main(){</a:t>
            </a:r>
            <a:endParaRPr lang="en-US" altLang="zh-CN" sz="2200" b="1">
              <a:latin typeface="Arial" panose="020B0604020202020204" pitchFamily="34" charset="0"/>
              <a:cs typeface="Arial" panose="020B0604020202020204" pitchFamily="34" charset="0"/>
            </a:endParaRPr>
          </a:p>
          <a:p>
            <a:pPr>
              <a:lnSpc>
                <a:spcPct val="110000"/>
              </a:lnSpc>
            </a:pPr>
            <a:r>
              <a:rPr lang="en-US" altLang="zh-CN" sz="2200" b="1">
                <a:latin typeface="Arial" panose="020B0604020202020204" pitchFamily="34" charset="0"/>
                <a:cs typeface="Arial" panose="020B0604020202020204" pitchFamily="34" charset="0"/>
              </a:rPr>
              <a:t>    bool d1,d2,d3,d4,d5,d6,d7;</a:t>
            </a:r>
            <a:endParaRPr lang="en-US" altLang="zh-CN" sz="2200" b="1">
              <a:latin typeface="Arial" panose="020B0604020202020204" pitchFamily="34" charset="0"/>
              <a:cs typeface="Arial" panose="020B0604020202020204" pitchFamily="34" charset="0"/>
            </a:endParaRPr>
          </a:p>
          <a:p>
            <a:pPr>
              <a:lnSpc>
                <a:spcPct val="110000"/>
              </a:lnSpc>
            </a:pPr>
            <a:r>
              <a:rPr lang="en-US" altLang="zh-CN" sz="2200" b="1">
                <a:latin typeface="Arial" panose="020B0604020202020204" pitchFamily="34" charset="0"/>
                <a:cs typeface="Arial" panose="020B0604020202020204" pitchFamily="34" charset="0"/>
              </a:rPr>
              <a:t>    int s=0;</a:t>
            </a:r>
            <a:endParaRPr lang="en-US" altLang="zh-CN" sz="2200" b="1">
              <a:latin typeface="Arial" panose="020B0604020202020204" pitchFamily="34" charset="0"/>
              <a:cs typeface="Arial" panose="020B0604020202020204" pitchFamily="34" charset="0"/>
            </a:endParaRPr>
          </a:p>
          <a:p>
            <a:pPr>
              <a:lnSpc>
                <a:spcPct val="110000"/>
              </a:lnSpc>
            </a:pPr>
            <a:r>
              <a:rPr lang="en-US" altLang="zh-CN" sz="2200" b="1">
                <a:latin typeface="Arial" panose="020B0604020202020204" pitchFamily="34" charset="0"/>
                <a:cs typeface="Arial" panose="020B0604020202020204" pitchFamily="34" charset="0"/>
              </a:rPr>
              <a:t>    d1=d2=d3=d4=d5=d6=d7=true;</a:t>
            </a:r>
            <a:endParaRPr lang="en-US" altLang="zh-CN" sz="2200" b="1">
              <a:latin typeface="Arial" panose="020B0604020202020204" pitchFamily="34" charset="0"/>
              <a:cs typeface="Arial" panose="020B0604020202020204" pitchFamily="34" charset="0"/>
            </a:endParaRPr>
          </a:p>
          <a:p>
            <a:pPr>
              <a:lnSpc>
                <a:spcPct val="110000"/>
              </a:lnSpc>
            </a:pPr>
            <a:r>
              <a:rPr lang="en-US" altLang="zh-CN" sz="2200" b="1">
                <a:latin typeface="Arial" panose="020B0604020202020204" pitchFamily="34" charset="0"/>
                <a:cs typeface="Arial" panose="020B0604020202020204" pitchFamily="34" charset="0"/>
              </a:rPr>
              <a:t>    d2=!d2;</a:t>
            </a:r>
            <a:endParaRPr lang="en-US" altLang="zh-CN" sz="2200" b="1">
              <a:latin typeface="Arial" panose="020B0604020202020204" pitchFamily="34" charset="0"/>
              <a:cs typeface="Arial" panose="020B0604020202020204" pitchFamily="34" charset="0"/>
            </a:endParaRPr>
          </a:p>
          <a:p>
            <a:pPr>
              <a:lnSpc>
                <a:spcPct val="110000"/>
              </a:lnSpc>
            </a:pPr>
            <a:r>
              <a:rPr lang="en-US" altLang="zh-CN" sz="2200" b="1">
                <a:latin typeface="Arial" panose="020B0604020202020204" pitchFamily="34" charset="0"/>
                <a:cs typeface="Arial" panose="020B0604020202020204" pitchFamily="34" charset="0"/>
              </a:rPr>
              <a:t>    d4=!d4;</a:t>
            </a:r>
            <a:endParaRPr lang="en-US" altLang="zh-CN" sz="2200" b="1">
              <a:latin typeface="Arial" panose="020B0604020202020204" pitchFamily="34" charset="0"/>
              <a:cs typeface="Arial" panose="020B0604020202020204" pitchFamily="34" charset="0"/>
            </a:endParaRPr>
          </a:p>
          <a:p>
            <a:pPr>
              <a:lnSpc>
                <a:spcPct val="110000"/>
              </a:lnSpc>
            </a:pPr>
            <a:r>
              <a:rPr lang="en-US" altLang="zh-CN" sz="2200" b="1">
                <a:latin typeface="Arial" panose="020B0604020202020204" pitchFamily="34" charset="0"/>
                <a:cs typeface="Arial" panose="020B0604020202020204" pitchFamily="34" charset="0"/>
              </a:rPr>
              <a:t>    d6=!d6;</a:t>
            </a:r>
            <a:endParaRPr lang="en-US" altLang="zh-CN" sz="2200" b="1">
              <a:latin typeface="Arial" panose="020B0604020202020204" pitchFamily="34" charset="0"/>
              <a:cs typeface="Arial" panose="020B0604020202020204" pitchFamily="34" charset="0"/>
            </a:endParaRPr>
          </a:p>
          <a:p>
            <a:pPr>
              <a:lnSpc>
                <a:spcPct val="110000"/>
              </a:lnSpc>
            </a:pPr>
            <a:r>
              <a:rPr lang="en-US" altLang="zh-CN" sz="2200" b="1">
                <a:latin typeface="Arial" panose="020B0604020202020204" pitchFamily="34" charset="0"/>
                <a:cs typeface="Arial" panose="020B0604020202020204" pitchFamily="34" charset="0"/>
              </a:rPr>
              <a:t>    </a:t>
            </a:r>
            <a:endParaRPr lang="en-US" altLang="zh-CN" sz="2200" b="1">
              <a:latin typeface="Arial" panose="020B0604020202020204" pitchFamily="34" charset="0"/>
              <a:cs typeface="Arial" panose="020B0604020202020204" pitchFamily="34" charset="0"/>
            </a:endParaRPr>
          </a:p>
          <a:p>
            <a:pPr>
              <a:lnSpc>
                <a:spcPct val="110000"/>
              </a:lnSpc>
            </a:pPr>
            <a:r>
              <a:rPr lang="en-US" altLang="zh-CN" sz="2200" b="1">
                <a:latin typeface="Arial" panose="020B0604020202020204" pitchFamily="34" charset="0"/>
                <a:cs typeface="Arial" panose="020B0604020202020204" pitchFamily="34" charset="0"/>
              </a:rPr>
              <a:t>    d6=!d6;     </a:t>
            </a:r>
            <a:endParaRPr lang="en-US" altLang="zh-CN" sz="2200" b="1">
              <a:latin typeface="Arial" panose="020B0604020202020204" pitchFamily="34" charset="0"/>
              <a:cs typeface="Arial" panose="020B0604020202020204" pitchFamily="34" charset="0"/>
            </a:endParaRPr>
          </a:p>
        </p:txBody>
      </p:sp>
      <p:cxnSp>
        <p:nvCxnSpPr>
          <p:cNvPr id="3" name="直接连接符 2"/>
          <p:cNvCxnSpPr/>
          <p:nvPr/>
        </p:nvCxnSpPr>
        <p:spPr>
          <a:xfrm flipV="1">
            <a:off x="2065020" y="5758180"/>
            <a:ext cx="2355215" cy="16510"/>
          </a:xfrm>
          <a:prstGeom prst="line">
            <a:avLst/>
          </a:prstGeom>
        </p:spPr>
        <p:style>
          <a:lnRef idx="1">
            <a:schemeClr val="accent6"/>
          </a:lnRef>
          <a:fillRef idx="0">
            <a:schemeClr val="accent6"/>
          </a:fillRef>
          <a:effectRef idx="0">
            <a:schemeClr val="accent6"/>
          </a:effectRef>
          <a:fontRef idx="minor">
            <a:schemeClr val="tx1"/>
          </a:fontRef>
        </p:style>
      </p:cxnSp>
      <p:cxnSp>
        <p:nvCxnSpPr>
          <p:cNvPr id="12" name="直接连接符 11"/>
          <p:cNvCxnSpPr/>
          <p:nvPr/>
        </p:nvCxnSpPr>
        <p:spPr>
          <a:xfrm>
            <a:off x="7186295" y="3766820"/>
            <a:ext cx="2525395" cy="13335"/>
          </a:xfrm>
          <a:prstGeom prst="line">
            <a:avLst/>
          </a:prstGeom>
        </p:spPr>
        <p:style>
          <a:lnRef idx="1">
            <a:schemeClr val="accent6"/>
          </a:lnRef>
          <a:fillRef idx="0">
            <a:schemeClr val="accent6"/>
          </a:fillRef>
          <a:effectRef idx="0">
            <a:schemeClr val="accent6"/>
          </a:effectRef>
          <a:fontRef idx="minor">
            <a:schemeClr val="tx1"/>
          </a:fontRef>
        </p:style>
      </p:cxnSp>
      <p:sp>
        <p:nvSpPr>
          <p:cNvPr id="5" name="文本框 4"/>
          <p:cNvSpPr txBox="1"/>
          <p:nvPr/>
        </p:nvSpPr>
        <p:spPr>
          <a:xfrm>
            <a:off x="1968500" y="5349240"/>
            <a:ext cx="1729105" cy="460375"/>
          </a:xfrm>
          <a:prstGeom prst="rect">
            <a:avLst/>
          </a:prstGeom>
          <a:noFill/>
        </p:spPr>
        <p:txBody>
          <a:bodyPr wrap="square" rtlCol="0">
            <a:spAutoFit/>
          </a:bodyPr>
          <a:p>
            <a:r>
              <a:rPr lang="en-US" altLang="zh-CN" sz="2400" b="1">
                <a:solidFill>
                  <a:srgbClr val="C00000"/>
                </a:solidFill>
                <a:latin typeface="Arial Black" panose="020B0A04020102020204" charset="0"/>
                <a:cs typeface="Arial Black" panose="020B0A04020102020204" charset="0"/>
              </a:rPr>
              <a:t>d3=!d3;</a:t>
            </a:r>
            <a:endParaRPr lang="en-US" altLang="zh-CN" sz="2400" b="1">
              <a:solidFill>
                <a:srgbClr val="C00000"/>
              </a:solidFill>
              <a:latin typeface="Arial Black" panose="020B0A04020102020204" charset="0"/>
              <a:cs typeface="Arial Black" panose="020B0A04020102020204" charset="0"/>
            </a:endParaRPr>
          </a:p>
        </p:txBody>
      </p:sp>
      <p:sp>
        <p:nvSpPr>
          <p:cNvPr id="7" name="文本框 6"/>
          <p:cNvSpPr txBox="1"/>
          <p:nvPr/>
        </p:nvSpPr>
        <p:spPr>
          <a:xfrm>
            <a:off x="7068820" y="3307715"/>
            <a:ext cx="2266315" cy="460375"/>
          </a:xfrm>
          <a:prstGeom prst="rect">
            <a:avLst/>
          </a:prstGeom>
          <a:noFill/>
        </p:spPr>
        <p:txBody>
          <a:bodyPr wrap="square" rtlCol="0">
            <a:spAutoFit/>
          </a:bodyPr>
          <a:p>
            <a:r>
              <a:rPr lang="en-US" altLang="zh-CN" sz="2400" b="1">
                <a:solidFill>
                  <a:srgbClr val="C00000"/>
                </a:solidFill>
                <a:latin typeface="Arial Black" panose="020B0A04020102020204" charset="0"/>
                <a:cs typeface="Arial Black" panose="020B0A04020102020204" charset="0"/>
              </a:rPr>
              <a:t>if(d4) s++;</a:t>
            </a:r>
            <a:endParaRPr lang="en-US" altLang="zh-CN" sz="2400" b="1">
              <a:solidFill>
                <a:srgbClr val="C00000"/>
              </a:solidFill>
              <a:latin typeface="Arial Black" panose="020B0A04020102020204" charset="0"/>
              <a:cs typeface="Arial Black" panose="020B0A040201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33"/>
                                        </p:tgtEl>
                                        <p:attrNameLst>
                                          <p:attrName>style.visibility</p:attrName>
                                        </p:attrNameLst>
                                      </p:cBhvr>
                                      <p:to>
                                        <p:strVal val="visible"/>
                                      </p:to>
                                    </p:set>
                                    <p:animEffect transition="in" filter="wheel(1)">
                                      <p:cBhvr>
                                        <p:cTn id="11" dur="500"/>
                                        <p:tgtEl>
                                          <p:spTgt spid="3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500" fill="hold">
                                          <p:stCondLst>
                                            <p:cond delay="0"/>
                                          </p:stCondLst>
                                        </p:cTn>
                                        <p:tgtEl>
                                          <p:spTgt spid="37"/>
                                        </p:tgtEl>
                                        <p:attrNameLst>
                                          <p:attrName>style.visibility</p:attrName>
                                        </p:attrNameLst>
                                      </p:cBhvr>
                                      <p:to>
                                        <p:strVal val="visible"/>
                                      </p:to>
                                    </p:set>
                                    <p:animEffect transition="in" filter="wheel(1)">
                                      <p:cBhvr>
                                        <p:cTn id="15" dur="500"/>
                                        <p:tgtEl>
                                          <p:spTgt spid="37"/>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p:tgtEl>
                                          <p:spTgt spid="47"/>
                                        </p:tgtEl>
                                        <p:attrNameLst>
                                          <p:attrName>ppt_y</p:attrName>
                                        </p:attrNameLst>
                                      </p:cBhvr>
                                      <p:tavLst>
                                        <p:tav tm="0">
                                          <p:val>
                                            <p:strVal val="#ppt_y+#ppt_h*1.125000"/>
                                          </p:val>
                                        </p:tav>
                                        <p:tav tm="100000">
                                          <p:val>
                                            <p:strVal val="#ppt_y"/>
                                          </p:val>
                                        </p:tav>
                                      </p:tavLst>
                                    </p:anim>
                                    <p:animEffect transition="in" filter="wipe(up)">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954405"/>
            <a:ext cx="5742281" cy="727075"/>
            <a:chOff x="266" y="-52"/>
            <a:chExt cx="9106" cy="1376"/>
          </a:xfrm>
        </p:grpSpPr>
        <p:sp>
          <p:nvSpPr>
            <p:cNvPr id="5" name="Rectangle 2">
              <a:hlinkClick r:id="rId1" action="ppaction://hlinkfile"/>
            </p:cNvPr>
            <p:cNvSpPr>
              <a:spLocks noGrp="1"/>
            </p:cNvSpPr>
            <p:nvPr/>
          </p:nvSpPr>
          <p:spPr>
            <a:xfrm>
              <a:off x="1578" y="69"/>
              <a:ext cx="7794"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5</a:t>
              </a:r>
              <a:r>
                <a:rPr lang="en-US" altLang="zh-CN" sz="4000"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报数游戏</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1513840" y="2098040"/>
            <a:ext cx="8961120" cy="3243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649730" y="2202180"/>
            <a:ext cx="8689340" cy="2797175"/>
          </a:xfrm>
          <a:prstGeom prst="rect">
            <a:avLst/>
          </a:prstGeom>
          <a:noFill/>
        </p:spPr>
        <p:txBody>
          <a:bodyPr wrap="square" rtlCol="0">
            <a:spAutoFit/>
          </a:bodyPr>
          <a:p>
            <a:pPr>
              <a:lnSpc>
                <a:spcPct val="110000"/>
              </a:lnSpc>
            </a:pPr>
            <a:r>
              <a:rPr lang="en-US" altLang="zh-CN" sz="2000" b="1"/>
              <a:t>  </a:t>
            </a:r>
            <a:r>
              <a:rPr sz="3200">
                <a:effectLst/>
                <a:latin typeface="方正大魏体简体" panose="02000000000000000000" charset="-122"/>
                <a:ea typeface="方正大魏体简体" panose="02000000000000000000" charset="-122"/>
              </a:rPr>
              <a:t>     </a:t>
            </a:r>
            <a:r>
              <a:rPr lang="zh-CN" sz="3200">
                <a:effectLst/>
                <a:latin typeface="方正大魏体简体" panose="02000000000000000000" charset="-122"/>
                <a:ea typeface="方正大魏体简体" panose="02000000000000000000" charset="-122"/>
              </a:rPr>
              <a:t>牛牛、朋朋玩报数游戏，牛牛若报的数是</a:t>
            </a:r>
            <a:r>
              <a:rPr lang="en-US" altLang="zh-CN" sz="3200">
                <a:effectLst/>
                <a:latin typeface="方正大魏体简体" panose="02000000000000000000" charset="-122"/>
                <a:ea typeface="方正大魏体简体" panose="02000000000000000000" charset="-122"/>
              </a:rPr>
              <a:t>3</a:t>
            </a:r>
            <a:r>
              <a:rPr lang="zh-CN" altLang="en-US" sz="3200">
                <a:effectLst/>
                <a:latin typeface="方正大魏体简体" panose="02000000000000000000" charset="-122"/>
                <a:ea typeface="方正大魏体简体" panose="02000000000000000000" charset="-122"/>
              </a:rPr>
              <a:t>和</a:t>
            </a:r>
            <a:r>
              <a:rPr lang="en-US" altLang="zh-CN" sz="3200">
                <a:effectLst/>
                <a:latin typeface="方正大魏体简体" panose="02000000000000000000" charset="-122"/>
                <a:ea typeface="方正大魏体简体" panose="02000000000000000000" charset="-122"/>
              </a:rPr>
              <a:t>5</a:t>
            </a:r>
            <a:r>
              <a:rPr lang="zh-CN" altLang="en-US" sz="3200">
                <a:effectLst/>
                <a:latin typeface="方正大魏体简体" panose="02000000000000000000" charset="-122"/>
                <a:ea typeface="方正大魏体简体" panose="02000000000000000000" charset="-122"/>
              </a:rPr>
              <a:t>的公倍数，朋朋就说</a:t>
            </a:r>
            <a:r>
              <a:rPr lang="en-US" altLang="zh-CN" sz="3200">
                <a:effectLst/>
                <a:latin typeface="方正大魏体简体" panose="02000000000000000000" charset="-122"/>
                <a:ea typeface="方正大魏体简体" panose="02000000000000000000" charset="-122"/>
              </a:rPr>
              <a:t>“OK</a:t>
            </a:r>
            <a:r>
              <a:rPr lang="zh-CN" altLang="en-US" sz="3200">
                <a:effectLst/>
                <a:latin typeface="方正大魏体简体" panose="02000000000000000000" charset="-122"/>
                <a:ea typeface="方正大魏体简体" panose="02000000000000000000" charset="-122"/>
              </a:rPr>
              <a:t>！</a:t>
            </a:r>
            <a:r>
              <a:rPr lang="en-US" altLang="zh-CN" sz="3200">
                <a:effectLst/>
                <a:latin typeface="方正大魏体简体" panose="02000000000000000000" charset="-122"/>
                <a:ea typeface="方正大魏体简体" panose="02000000000000000000" charset="-122"/>
              </a:rPr>
              <a:t>”</a:t>
            </a:r>
            <a:r>
              <a:rPr lang="zh-CN" altLang="en-US" sz="3200">
                <a:effectLst/>
                <a:latin typeface="方正大魏体简体" panose="02000000000000000000" charset="-122"/>
                <a:ea typeface="方正大魏体简体" panose="02000000000000000000" charset="-122"/>
              </a:rPr>
              <a:t>，其他数则不出声。</a:t>
            </a:r>
            <a:r>
              <a:rPr lang="en-US" altLang="zh-CN" sz="3200">
                <a:effectLst/>
                <a:latin typeface="方正大魏体简体" panose="02000000000000000000" charset="-122"/>
                <a:ea typeface="方正大魏体简体" panose="02000000000000000000" charset="-122"/>
              </a:rPr>
              <a:t>        </a:t>
            </a:r>
            <a:endParaRPr lang="en-US" altLang="zh-CN" sz="3200">
              <a:effectLst/>
              <a:latin typeface="方正大魏体简体" panose="02000000000000000000" charset="-122"/>
              <a:ea typeface="方正大魏体简体" panose="02000000000000000000" charset="-122"/>
            </a:endParaRPr>
          </a:p>
          <a:p>
            <a:pPr>
              <a:lnSpc>
                <a:spcPct val="110000"/>
              </a:lnSpc>
            </a:pPr>
            <a:r>
              <a:rPr lang="zh-CN" altLang="en-US" sz="3200">
                <a:effectLst/>
                <a:latin typeface="方正大魏体简体" panose="02000000000000000000" charset="-122"/>
                <a:ea typeface="方正大魏体简体" panose="02000000000000000000" charset="-122"/>
              </a:rPr>
              <a:t>      试编一个程序，输入一个整数，若是</a:t>
            </a:r>
            <a:r>
              <a:rPr lang="en-US" altLang="zh-CN" sz="3200">
                <a:effectLst/>
                <a:latin typeface="方正大魏体简体" panose="02000000000000000000" charset="-122"/>
                <a:ea typeface="方正大魏体简体" panose="02000000000000000000" charset="-122"/>
              </a:rPr>
              <a:t>3</a:t>
            </a:r>
            <a:r>
              <a:rPr lang="zh-CN" altLang="en-US" sz="3200">
                <a:effectLst/>
                <a:latin typeface="方正大魏体简体" panose="02000000000000000000" charset="-122"/>
                <a:ea typeface="方正大魏体简体" panose="02000000000000000000" charset="-122"/>
              </a:rPr>
              <a:t>和</a:t>
            </a:r>
            <a:r>
              <a:rPr lang="en-US" altLang="zh-CN" sz="3200">
                <a:effectLst/>
                <a:latin typeface="方正大魏体简体" panose="02000000000000000000" charset="-122"/>
                <a:ea typeface="方正大魏体简体" panose="02000000000000000000" charset="-122"/>
              </a:rPr>
              <a:t>5</a:t>
            </a:r>
            <a:r>
              <a:rPr lang="zh-CN" altLang="en-US" sz="3200">
                <a:effectLst/>
                <a:latin typeface="方正大魏体简体" panose="02000000000000000000" charset="-122"/>
                <a:ea typeface="方正大魏体简体" panose="02000000000000000000" charset="-122"/>
              </a:rPr>
              <a:t>的公倍数，则输出</a:t>
            </a:r>
            <a:r>
              <a:rPr lang="en-US" altLang="zh-CN" sz="3200">
                <a:effectLst/>
                <a:latin typeface="方正大魏体简体" panose="02000000000000000000" charset="-122"/>
                <a:ea typeface="方正大魏体简体" panose="02000000000000000000" charset="-122"/>
              </a:rPr>
              <a:t>“OK</a:t>
            </a:r>
            <a:r>
              <a:rPr lang="zh-CN" altLang="en-US" sz="3200">
                <a:effectLst/>
                <a:latin typeface="方正大魏体简体" panose="02000000000000000000" charset="-122"/>
                <a:ea typeface="方正大魏体简体" panose="02000000000000000000" charset="-122"/>
              </a:rPr>
              <a:t>！</a:t>
            </a:r>
            <a:r>
              <a:rPr lang="en-US" altLang="zh-CN" sz="3200">
                <a:effectLst/>
                <a:latin typeface="方正大魏体简体" panose="02000000000000000000" charset="-122"/>
                <a:ea typeface="方正大魏体简体" panose="02000000000000000000" charset="-122"/>
              </a:rPr>
              <a:t>”</a:t>
            </a:r>
            <a:r>
              <a:rPr lang="zh-CN" altLang="en-US" sz="3200">
                <a:effectLst/>
                <a:latin typeface="方正大魏体简体" panose="02000000000000000000" charset="-122"/>
                <a:ea typeface="方正大魏体简体" panose="02000000000000000000" charset="-122"/>
              </a:rPr>
              <a:t>。</a:t>
            </a:r>
            <a:endParaRPr lang="zh-CN" altLang="en-US" sz="3200">
              <a:effectLst/>
              <a:latin typeface="方正大魏体简体" panose="02000000000000000000" charset="-122"/>
              <a:ea typeface="方正大魏体简体" panose="02000000000000000000" charset="-122"/>
            </a:endParaRPr>
          </a:p>
        </p:txBody>
      </p:sp>
      <p:sp>
        <p:nvSpPr>
          <p:cNvPr id="10" name="文本框 9">
            <a:hlinkClick r:id="rId1" action="ppaction://hlinkfile"/>
          </p:cNvPr>
          <p:cNvSpPr txBox="1"/>
          <p:nvPr/>
        </p:nvSpPr>
        <p:spPr>
          <a:xfrm>
            <a:off x="327660" y="624395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12" name="图片 1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92710" y="5363845"/>
            <a:ext cx="1421130" cy="880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a:xfrm>
            <a:off x="2779395" y="984885"/>
            <a:ext cx="9239885" cy="734060"/>
          </a:xfrm>
        </p:spPr>
        <p:txBody>
          <a:bodyPr vert="horz" lIns="91435" tIns="45717" rIns="91435" bIns="45717" rtlCol="0">
            <a:noAutofit/>
          </a:bodyPr>
          <a:p>
            <a:pPr marL="0" lvl="1" indent="0">
              <a:lnSpc>
                <a:spcPct val="100000"/>
              </a:lnSpc>
              <a:buNone/>
            </a:pPr>
            <a:r>
              <a:rPr lang="zh-CN" sz="3200">
                <a:effectLst/>
                <a:latin typeface="方正大魏体简体" panose="02000000000000000000" charset="-122"/>
                <a:ea typeface="方正大魏体简体" panose="02000000000000000000" charset="-122"/>
              </a:rPr>
              <a:t> 3和5的公倍数，既能被</a:t>
            </a:r>
            <a:r>
              <a:rPr lang="en-US" altLang="zh-CN" sz="3200">
                <a:effectLst/>
                <a:latin typeface="方正大魏体简体" panose="02000000000000000000" charset="-122"/>
                <a:ea typeface="方正大魏体简体" panose="02000000000000000000" charset="-122"/>
              </a:rPr>
              <a:t>3</a:t>
            </a:r>
            <a:r>
              <a:rPr lang="zh-CN" altLang="en-US" sz="3200">
                <a:effectLst/>
                <a:latin typeface="方正大魏体简体" panose="02000000000000000000" charset="-122"/>
                <a:ea typeface="方正大魏体简体" panose="02000000000000000000" charset="-122"/>
              </a:rPr>
              <a:t>整除又能被</a:t>
            </a:r>
            <a:r>
              <a:rPr lang="en-US" altLang="zh-CN" sz="3200">
                <a:effectLst/>
                <a:latin typeface="方正大魏体简体" panose="02000000000000000000" charset="-122"/>
                <a:ea typeface="方正大魏体简体" panose="02000000000000000000" charset="-122"/>
              </a:rPr>
              <a:t>5</a:t>
            </a:r>
            <a:r>
              <a:rPr lang="zh-CN" altLang="en-US" sz="3200">
                <a:effectLst/>
                <a:latin typeface="方正大魏体简体" panose="02000000000000000000" charset="-122"/>
                <a:ea typeface="方正大魏体简体" panose="02000000000000000000" charset="-122"/>
              </a:rPr>
              <a:t>整除的整数。</a:t>
            </a:r>
            <a:endParaRPr lang="zh-CN" altLang="en-US" sz="3200" b="1" dirty="0">
              <a:effectLst/>
              <a:latin typeface="方正大魏体简体" panose="02000000000000000000" charset="-122"/>
              <a:ea typeface="方正大魏体简体" panose="02000000000000000000" charset="-122"/>
              <a:cs typeface="方正大黑体_GBK" panose="02010600010101010101" charset="-122"/>
            </a:endParaRPr>
          </a:p>
        </p:txBody>
      </p:sp>
      <p:grpSp>
        <p:nvGrpSpPr>
          <p:cNvPr id="12" name="组合 11"/>
          <p:cNvGrpSpPr/>
          <p:nvPr/>
        </p:nvGrpSpPr>
        <p:grpSpPr>
          <a:xfrm>
            <a:off x="1434465" y="1691640"/>
            <a:ext cx="4448810" cy="4551680"/>
            <a:chOff x="2839" y="1980"/>
            <a:chExt cx="7006" cy="7168"/>
          </a:xfrm>
        </p:grpSpPr>
        <p:pic>
          <p:nvPicPr>
            <p:cNvPr id="8" name="图片 7" descr="UZOCLV_L3F%EO`]VU%HA_)F"/>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839" y="1980"/>
              <a:ext cx="7006" cy="7169"/>
            </a:xfrm>
            <a:prstGeom prst="rect">
              <a:avLst/>
            </a:prstGeom>
          </p:spPr>
        </p:pic>
        <p:sp>
          <p:nvSpPr>
            <p:cNvPr id="7" name="文本框 6"/>
            <p:cNvSpPr txBox="1"/>
            <p:nvPr/>
          </p:nvSpPr>
          <p:spPr>
            <a:xfrm>
              <a:off x="4114" y="5859"/>
              <a:ext cx="642" cy="580"/>
            </a:xfrm>
            <a:prstGeom prst="rect">
              <a:avLst/>
            </a:prstGeom>
            <a:noFill/>
          </p:spPr>
          <p:txBody>
            <a:bodyPr wrap="square" rtlCol="0">
              <a:spAutoFit/>
            </a:bodyPr>
            <a:p>
              <a:r>
                <a:rPr lang="zh-CN" altLang="en-US" b="1"/>
                <a:t>真</a:t>
              </a:r>
              <a:endParaRPr lang="zh-CN" altLang="en-US" b="1"/>
            </a:p>
          </p:txBody>
        </p:sp>
        <p:sp>
          <p:nvSpPr>
            <p:cNvPr id="6" name="文本框 5"/>
            <p:cNvSpPr txBox="1"/>
            <p:nvPr/>
          </p:nvSpPr>
          <p:spPr>
            <a:xfrm>
              <a:off x="5783" y="4629"/>
              <a:ext cx="642" cy="580"/>
            </a:xfrm>
            <a:prstGeom prst="rect">
              <a:avLst/>
            </a:prstGeom>
            <a:noFill/>
          </p:spPr>
          <p:txBody>
            <a:bodyPr wrap="square" rtlCol="0">
              <a:spAutoFit/>
            </a:bodyPr>
            <a:p>
              <a:r>
                <a:rPr lang="zh-CN" altLang="en-US" b="1"/>
                <a:t>真</a:t>
              </a:r>
              <a:endParaRPr lang="zh-CN" altLang="en-US" b="1"/>
            </a:p>
          </p:txBody>
        </p:sp>
        <p:sp>
          <p:nvSpPr>
            <p:cNvPr id="9" name="文本框 8"/>
            <p:cNvSpPr txBox="1"/>
            <p:nvPr/>
          </p:nvSpPr>
          <p:spPr>
            <a:xfrm>
              <a:off x="8507" y="4629"/>
              <a:ext cx="642" cy="580"/>
            </a:xfrm>
            <a:prstGeom prst="rect">
              <a:avLst/>
            </a:prstGeom>
            <a:noFill/>
          </p:spPr>
          <p:txBody>
            <a:bodyPr wrap="square" rtlCol="0">
              <a:spAutoFit/>
            </a:bodyPr>
            <a:p>
              <a:r>
                <a:rPr lang="zh-CN" altLang="en-US" b="1"/>
                <a:t>假</a:t>
              </a:r>
              <a:endParaRPr lang="zh-CN" altLang="en-US" b="1"/>
            </a:p>
          </p:txBody>
        </p:sp>
        <p:sp>
          <p:nvSpPr>
            <p:cNvPr id="11" name="文本框 10"/>
            <p:cNvSpPr txBox="1"/>
            <p:nvPr/>
          </p:nvSpPr>
          <p:spPr>
            <a:xfrm>
              <a:off x="7057" y="5579"/>
              <a:ext cx="642" cy="580"/>
            </a:xfrm>
            <a:prstGeom prst="rect">
              <a:avLst/>
            </a:prstGeom>
            <a:noFill/>
          </p:spPr>
          <p:txBody>
            <a:bodyPr wrap="square" rtlCol="0">
              <a:spAutoFit/>
            </a:bodyPr>
            <a:p>
              <a:r>
                <a:rPr lang="zh-CN" altLang="en-US" b="1"/>
                <a:t>假</a:t>
              </a:r>
              <a:endParaRPr lang="zh-CN" altLang="en-US" b="1"/>
            </a:p>
          </p:txBody>
        </p:sp>
      </p:grpSp>
      <p:grpSp>
        <p:nvGrpSpPr>
          <p:cNvPr id="2" name="组合 1"/>
          <p:cNvGrpSpPr/>
          <p:nvPr/>
        </p:nvGrpSpPr>
        <p:grpSpPr>
          <a:xfrm>
            <a:off x="327660" y="303530"/>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13" name="文本框 12"/>
          <p:cNvSpPr txBox="1"/>
          <p:nvPr/>
        </p:nvSpPr>
        <p:spPr>
          <a:xfrm>
            <a:off x="1097915" y="235585"/>
            <a:ext cx="2375535" cy="706755"/>
          </a:xfrm>
          <a:prstGeom prst="rect">
            <a:avLst/>
          </a:prstGeom>
          <a:noFill/>
        </p:spPr>
        <p:txBody>
          <a:bodyPr wrap="square" rtlCol="0">
            <a:spAutoFit/>
            <a:scene3d>
              <a:camera prst="orthographicFront"/>
              <a:lightRig rig="threePt" dir="t"/>
            </a:scene3d>
          </a:bodyPr>
          <a:p>
            <a:pPr algn="l"/>
            <a:r>
              <a:rPr sz="4000">
                <a:solidFill>
                  <a:schemeClr val="tx1"/>
                </a:solidFill>
                <a:effectLst/>
                <a:latin typeface="方正大魏体简体" panose="02000000000000000000" charset="-122"/>
                <a:ea typeface="方正大魏体简体" panose="02000000000000000000" charset="-122"/>
                <a:sym typeface="+mn-ea"/>
              </a:rPr>
              <a:t>思考分析</a:t>
            </a:r>
            <a:r>
              <a:rPr lang="zh-CN" sz="400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rPr>
              <a:t>：</a:t>
            </a:r>
            <a:endParaRPr lang="zh-CN" sz="4000" dirty="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endParaRPr>
          </a:p>
        </p:txBody>
      </p:sp>
      <p:sp>
        <p:nvSpPr>
          <p:cNvPr id="4" name="矩形 3">
            <a:hlinkClick r:id="rId2" action="ppaction://hlinkfile"/>
          </p:cNvPr>
          <p:cNvSpPr/>
          <p:nvPr/>
        </p:nvSpPr>
        <p:spPr>
          <a:xfrm>
            <a:off x="554355" y="984885"/>
            <a:ext cx="2225040" cy="706755"/>
          </a:xfrm>
          <a:prstGeom prst="rect">
            <a:avLst/>
          </a:prstGeom>
          <a:noFill/>
          <a:ln>
            <a:noFill/>
          </a:ln>
        </p:spPr>
        <p:txBody>
          <a:bodyPr wrap="none" rtlCol="0" anchor="t">
            <a:spAutoFit/>
          </a:bodyPr>
          <a:p>
            <a:pPr algn="ctr"/>
            <a:r>
              <a:rPr lang="zh-CN" altLang="en-US" sz="4000" b="1">
                <a:solidFill>
                  <a:srgbClr val="C00000"/>
                </a:solidFill>
                <a:effectLst>
                  <a:outerShdw blurRad="38100" dist="38100" dir="2700000" algn="tl">
                    <a:srgbClr val="000000">
                      <a:alpha val="43137"/>
                    </a:srgbClr>
                  </a:outerShdw>
                  <a:reflection blurRad="6350" stA="53000" endA="300" endPos="35500" dir="5400000" sy="-90000" algn="bl" rotWithShape="0"/>
                </a:effectLst>
                <a:latin typeface="方正大黑体_GBK" panose="02010600010101010101" charset="-122"/>
                <a:ea typeface="方正大黑体_GBK" panose="02010600010101010101" charset="-122"/>
              </a:rPr>
              <a:t>公倍数？</a:t>
            </a:r>
            <a:endParaRPr lang="zh-CN" altLang="en-US" sz="4000" b="1">
              <a:solidFill>
                <a:srgbClr val="C00000"/>
              </a:solidFill>
              <a:effectLst>
                <a:outerShdw blurRad="38100" dist="38100" dir="2700000" algn="tl">
                  <a:srgbClr val="000000">
                    <a:alpha val="43137"/>
                  </a:srgbClr>
                </a:outerShdw>
                <a:reflection blurRad="6350" stA="53000" endA="300" endPos="35500" dir="5400000" sy="-90000" algn="bl" rotWithShape="0"/>
              </a:effectLst>
              <a:latin typeface="方正大黑体_GBK" panose="02010600010101010101" charset="-122"/>
              <a:ea typeface="方正大黑体_GBK" panose="02010600010101010101" charset="-122"/>
            </a:endParaRPr>
          </a:p>
        </p:txBody>
      </p:sp>
      <p:sp>
        <p:nvSpPr>
          <p:cNvPr id="5" name="文本框 4"/>
          <p:cNvSpPr txBox="1"/>
          <p:nvPr/>
        </p:nvSpPr>
        <p:spPr>
          <a:xfrm>
            <a:off x="6263005" y="2010410"/>
            <a:ext cx="5216525" cy="953135"/>
          </a:xfrm>
          <a:prstGeom prst="rect">
            <a:avLst/>
          </a:prstGeom>
          <a:noFill/>
        </p:spPr>
        <p:txBody>
          <a:bodyPr wrap="square" rtlCol="0">
            <a:spAutoFit/>
          </a:bodyPr>
          <a:p>
            <a:r>
              <a:rPr lang="en-US" altLang="zh-CN" sz="2800" b="1">
                <a:solidFill>
                  <a:srgbClr val="C00000"/>
                </a:solidFill>
                <a:effectLst>
                  <a:outerShdw blurRad="38100" dist="38100" dir="2700000" algn="tl">
                    <a:srgbClr val="000000">
                      <a:alpha val="43137"/>
                    </a:srgbClr>
                  </a:outerShdw>
                </a:effectLst>
              </a:rPr>
              <a:t>if</a:t>
            </a:r>
            <a:r>
              <a:rPr lang="zh-CN" altLang="en-US" sz="2800" b="1">
                <a:solidFill>
                  <a:srgbClr val="C00000"/>
                </a:solidFill>
                <a:effectLst>
                  <a:outerShdw blurRad="38100" dist="38100" dir="2700000" algn="tl">
                    <a:srgbClr val="000000">
                      <a:alpha val="43137"/>
                    </a:srgbClr>
                  </a:outerShdw>
                </a:effectLst>
              </a:rPr>
              <a:t>语句中还包含有条件判断语句，称为</a:t>
            </a:r>
            <a:r>
              <a:rPr lang="en-US" altLang="zh-CN" sz="2800" b="1">
                <a:solidFill>
                  <a:srgbClr val="C00000"/>
                </a:solidFill>
                <a:effectLst>
                  <a:outerShdw blurRad="38100" dist="38100" dir="2700000" algn="tl">
                    <a:srgbClr val="000000">
                      <a:alpha val="43137"/>
                    </a:srgbClr>
                  </a:outerShdw>
                </a:effectLst>
              </a:rPr>
              <a:t>if</a:t>
            </a:r>
            <a:r>
              <a:rPr lang="zh-CN" altLang="en-US" sz="2800" b="1">
                <a:solidFill>
                  <a:srgbClr val="C00000"/>
                </a:solidFill>
                <a:effectLst>
                  <a:outerShdw blurRad="38100" dist="38100" dir="2700000" algn="tl">
                    <a:srgbClr val="000000">
                      <a:alpha val="43137"/>
                    </a:srgbClr>
                  </a:outerShdw>
                </a:effectLst>
              </a:rPr>
              <a:t>语句的嵌套。</a:t>
            </a:r>
            <a:endParaRPr lang="zh-CN" altLang="en-US" sz="2800" b="1">
              <a:solidFill>
                <a:srgbClr val="C000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807085" y="1289685"/>
            <a:ext cx="2162810" cy="583565"/>
          </a:xfrm>
          <a:prstGeom prst="rect">
            <a:avLst/>
          </a:prstGeom>
          <a:noFill/>
          <a:ln w="9525">
            <a:noFill/>
          </a:ln>
        </p:spPr>
        <p:txBody>
          <a:bodyPr wrap="square">
            <a:spAutoFit/>
          </a:bodyPr>
          <a:p>
            <a:pPr algn="l">
              <a:lnSpc>
                <a:spcPct val="100000"/>
              </a:lnSpc>
              <a:buClrTx/>
              <a:buSzTx/>
              <a:buFontTx/>
            </a:pPr>
            <a:r>
              <a:rPr lang="en-US" altLang="zh-CN" sz="3200" b="1">
                <a:solidFill>
                  <a:schemeClr val="tx1"/>
                </a:solidFill>
                <a:latin typeface="黑体" panose="02010609060101010101" charset="-122"/>
                <a:ea typeface="黑体" panose="02010609060101010101" charset="-122"/>
                <a:cs typeface="宋体" panose="02010600030101010101" pitchFamily="2" charset="-122"/>
              </a:rPr>
              <a:t>  </a:t>
            </a:r>
            <a:r>
              <a:rPr lang="zh-CN" altLang="en-US" sz="2800" b="1">
                <a:solidFill>
                  <a:schemeClr val="tx1"/>
                </a:solidFill>
              </a:rPr>
              <a:t> 格式一：</a:t>
            </a:r>
            <a:endParaRPr lang="zh-CN" altLang="en-US" sz="2800" b="1">
              <a:solidFill>
                <a:schemeClr val="tx1"/>
              </a:solidFill>
            </a:endParaRPr>
          </a:p>
        </p:txBody>
      </p:sp>
      <p:sp>
        <p:nvSpPr>
          <p:cNvPr id="2" name="文本框 1"/>
          <p:cNvSpPr txBox="1"/>
          <p:nvPr/>
        </p:nvSpPr>
        <p:spPr>
          <a:xfrm>
            <a:off x="624061" y="300515"/>
            <a:ext cx="7514590" cy="768350"/>
          </a:xfrm>
          <a:prstGeom prst="rect">
            <a:avLst/>
          </a:prstGeom>
          <a:noFill/>
        </p:spPr>
        <p:txBody>
          <a:bodyPr wrap="none" rtlCol="0">
            <a:spAutoFit/>
          </a:bodyPr>
          <a:p>
            <a:pPr algn="l"/>
            <a:r>
              <a:rPr sz="4400">
                <a:effectLst>
                  <a:outerShdw blurRad="38100" dist="38100" dir="2700000" algn="tl">
                    <a:srgbClr val="000000">
                      <a:alpha val="43137"/>
                    </a:srgbClr>
                  </a:outerShdw>
                </a:effectLst>
                <a:latin typeface="方正大魏体简体" panose="02000000000000000000" charset="-122"/>
                <a:ea typeface="方正大魏体简体" panose="02000000000000000000" charset="-122"/>
                <a:sym typeface="+mn-ea"/>
              </a:rPr>
              <a:t>三.多路分支语句(if语句的嵌套)</a:t>
            </a:r>
            <a:endParaRPr lang="zh-CN" altLang="en-US" sz="3200" b="1">
              <a:solidFill>
                <a:schemeClr val="tx1"/>
              </a:solidFill>
              <a:latin typeface="方正大黑体_GBK" panose="02010600010101010101" charset="-122"/>
              <a:ea typeface="方正大黑体_GBK" panose="02010600010101010101" charset="-122"/>
              <a:cs typeface="方正大黑体_GBK" panose="02010600010101010101" charset="-122"/>
              <a:sym typeface="+mn-ea"/>
            </a:endParaRPr>
          </a:p>
        </p:txBody>
      </p:sp>
      <p:sp>
        <p:nvSpPr>
          <p:cNvPr id="3" name="文本框 2"/>
          <p:cNvSpPr txBox="1"/>
          <p:nvPr/>
        </p:nvSpPr>
        <p:spPr>
          <a:xfrm>
            <a:off x="6918325" y="2256790"/>
            <a:ext cx="4093210" cy="3230245"/>
          </a:xfrm>
          <a:prstGeom prst="rect">
            <a:avLst/>
          </a:prstGeom>
          <a:noFill/>
          <a:ln w="9525">
            <a:solidFill>
              <a:srgbClr val="C00000"/>
            </a:solidFill>
          </a:ln>
        </p:spPr>
        <p:txBody>
          <a:bodyPr wrap="square">
            <a:spAutoFit/>
          </a:bodyPr>
          <a:p>
            <a:pPr algn="l">
              <a:lnSpc>
                <a:spcPct val="100000"/>
              </a:lnSpc>
              <a:buClrTx/>
              <a:buSzTx/>
              <a:buNone/>
            </a:pPr>
            <a:r>
              <a:rPr lang="zh-CN" altLang="en-US" sz="3200" b="1">
                <a:solidFill>
                  <a:schemeClr val="tx1"/>
                </a:solidFill>
                <a:latin typeface="黑体" panose="02010609060101010101" charset="-122"/>
                <a:ea typeface="黑体" panose="02010609060101010101" charset="-122"/>
                <a:cs typeface="宋体" panose="02010600030101010101" pitchFamily="2" charset="-122"/>
              </a:rPr>
              <a:t> </a:t>
            </a:r>
            <a:r>
              <a:rPr lang="zh-CN" altLang="en-US" sz="2800" b="1">
                <a:solidFill>
                  <a:schemeClr val="tx1"/>
                </a:solidFill>
              </a:rPr>
              <a:t>if（表达式1） </a:t>
            </a:r>
            <a:endParaRPr lang="zh-CN" altLang="en-US" sz="2800" b="1">
              <a:solidFill>
                <a:schemeClr val="tx1"/>
              </a:solidFill>
            </a:endParaRPr>
          </a:p>
          <a:p>
            <a:pPr algn="l">
              <a:lnSpc>
                <a:spcPct val="100000"/>
              </a:lnSpc>
              <a:buClrTx/>
              <a:buSzTx/>
              <a:buNone/>
            </a:pPr>
            <a:r>
              <a:rPr lang="zh-CN" altLang="en-US" sz="2800" b="1">
                <a:solidFill>
                  <a:schemeClr val="tx1"/>
                </a:solidFill>
              </a:rPr>
              <a:t>	语句1；  else </a:t>
            </a:r>
            <a:endParaRPr lang="zh-CN" altLang="en-US" sz="2800" b="1">
              <a:solidFill>
                <a:schemeClr val="tx1"/>
              </a:solidFill>
            </a:endParaRPr>
          </a:p>
          <a:p>
            <a:pPr algn="l">
              <a:lnSpc>
                <a:spcPct val="100000"/>
              </a:lnSpc>
              <a:buClrTx/>
              <a:buSzTx/>
              <a:buNone/>
            </a:pPr>
            <a:r>
              <a:rPr lang="zh-CN" altLang="en-US" sz="2800" b="1">
                <a:solidFill>
                  <a:schemeClr val="tx1"/>
                </a:solidFill>
              </a:rPr>
              <a:t>	if（表达式2）</a:t>
            </a:r>
            <a:endParaRPr lang="zh-CN" altLang="en-US" sz="2800" b="1">
              <a:solidFill>
                <a:schemeClr val="tx1"/>
              </a:solidFill>
            </a:endParaRPr>
          </a:p>
          <a:p>
            <a:pPr algn="l">
              <a:lnSpc>
                <a:spcPct val="100000"/>
              </a:lnSpc>
              <a:buClrTx/>
              <a:buSzTx/>
              <a:buNone/>
            </a:pPr>
            <a:r>
              <a:rPr lang="zh-CN" altLang="en-US" sz="2800" b="1">
                <a:solidFill>
                  <a:schemeClr val="tx1"/>
                </a:solidFill>
              </a:rPr>
              <a:t>		 语句2；</a:t>
            </a:r>
            <a:endParaRPr lang="zh-CN" altLang="en-US" sz="2800" b="1">
              <a:solidFill>
                <a:schemeClr val="tx1"/>
              </a:solidFill>
            </a:endParaRPr>
          </a:p>
          <a:p>
            <a:pPr algn="l">
              <a:lnSpc>
                <a:spcPct val="100000"/>
              </a:lnSpc>
              <a:buClrTx/>
              <a:buSzTx/>
              <a:buNone/>
            </a:pPr>
            <a:r>
              <a:rPr lang="zh-CN" altLang="en-US" sz="2800" b="1">
                <a:solidFill>
                  <a:schemeClr val="tx1"/>
                </a:solidFill>
              </a:rPr>
              <a:t>	else </a:t>
            </a:r>
            <a:endParaRPr lang="zh-CN" altLang="en-US" sz="2800" b="1">
              <a:solidFill>
                <a:schemeClr val="tx1"/>
              </a:solidFill>
            </a:endParaRPr>
          </a:p>
          <a:p>
            <a:pPr algn="l">
              <a:lnSpc>
                <a:spcPct val="100000"/>
              </a:lnSpc>
              <a:buClrTx/>
              <a:buSzTx/>
              <a:buNone/>
            </a:pPr>
            <a:r>
              <a:rPr lang="zh-CN" altLang="en-US" sz="2800" b="1">
                <a:solidFill>
                  <a:schemeClr val="tx1"/>
                </a:solidFill>
              </a:rPr>
              <a:t>		语句3</a:t>
            </a:r>
            <a:endParaRPr lang="zh-CN" altLang="en-US" sz="2800" b="1">
              <a:solidFill>
                <a:schemeClr val="tx1"/>
              </a:solidFill>
            </a:endParaRPr>
          </a:p>
        </p:txBody>
      </p:sp>
      <p:sp>
        <p:nvSpPr>
          <p:cNvPr id="6" name="文本框 5"/>
          <p:cNvSpPr txBox="1"/>
          <p:nvPr/>
        </p:nvSpPr>
        <p:spPr>
          <a:xfrm>
            <a:off x="1168400" y="2256790"/>
            <a:ext cx="4043045" cy="3107690"/>
          </a:xfrm>
          <a:prstGeom prst="rect">
            <a:avLst/>
          </a:prstGeom>
          <a:noFill/>
          <a:ln w="9525">
            <a:solidFill>
              <a:srgbClr val="C00000"/>
            </a:solidFill>
          </a:ln>
        </p:spPr>
        <p:txBody>
          <a:bodyPr wrap="square">
            <a:spAutoFit/>
          </a:bodyPr>
          <a:p>
            <a:pPr algn="l">
              <a:lnSpc>
                <a:spcPct val="100000"/>
              </a:lnSpc>
              <a:buClrTx/>
              <a:buSzTx/>
              <a:buFontTx/>
            </a:pPr>
            <a:r>
              <a:rPr lang="zh-CN" altLang="en-US" sz="2800" b="1">
                <a:solidFill>
                  <a:schemeClr val="tx1"/>
                </a:solidFill>
              </a:rPr>
              <a:t>if（表达式1）</a:t>
            </a:r>
            <a:endParaRPr lang="zh-CN" altLang="en-US" sz="2800" b="1">
              <a:solidFill>
                <a:schemeClr val="tx1"/>
              </a:solidFill>
            </a:endParaRPr>
          </a:p>
          <a:p>
            <a:pPr algn="l">
              <a:lnSpc>
                <a:spcPct val="100000"/>
              </a:lnSpc>
              <a:buClrTx/>
              <a:buSzTx/>
              <a:buFontTx/>
            </a:pPr>
            <a:r>
              <a:rPr lang="zh-CN" altLang="en-US" sz="2800" b="1">
                <a:solidFill>
                  <a:schemeClr val="tx1"/>
                </a:solidFill>
              </a:rPr>
              <a:t>         if（表达式2） </a:t>
            </a:r>
            <a:endParaRPr lang="zh-CN" altLang="en-US" sz="2800" b="1">
              <a:solidFill>
                <a:schemeClr val="tx1"/>
              </a:solidFill>
            </a:endParaRPr>
          </a:p>
          <a:p>
            <a:pPr algn="l">
              <a:lnSpc>
                <a:spcPct val="100000"/>
              </a:lnSpc>
              <a:buClrTx/>
              <a:buSzTx/>
              <a:buFontTx/>
            </a:pPr>
            <a:r>
              <a:rPr lang="zh-CN" altLang="en-US" sz="2800" b="1">
                <a:solidFill>
                  <a:schemeClr val="tx1"/>
                </a:solidFill>
              </a:rPr>
              <a:t>		语句1；</a:t>
            </a:r>
            <a:endParaRPr lang="zh-CN" altLang="en-US" sz="2800" b="1">
              <a:solidFill>
                <a:schemeClr val="tx1"/>
              </a:solidFill>
            </a:endParaRPr>
          </a:p>
          <a:p>
            <a:pPr algn="l">
              <a:lnSpc>
                <a:spcPct val="100000"/>
              </a:lnSpc>
              <a:buClrTx/>
              <a:buSzTx/>
              <a:buFontTx/>
            </a:pPr>
            <a:r>
              <a:rPr lang="zh-CN" altLang="en-US" sz="2800" b="1">
                <a:solidFill>
                  <a:schemeClr val="tx1"/>
                </a:solidFill>
              </a:rPr>
              <a:t>	else  </a:t>
            </a:r>
            <a:endParaRPr lang="zh-CN" altLang="en-US" sz="2800" b="1">
              <a:solidFill>
                <a:schemeClr val="tx1"/>
              </a:solidFill>
            </a:endParaRPr>
          </a:p>
          <a:p>
            <a:pPr algn="l">
              <a:lnSpc>
                <a:spcPct val="100000"/>
              </a:lnSpc>
              <a:buClrTx/>
              <a:buSzTx/>
              <a:buFontTx/>
            </a:pPr>
            <a:r>
              <a:rPr lang="zh-CN" altLang="en-US" sz="2800" b="1">
                <a:solidFill>
                  <a:schemeClr val="tx1"/>
                </a:solidFill>
              </a:rPr>
              <a:t>		语句2；</a:t>
            </a:r>
            <a:endParaRPr lang="zh-CN" altLang="en-US" sz="2800" b="1">
              <a:solidFill>
                <a:schemeClr val="tx1"/>
              </a:solidFill>
            </a:endParaRPr>
          </a:p>
          <a:p>
            <a:pPr algn="l">
              <a:lnSpc>
                <a:spcPct val="100000"/>
              </a:lnSpc>
              <a:buClrTx/>
              <a:buSzTx/>
              <a:buFontTx/>
            </a:pPr>
            <a:r>
              <a:rPr lang="zh-CN" altLang="en-US" sz="2800" b="1">
                <a:solidFill>
                  <a:schemeClr val="tx1"/>
                </a:solidFill>
              </a:rPr>
              <a:t>else </a:t>
            </a:r>
            <a:endParaRPr lang="zh-CN" altLang="en-US" sz="2800" b="1">
              <a:solidFill>
                <a:schemeClr val="tx1"/>
              </a:solidFill>
            </a:endParaRPr>
          </a:p>
          <a:p>
            <a:pPr algn="l">
              <a:lnSpc>
                <a:spcPct val="100000"/>
              </a:lnSpc>
              <a:buClrTx/>
              <a:buSzTx/>
              <a:buFontTx/>
            </a:pPr>
            <a:r>
              <a:rPr lang="zh-CN" altLang="en-US" sz="2800" b="1">
                <a:solidFill>
                  <a:schemeClr val="tx1"/>
                </a:solidFill>
              </a:rPr>
              <a:t>	语句3；</a:t>
            </a:r>
            <a:endParaRPr lang="zh-CN" altLang="en-US" sz="2800" b="1">
              <a:solidFill>
                <a:schemeClr val="tx1"/>
              </a:solidFill>
            </a:endParaRPr>
          </a:p>
        </p:txBody>
      </p:sp>
      <p:sp>
        <p:nvSpPr>
          <p:cNvPr id="7" name="文本框 6"/>
          <p:cNvSpPr txBox="1"/>
          <p:nvPr/>
        </p:nvSpPr>
        <p:spPr>
          <a:xfrm>
            <a:off x="6756400" y="1224915"/>
            <a:ext cx="1810385" cy="583565"/>
          </a:xfrm>
          <a:prstGeom prst="rect">
            <a:avLst/>
          </a:prstGeom>
          <a:noFill/>
        </p:spPr>
        <p:txBody>
          <a:bodyPr wrap="none" rtlCol="0">
            <a:spAutoFit/>
          </a:bodyPr>
          <a:p>
            <a:pPr algn="l"/>
            <a:r>
              <a:rPr lang="zh-CN" altLang="en-US" sz="3200" b="1">
                <a:latin typeface="黑体" panose="02010609060101010101" charset="-122"/>
                <a:ea typeface="黑体" panose="02010609060101010101" charset="-122"/>
                <a:cs typeface="宋体" panose="02010600030101010101" pitchFamily="2" charset="-122"/>
                <a:sym typeface="+mn-ea"/>
              </a:rPr>
              <a:t> </a:t>
            </a:r>
            <a:r>
              <a:rPr lang="zh-CN" altLang="en-US" sz="2800" b="1">
                <a:sym typeface="+mn-ea"/>
              </a:rPr>
              <a:t>格式二：</a:t>
            </a:r>
            <a:endParaRPr lang="zh-CN" altLang="en-US" sz="28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wipe(left)">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3" grpId="0" bldLvl="0" animBg="1"/>
      <p:bldP spid="2" grpId="0"/>
      <p:bldP spid="6" grpId="0" bldLvl="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59199" y="4952675"/>
            <a:ext cx="8432801" cy="1905325"/>
            <a:chOff x="2583543" y="4687045"/>
            <a:chExt cx="9608458" cy="2170956"/>
          </a:xfrm>
        </p:grpSpPr>
        <p:sp>
          <p:nvSpPr>
            <p:cNvPr id="38" name="任意多边形: 形状 37"/>
            <p:cNvSpPr/>
            <p:nvPr/>
          </p:nvSpPr>
          <p:spPr>
            <a:xfrm>
              <a:off x="2583543" y="4687045"/>
              <a:ext cx="9608458" cy="2170955"/>
            </a:xfrm>
            <a:custGeom>
              <a:avLst/>
              <a:gdLst>
                <a:gd name="connsiteX0" fmla="*/ 7908759 w 12206437"/>
                <a:gd name="connsiteY0" fmla="*/ 0 h 2757948"/>
                <a:gd name="connsiteX1" fmla="*/ 12027416 w 12206437"/>
                <a:gd name="connsiteY1" fmla="*/ 671375 h 2757948"/>
                <a:gd name="connsiteX2" fmla="*/ 12206437 w 12206437"/>
                <a:gd name="connsiteY2" fmla="*/ 735988 h 2757948"/>
                <a:gd name="connsiteX3" fmla="*/ 12206437 w 12206437"/>
                <a:gd name="connsiteY3" fmla="*/ 2757948 h 2757948"/>
                <a:gd name="connsiteX4" fmla="*/ 0 w 12206437"/>
                <a:gd name="connsiteY4" fmla="*/ 2757948 h 2757948"/>
                <a:gd name="connsiteX5" fmla="*/ 289231 w 12206437"/>
                <a:gd name="connsiteY5" fmla="*/ 2526534 h 2757948"/>
                <a:gd name="connsiteX6" fmla="*/ 7908759 w 12206437"/>
                <a:gd name="connsiteY6" fmla="*/ 0 h 2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6437" h="2757948">
                  <a:moveTo>
                    <a:pt x="7908759" y="0"/>
                  </a:moveTo>
                  <a:cubicBezTo>
                    <a:pt x="9355925" y="0"/>
                    <a:pt x="10743153" y="237039"/>
                    <a:pt x="12027416" y="671375"/>
                  </a:cubicBezTo>
                  <a:lnTo>
                    <a:pt x="12206437" y="735988"/>
                  </a:lnTo>
                  <a:lnTo>
                    <a:pt x="12206437" y="2757948"/>
                  </a:lnTo>
                  <a:lnTo>
                    <a:pt x="0" y="2757948"/>
                  </a:lnTo>
                  <a:lnTo>
                    <a:pt x="289231" y="2526534"/>
                  </a:lnTo>
                  <a:cubicBezTo>
                    <a:pt x="2359846" y="948155"/>
                    <a:pt x="5014426" y="0"/>
                    <a:pt x="7908759" y="0"/>
                  </a:cubicBezTo>
                  <a:close/>
                </a:path>
              </a:pathLst>
            </a:custGeom>
            <a:solidFill>
              <a:srgbClr val="CD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sp>
          <p:nvSpPr>
            <p:cNvPr id="35" name="任意多边形: 形状 34"/>
            <p:cNvSpPr/>
            <p:nvPr/>
          </p:nvSpPr>
          <p:spPr>
            <a:xfrm>
              <a:off x="3788228" y="4757345"/>
              <a:ext cx="8403771" cy="2100656"/>
            </a:xfrm>
            <a:custGeom>
              <a:avLst/>
              <a:gdLst>
                <a:gd name="connsiteX0" fmla="*/ 7349028 w 11033296"/>
                <a:gd name="connsiteY0" fmla="*/ 0 h 2757948"/>
                <a:gd name="connsiteX1" fmla="*/ 10739884 w 11033296"/>
                <a:gd name="connsiteY1" fmla="*/ 523353 h 2757948"/>
                <a:gd name="connsiteX2" fmla="*/ 11033296 w 11033296"/>
                <a:gd name="connsiteY2" fmla="*/ 623647 h 2757948"/>
                <a:gd name="connsiteX3" fmla="*/ 11033296 w 11033296"/>
                <a:gd name="connsiteY3" fmla="*/ 2757948 h 2757948"/>
                <a:gd name="connsiteX4" fmla="*/ 0 w 11033296"/>
                <a:gd name="connsiteY4" fmla="*/ 2757948 h 2757948"/>
                <a:gd name="connsiteX5" fmla="*/ 236016 w 11033296"/>
                <a:gd name="connsiteY5" fmla="*/ 2553505 h 2757948"/>
                <a:gd name="connsiteX6" fmla="*/ 7349028 w 11033296"/>
                <a:gd name="connsiteY6" fmla="*/ 0 h 2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33296" h="2757948">
                  <a:moveTo>
                    <a:pt x="7349028" y="0"/>
                  </a:moveTo>
                  <a:cubicBezTo>
                    <a:pt x="8531123" y="0"/>
                    <a:pt x="9670377" y="183420"/>
                    <a:pt x="10739884" y="523353"/>
                  </a:cubicBezTo>
                  <a:lnTo>
                    <a:pt x="11033296" y="623647"/>
                  </a:lnTo>
                  <a:lnTo>
                    <a:pt x="11033296" y="2757948"/>
                  </a:lnTo>
                  <a:lnTo>
                    <a:pt x="0" y="2757948"/>
                  </a:lnTo>
                  <a:lnTo>
                    <a:pt x="236016" y="2553505"/>
                  </a:lnTo>
                  <a:cubicBezTo>
                    <a:pt x="2168985" y="958277"/>
                    <a:pt x="4647099" y="0"/>
                    <a:pt x="73490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grpSp>
      <p:sp>
        <p:nvSpPr>
          <p:cNvPr id="45" name="任意多边形: 形状 44"/>
          <p:cNvSpPr/>
          <p:nvPr/>
        </p:nvSpPr>
        <p:spPr>
          <a:xfrm>
            <a:off x="6134821" y="1"/>
            <a:ext cx="6057179" cy="5021942"/>
          </a:xfrm>
          <a:custGeom>
            <a:avLst/>
            <a:gdLst>
              <a:gd name="connsiteX0" fmla="*/ 90770 w 5447070"/>
              <a:gd name="connsiteY0" fmla="*/ 0 h 4100053"/>
              <a:gd name="connsiteX1" fmla="*/ 5447070 w 5447070"/>
              <a:gd name="connsiteY1" fmla="*/ 0 h 4100053"/>
              <a:gd name="connsiteX2" fmla="*/ 5447070 w 5447070"/>
              <a:gd name="connsiteY2" fmla="*/ 3348492 h 4100053"/>
              <a:gd name="connsiteX3" fmla="*/ 5204388 w 5447070"/>
              <a:gd name="connsiteY3" fmla="*/ 3529966 h 4100053"/>
              <a:gd name="connsiteX4" fmla="*/ 3338051 w 5447070"/>
              <a:gd name="connsiteY4" fmla="*/ 4100053 h 4100053"/>
              <a:gd name="connsiteX5" fmla="*/ 0 w 5447070"/>
              <a:gd name="connsiteY5" fmla="*/ 762001 h 4100053"/>
              <a:gd name="connsiteX6" fmla="*/ 67817 w 5447070"/>
              <a:gd name="connsiteY6" fmla="*/ 89268 h 410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7070" h="4100053">
                <a:moveTo>
                  <a:pt x="90770" y="0"/>
                </a:moveTo>
                <a:lnTo>
                  <a:pt x="5447070" y="0"/>
                </a:lnTo>
                <a:lnTo>
                  <a:pt x="5447070" y="3348492"/>
                </a:lnTo>
                <a:lnTo>
                  <a:pt x="5204388" y="3529966"/>
                </a:lnTo>
                <a:cubicBezTo>
                  <a:pt x="4671631" y="3889889"/>
                  <a:pt x="4029384" y="4100053"/>
                  <a:pt x="3338051" y="4100053"/>
                </a:cubicBezTo>
                <a:cubicBezTo>
                  <a:pt x="1494498" y="4100053"/>
                  <a:pt x="0" y="2605556"/>
                  <a:pt x="0" y="762001"/>
                </a:cubicBezTo>
                <a:cubicBezTo>
                  <a:pt x="0" y="531557"/>
                  <a:pt x="23351" y="306567"/>
                  <a:pt x="67817" y="89268"/>
                </a:cubicBezTo>
                <a:close/>
              </a:path>
            </a:pathLst>
          </a:custGeom>
          <a:solidFill>
            <a:srgbClr val="CD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pic>
        <p:nvPicPr>
          <p:cNvPr id="21" name="图片 20" descr="C:\Users\Administrator\Desktop\未标题-1.jpg未标题-1"/>
          <p:cNvPicPr>
            <a:picLocks noChangeAspect="1"/>
          </p:cNvPicPr>
          <p:nvPr/>
        </p:nvPicPr>
        <p:blipFill>
          <a:blip r:embed="rId1"/>
          <a:srcRect/>
          <a:stretch>
            <a:fillRect/>
          </a:stretch>
        </p:blipFill>
        <p:spPr>
          <a:xfrm>
            <a:off x="8122285" y="11113"/>
            <a:ext cx="4039235" cy="4081780"/>
          </a:xfrm>
          <a:custGeom>
            <a:avLst/>
            <a:gdLst>
              <a:gd name="connsiteX0" fmla="*/ 387845 w 1852694"/>
              <a:gd name="connsiteY0" fmla="*/ 0 h 2664440"/>
              <a:gd name="connsiteX1" fmla="*/ 1852694 w 1852694"/>
              <a:gd name="connsiteY1" fmla="*/ 0 h 2664440"/>
              <a:gd name="connsiteX2" fmla="*/ 1852694 w 1852694"/>
              <a:gd name="connsiteY2" fmla="*/ 2645166 h 2664440"/>
              <a:gd name="connsiteX3" fmla="*/ 1781065 w 1852694"/>
              <a:gd name="connsiteY3" fmla="*/ 2656098 h 2664440"/>
              <a:gd name="connsiteX4" fmla="*/ 1615854 w 1852694"/>
              <a:gd name="connsiteY4" fmla="*/ 2664440 h 2664440"/>
              <a:gd name="connsiteX5" fmla="*/ 0 w 1852694"/>
              <a:gd name="connsiteY5" fmla="*/ 1048587 h 2664440"/>
              <a:gd name="connsiteX6" fmla="*/ 368983 w 1852694"/>
              <a:gd name="connsiteY6" fmla="*/ 20754 h 26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694" h="2664440">
                <a:moveTo>
                  <a:pt x="387845" y="0"/>
                </a:moveTo>
                <a:lnTo>
                  <a:pt x="1852694" y="0"/>
                </a:lnTo>
                <a:lnTo>
                  <a:pt x="1852694" y="2645166"/>
                </a:lnTo>
                <a:lnTo>
                  <a:pt x="1781065" y="2656098"/>
                </a:lnTo>
                <a:cubicBezTo>
                  <a:pt x="1726745" y="2661614"/>
                  <a:pt x="1671630" y="2664440"/>
                  <a:pt x="1615854" y="2664440"/>
                </a:cubicBezTo>
                <a:cubicBezTo>
                  <a:pt x="723443" y="2664440"/>
                  <a:pt x="0" y="1940998"/>
                  <a:pt x="0" y="1048587"/>
                </a:cubicBezTo>
                <a:cubicBezTo>
                  <a:pt x="0" y="658157"/>
                  <a:pt x="138472" y="300069"/>
                  <a:pt x="368983" y="20754"/>
                </a:cubicBezTo>
                <a:close/>
              </a:path>
            </a:pathLst>
          </a:custGeom>
        </p:spPr>
      </p:pic>
      <p:sp>
        <p:nvSpPr>
          <p:cNvPr id="23" name="文本框 22"/>
          <p:cNvSpPr txBox="1"/>
          <p:nvPr/>
        </p:nvSpPr>
        <p:spPr>
          <a:xfrm>
            <a:off x="582295" y="2174240"/>
            <a:ext cx="5947410" cy="829945"/>
          </a:xfrm>
          <a:prstGeom prst="rect">
            <a:avLst/>
          </a:prstGeom>
          <a:noFill/>
        </p:spPr>
        <p:txBody>
          <a:bodyPr wrap="square" rtlCol="0">
            <a:spAutoFit/>
          </a:bodyPr>
          <a:lstStyle/>
          <a:p>
            <a:r>
              <a:rPr sz="4800" b="1">
                <a:solidFill>
                  <a:schemeClr val="tx1"/>
                </a:solidFill>
                <a:effectLst/>
                <a:latin typeface="微软雅黑" panose="020B0503020204020204" charset="-122"/>
                <a:ea typeface="微软雅黑" panose="020B0503020204020204" charset="-122"/>
                <a:sym typeface="字魂正文宋楷" panose="00000500000000000000" charset="-122"/>
              </a:rPr>
              <a:t>分支结构及其应用</a:t>
            </a:r>
            <a:endParaRPr lang="zh-CN" sz="4800" b="1" dirty="0">
              <a:solidFill>
                <a:schemeClr val="tx1"/>
              </a:solidFill>
              <a:effectLst/>
              <a:latin typeface="微软雅黑" panose="020B0503020204020204" charset="-122"/>
              <a:ea typeface="微软雅黑" panose="020B0503020204020204" charset="-122"/>
              <a:cs typeface="汉仪大黑简" panose="02010600000101010101" charset="-122"/>
              <a:sym typeface="字魂正文宋楷" panose="00000500000000000000" charset="-122"/>
            </a:endParaRPr>
          </a:p>
        </p:txBody>
      </p:sp>
      <p:sp>
        <p:nvSpPr>
          <p:cNvPr id="25" name="文本框 24"/>
          <p:cNvSpPr txBox="1"/>
          <p:nvPr/>
        </p:nvSpPr>
        <p:spPr>
          <a:xfrm>
            <a:off x="390525" y="298450"/>
            <a:ext cx="3545840" cy="460375"/>
          </a:xfrm>
          <a:prstGeom prst="rect">
            <a:avLst/>
          </a:prstGeom>
          <a:noFill/>
          <a:ln>
            <a:noFill/>
            <a:prstDash val="sysDot"/>
          </a:ln>
          <a:extLst>
            <a:ext uri="{909E8E84-426E-40DD-AFC4-6F175D3DCCD1}">
              <a14:hiddenFill xmlns:a14="http://schemas.microsoft.com/office/drawing/2010/main">
                <a:solidFill>
                  <a:schemeClr val="bg2"/>
                </a:solidFill>
              </a14:hiddenFill>
            </a:ext>
          </a:extLst>
        </p:spPr>
        <p:txBody>
          <a:bodyPr wrap="square" rtlCol="0">
            <a:spAutoFit/>
          </a:bodyPr>
          <a:lstStyle/>
          <a:p>
            <a:pPr algn="dist"/>
            <a:r>
              <a:rPr sz="2400">
                <a:solidFill>
                  <a:srgbClr val="C00000"/>
                </a:solidFill>
                <a:effectLst/>
                <a:latin typeface="方正大魏体简体" panose="02000000000000000000" charset="-122"/>
                <a:ea typeface="方正大魏体简体" panose="02000000000000000000" charset="-122"/>
                <a:sym typeface="字魂正文宋楷" panose="00000500000000000000" charset="-122"/>
              </a:rPr>
              <a:t>2021JSOI冬令营入门班</a:t>
            </a:r>
            <a:endParaRPr sz="2400">
              <a:solidFill>
                <a:srgbClr val="C00000"/>
              </a:solidFill>
              <a:effectLst/>
              <a:latin typeface="方正大魏体简体" panose="02000000000000000000" charset="-122"/>
              <a:ea typeface="方正大魏体简体" panose="02000000000000000000" charset="-122"/>
              <a:sym typeface="字魂正文宋楷" panose="00000500000000000000" charset="-122"/>
            </a:endParaRPr>
          </a:p>
        </p:txBody>
      </p:sp>
      <p:sp>
        <p:nvSpPr>
          <p:cNvPr id="7" name="文本框 6"/>
          <p:cNvSpPr txBox="1"/>
          <p:nvPr/>
        </p:nvSpPr>
        <p:spPr>
          <a:xfrm>
            <a:off x="2233295" y="3686810"/>
            <a:ext cx="4672965" cy="953135"/>
          </a:xfrm>
          <a:prstGeom prst="rect">
            <a:avLst/>
          </a:prstGeom>
          <a:noFill/>
        </p:spPr>
        <p:txBody>
          <a:bodyPr wrap="square" rtlCol="0">
            <a:spAutoFit/>
          </a:bodyPr>
          <a:lstStyle/>
          <a:p>
            <a:pPr>
              <a:lnSpc>
                <a:spcPct val="140000"/>
              </a:lnSpc>
            </a:pPr>
            <a:r>
              <a:rPr lang="zh-CN" altLang="en-US"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rPr>
              <a:t>授课人：盐城市初级中学 谷爱清</a:t>
            </a:r>
            <a:r>
              <a:rPr lang="en-US" altLang="zh-CN"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rPr>
              <a:t>     </a:t>
            </a:r>
            <a:r>
              <a:rPr lang="zh-CN" altLang="en-US"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rPr>
              <a:t>时  间：二</a:t>
            </a:r>
            <a:r>
              <a:rPr lang="en-US" altLang="zh-CN"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rPr>
              <a:t>0</a:t>
            </a:r>
            <a:r>
              <a:rPr lang="zh-CN" altLang="en-US"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rPr>
              <a:t>二一年一月</a:t>
            </a:r>
            <a:endParaRPr lang="zh-CN" altLang="en-US"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endParaRPr>
          </a:p>
        </p:txBody>
      </p:sp>
      <p:grpSp>
        <p:nvGrpSpPr>
          <p:cNvPr id="4" name="组合 3"/>
          <p:cNvGrpSpPr/>
          <p:nvPr/>
        </p:nvGrpSpPr>
        <p:grpSpPr>
          <a:xfrm>
            <a:off x="390525" y="820420"/>
            <a:ext cx="4277360" cy="50800"/>
            <a:chOff x="615" y="1292"/>
            <a:chExt cx="6736" cy="80"/>
          </a:xfrm>
        </p:grpSpPr>
        <p:cxnSp>
          <p:nvCxnSpPr>
            <p:cNvPr id="2" name="直接连接符 1"/>
            <p:cNvCxnSpPr/>
            <p:nvPr/>
          </p:nvCxnSpPr>
          <p:spPr>
            <a:xfrm>
              <a:off x="615" y="1292"/>
              <a:ext cx="5754"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97" y="1372"/>
              <a:ext cx="5754"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fltVal val="0"/>
                                          </p:val>
                                        </p:tav>
                                        <p:tav tm="100000">
                                          <p:val>
                                            <p:strVal val="#ppt_w"/>
                                          </p:val>
                                        </p:tav>
                                      </p:tavLst>
                                    </p:anim>
                                    <p:anim calcmode="lin" valueType="num">
                                      <p:cBhvr>
                                        <p:cTn id="8" dur="750" fill="hold"/>
                                        <p:tgtEl>
                                          <p:spTgt spid="25"/>
                                        </p:tgtEl>
                                        <p:attrNameLst>
                                          <p:attrName>ppt_h</p:attrName>
                                        </p:attrNameLst>
                                      </p:cBhvr>
                                      <p:tavLst>
                                        <p:tav tm="0">
                                          <p:val>
                                            <p:fltVal val="0"/>
                                          </p:val>
                                        </p:tav>
                                        <p:tav tm="100000">
                                          <p:val>
                                            <p:strVal val="#ppt_h"/>
                                          </p:val>
                                        </p:tav>
                                      </p:tavLst>
                                    </p:anim>
                                    <p:animEffect transition="in" filter="fade">
                                      <p:cBhvr>
                                        <p:cTn id="9" dur="750"/>
                                        <p:tgtEl>
                                          <p:spTgt spid="25"/>
                                        </p:tgtEl>
                                      </p:cBhvr>
                                    </p:animEffect>
                                  </p:childTnLst>
                                </p:cTn>
                              </p:par>
                              <p:par>
                                <p:cTn id="10" presetID="17" presetClass="entr" presetSubtype="1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par>
                          <p:cTn id="14" fill="hold">
                            <p:stCondLst>
                              <p:cond delay="0"/>
                            </p:stCondLst>
                            <p:childTnLst>
                              <p:par>
                                <p:cTn id="15" presetID="53" presetClass="entr" presetSubtype="16" fill="hold" grpId="0" nodeType="afterEffect">
                                  <p:stCondLst>
                                    <p:cond delay="200"/>
                                  </p:stCondLst>
                                  <p:iterate type="lt">
                                    <p:tmPct val="10000"/>
                                  </p:iterate>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1050"/>
                            </p:stCondLst>
                            <p:childTnLst>
                              <p:par>
                                <p:cTn id="21" presetID="17"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ldLvl="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a:xfrm>
            <a:off x="2779395" y="984885"/>
            <a:ext cx="9239885" cy="734060"/>
          </a:xfrm>
        </p:spPr>
        <p:txBody>
          <a:bodyPr vert="horz" lIns="91435" tIns="45717" rIns="91435" bIns="45717" rtlCol="0">
            <a:noAutofit/>
          </a:bodyPr>
          <a:p>
            <a:pPr marL="0" lvl="1" indent="0">
              <a:lnSpc>
                <a:spcPct val="100000"/>
              </a:lnSpc>
              <a:buNone/>
            </a:pPr>
            <a:r>
              <a:rPr lang="zh-CN" sz="3200">
                <a:effectLst/>
                <a:latin typeface="方正大魏体简体" panose="02000000000000000000" charset="-122"/>
                <a:ea typeface="方正大魏体简体" panose="02000000000000000000" charset="-122"/>
              </a:rPr>
              <a:t> 3和5的公倍数，既能被</a:t>
            </a:r>
            <a:r>
              <a:rPr lang="en-US" altLang="zh-CN" sz="3200">
                <a:effectLst/>
                <a:latin typeface="方正大魏体简体" panose="02000000000000000000" charset="-122"/>
                <a:ea typeface="方正大魏体简体" panose="02000000000000000000" charset="-122"/>
              </a:rPr>
              <a:t>3</a:t>
            </a:r>
            <a:r>
              <a:rPr lang="zh-CN" altLang="en-US" sz="3200">
                <a:effectLst/>
                <a:latin typeface="方正大魏体简体" panose="02000000000000000000" charset="-122"/>
                <a:ea typeface="方正大魏体简体" panose="02000000000000000000" charset="-122"/>
              </a:rPr>
              <a:t>整除又能被</a:t>
            </a:r>
            <a:r>
              <a:rPr lang="en-US" altLang="zh-CN" sz="3200">
                <a:effectLst/>
                <a:latin typeface="方正大魏体简体" panose="02000000000000000000" charset="-122"/>
                <a:ea typeface="方正大魏体简体" panose="02000000000000000000" charset="-122"/>
              </a:rPr>
              <a:t>5</a:t>
            </a:r>
            <a:r>
              <a:rPr lang="zh-CN" altLang="en-US" sz="3200">
                <a:effectLst/>
                <a:latin typeface="方正大魏体简体" panose="02000000000000000000" charset="-122"/>
                <a:ea typeface="方正大魏体简体" panose="02000000000000000000" charset="-122"/>
              </a:rPr>
              <a:t>整除的整数。</a:t>
            </a:r>
            <a:endParaRPr lang="zh-CN" altLang="en-US" sz="3200" b="1" dirty="0">
              <a:effectLst/>
              <a:latin typeface="方正大魏体简体" panose="02000000000000000000" charset="-122"/>
              <a:ea typeface="方正大魏体简体" panose="02000000000000000000" charset="-122"/>
              <a:cs typeface="方正大黑体_GBK" panose="02010600010101010101" charset="-122"/>
            </a:endParaRPr>
          </a:p>
        </p:txBody>
      </p:sp>
      <p:sp>
        <p:nvSpPr>
          <p:cNvPr id="31" name="文本框 30">
            <a:hlinkClick r:id="rId1" action="ppaction://hlinkfile"/>
          </p:cNvPr>
          <p:cNvSpPr txBox="1"/>
          <p:nvPr/>
        </p:nvSpPr>
        <p:spPr>
          <a:xfrm>
            <a:off x="327660" y="624395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32" name="图片 3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92710" y="5363845"/>
            <a:ext cx="1421130" cy="880110"/>
          </a:xfrm>
          <a:prstGeom prst="rect">
            <a:avLst/>
          </a:prstGeom>
        </p:spPr>
      </p:pic>
      <p:grpSp>
        <p:nvGrpSpPr>
          <p:cNvPr id="12" name="组合 11"/>
          <p:cNvGrpSpPr/>
          <p:nvPr/>
        </p:nvGrpSpPr>
        <p:grpSpPr>
          <a:xfrm>
            <a:off x="1434465" y="1691640"/>
            <a:ext cx="4448810" cy="4551680"/>
            <a:chOff x="2839" y="1980"/>
            <a:chExt cx="7006" cy="7168"/>
          </a:xfrm>
        </p:grpSpPr>
        <p:pic>
          <p:nvPicPr>
            <p:cNvPr id="8" name="图片 7" descr="UZOCLV_L3F%EO`]VU%HA_)F"/>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839" y="1980"/>
              <a:ext cx="7006" cy="7169"/>
            </a:xfrm>
            <a:prstGeom prst="rect">
              <a:avLst/>
            </a:prstGeom>
          </p:spPr>
        </p:pic>
        <p:sp>
          <p:nvSpPr>
            <p:cNvPr id="7" name="文本框 6"/>
            <p:cNvSpPr txBox="1"/>
            <p:nvPr/>
          </p:nvSpPr>
          <p:spPr>
            <a:xfrm>
              <a:off x="4114" y="5859"/>
              <a:ext cx="642" cy="580"/>
            </a:xfrm>
            <a:prstGeom prst="rect">
              <a:avLst/>
            </a:prstGeom>
            <a:noFill/>
          </p:spPr>
          <p:txBody>
            <a:bodyPr wrap="square" rtlCol="0">
              <a:spAutoFit/>
            </a:bodyPr>
            <a:p>
              <a:r>
                <a:rPr lang="zh-CN" altLang="en-US" b="1"/>
                <a:t>真</a:t>
              </a:r>
              <a:endParaRPr lang="zh-CN" altLang="en-US" b="1"/>
            </a:p>
          </p:txBody>
        </p:sp>
        <p:sp>
          <p:nvSpPr>
            <p:cNvPr id="6" name="文本框 5"/>
            <p:cNvSpPr txBox="1"/>
            <p:nvPr/>
          </p:nvSpPr>
          <p:spPr>
            <a:xfrm>
              <a:off x="5783" y="4629"/>
              <a:ext cx="642" cy="580"/>
            </a:xfrm>
            <a:prstGeom prst="rect">
              <a:avLst/>
            </a:prstGeom>
            <a:noFill/>
          </p:spPr>
          <p:txBody>
            <a:bodyPr wrap="square" rtlCol="0">
              <a:spAutoFit/>
            </a:bodyPr>
            <a:p>
              <a:r>
                <a:rPr lang="zh-CN" altLang="en-US" b="1"/>
                <a:t>真</a:t>
              </a:r>
              <a:endParaRPr lang="zh-CN" altLang="en-US" b="1"/>
            </a:p>
          </p:txBody>
        </p:sp>
        <p:sp>
          <p:nvSpPr>
            <p:cNvPr id="9" name="文本框 8"/>
            <p:cNvSpPr txBox="1"/>
            <p:nvPr/>
          </p:nvSpPr>
          <p:spPr>
            <a:xfrm>
              <a:off x="8507" y="4629"/>
              <a:ext cx="642" cy="580"/>
            </a:xfrm>
            <a:prstGeom prst="rect">
              <a:avLst/>
            </a:prstGeom>
            <a:noFill/>
          </p:spPr>
          <p:txBody>
            <a:bodyPr wrap="square" rtlCol="0">
              <a:spAutoFit/>
            </a:bodyPr>
            <a:p>
              <a:r>
                <a:rPr lang="zh-CN" altLang="en-US" b="1"/>
                <a:t>假</a:t>
              </a:r>
              <a:endParaRPr lang="zh-CN" altLang="en-US" b="1"/>
            </a:p>
          </p:txBody>
        </p:sp>
        <p:sp>
          <p:nvSpPr>
            <p:cNvPr id="11" name="文本框 10"/>
            <p:cNvSpPr txBox="1"/>
            <p:nvPr/>
          </p:nvSpPr>
          <p:spPr>
            <a:xfrm>
              <a:off x="7057" y="5579"/>
              <a:ext cx="642" cy="580"/>
            </a:xfrm>
            <a:prstGeom prst="rect">
              <a:avLst/>
            </a:prstGeom>
            <a:noFill/>
          </p:spPr>
          <p:txBody>
            <a:bodyPr wrap="square" rtlCol="0">
              <a:spAutoFit/>
            </a:bodyPr>
            <a:p>
              <a:r>
                <a:rPr lang="zh-CN" altLang="en-US" b="1"/>
                <a:t>假</a:t>
              </a:r>
              <a:endParaRPr lang="zh-CN" altLang="en-US" b="1"/>
            </a:p>
          </p:txBody>
        </p:sp>
      </p:grpSp>
      <p:grpSp>
        <p:nvGrpSpPr>
          <p:cNvPr id="2" name="组合 1"/>
          <p:cNvGrpSpPr/>
          <p:nvPr/>
        </p:nvGrpSpPr>
        <p:grpSpPr>
          <a:xfrm>
            <a:off x="327660" y="303530"/>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13" name="文本框 12"/>
          <p:cNvSpPr txBox="1"/>
          <p:nvPr/>
        </p:nvSpPr>
        <p:spPr>
          <a:xfrm>
            <a:off x="1097915" y="235585"/>
            <a:ext cx="2375535" cy="706755"/>
          </a:xfrm>
          <a:prstGeom prst="rect">
            <a:avLst/>
          </a:prstGeom>
          <a:noFill/>
        </p:spPr>
        <p:txBody>
          <a:bodyPr wrap="square" rtlCol="0">
            <a:spAutoFit/>
            <a:scene3d>
              <a:camera prst="orthographicFront"/>
              <a:lightRig rig="threePt" dir="t"/>
            </a:scene3d>
          </a:bodyPr>
          <a:p>
            <a:pPr algn="l"/>
            <a:r>
              <a:rPr sz="4000">
                <a:solidFill>
                  <a:schemeClr val="tx1"/>
                </a:solidFill>
                <a:effectLst/>
                <a:latin typeface="方正大魏体简体" panose="02000000000000000000" charset="-122"/>
                <a:ea typeface="方正大魏体简体" panose="02000000000000000000" charset="-122"/>
                <a:sym typeface="+mn-ea"/>
              </a:rPr>
              <a:t>思考分析</a:t>
            </a:r>
            <a:r>
              <a:rPr lang="zh-CN" sz="400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rPr>
              <a:t>：</a:t>
            </a:r>
            <a:endParaRPr lang="zh-CN" sz="4000" dirty="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endParaRPr>
          </a:p>
        </p:txBody>
      </p:sp>
      <p:sp>
        <p:nvSpPr>
          <p:cNvPr id="4" name="矩形 3"/>
          <p:cNvSpPr/>
          <p:nvPr/>
        </p:nvSpPr>
        <p:spPr>
          <a:xfrm>
            <a:off x="554355" y="984885"/>
            <a:ext cx="2225040" cy="706755"/>
          </a:xfrm>
          <a:prstGeom prst="rect">
            <a:avLst/>
          </a:prstGeom>
          <a:noFill/>
          <a:ln>
            <a:noFill/>
          </a:ln>
        </p:spPr>
        <p:txBody>
          <a:bodyPr wrap="none" rtlCol="0" anchor="t">
            <a:spAutoFit/>
          </a:bodyPr>
          <a:p>
            <a:pPr algn="ctr"/>
            <a:r>
              <a:rPr lang="zh-CN" altLang="en-US" sz="4000" b="1">
                <a:solidFill>
                  <a:srgbClr val="C00000"/>
                </a:solidFill>
                <a:effectLst>
                  <a:outerShdw blurRad="38100" dist="38100" dir="2700000" algn="tl">
                    <a:srgbClr val="000000">
                      <a:alpha val="43137"/>
                    </a:srgbClr>
                  </a:outerShdw>
                  <a:reflection blurRad="6350" stA="53000" endA="300" endPos="35500" dir="5400000" sy="-90000" algn="bl" rotWithShape="0"/>
                </a:effectLst>
                <a:latin typeface="方正大黑体_GBK" panose="02010600010101010101" charset="-122"/>
                <a:ea typeface="方正大黑体_GBK" panose="02010600010101010101" charset="-122"/>
              </a:rPr>
              <a:t>公倍数？</a:t>
            </a:r>
            <a:endParaRPr lang="zh-CN" altLang="en-US" sz="4000" b="1">
              <a:solidFill>
                <a:srgbClr val="C00000"/>
              </a:solidFill>
              <a:effectLst>
                <a:outerShdw blurRad="38100" dist="38100" dir="2700000" algn="tl">
                  <a:srgbClr val="000000">
                    <a:alpha val="43137"/>
                  </a:srgbClr>
                </a:outerShdw>
                <a:reflection blurRad="6350" stA="53000" endA="300" endPos="35500" dir="5400000" sy="-90000" algn="bl" rotWithShape="0"/>
              </a:effectLst>
              <a:latin typeface="方正大黑体_GBK" panose="02010600010101010101" charset="-122"/>
              <a:ea typeface="方正大黑体_GBK" panose="02010600010101010101" charset="-122"/>
            </a:endParaRPr>
          </a:p>
        </p:txBody>
      </p:sp>
      <p:sp>
        <p:nvSpPr>
          <p:cNvPr id="10" name="文本框 9"/>
          <p:cNvSpPr txBox="1"/>
          <p:nvPr/>
        </p:nvSpPr>
        <p:spPr>
          <a:xfrm>
            <a:off x="6238240" y="1691640"/>
            <a:ext cx="5481955" cy="4523105"/>
          </a:xfrm>
          <a:prstGeom prst="rect">
            <a:avLst/>
          </a:prstGeom>
          <a:solidFill>
            <a:schemeClr val="tx2">
              <a:lumMod val="20000"/>
              <a:lumOff val="80000"/>
            </a:schemeClr>
          </a:solidFill>
          <a:ln>
            <a:solidFill>
              <a:srgbClr val="FFC000"/>
            </a:solidFill>
          </a:ln>
        </p:spPr>
        <p:txBody>
          <a:bodyPr wrap="square" rtlCol="0" anchor="t">
            <a:spAutoFit/>
          </a:bodyPr>
          <a:p>
            <a:r>
              <a:rPr lang="zh-CN" altLang="en-US" sz="2400" b="1">
                <a:latin typeface="Arial" panose="020B0604020202020204" pitchFamily="34" charset="0"/>
                <a:cs typeface="Arial" panose="020B0604020202020204" pitchFamily="34" charset="0"/>
              </a:rPr>
              <a:t>#include&lt;bits/stdc++.h&gt;</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using namespace std;</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int main(){</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	int n;</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	cin&gt;&gt;n;</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	if (n%3==0) {</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		if (n%5==0){</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			cout&lt;&lt;"OK!";</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		}</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	}</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	return 0;</a:t>
            </a:r>
            <a:endParaRPr lang="zh-CN" altLang="en-US" sz="2400" b="1">
              <a:latin typeface="Arial" panose="020B0604020202020204" pitchFamily="34" charset="0"/>
              <a:cs typeface="Arial" panose="020B0604020202020204" pitchFamily="34" charset="0"/>
            </a:endParaRPr>
          </a:p>
          <a:p>
            <a:r>
              <a:rPr lang="zh-CN" altLang="en-US" sz="2400" b="1">
                <a:latin typeface="Arial" panose="020B0604020202020204" pitchFamily="34" charset="0"/>
                <a:cs typeface="Arial" panose="020B0604020202020204" pitchFamily="34" charset="0"/>
              </a:rPr>
              <a:t>}</a:t>
            </a:r>
            <a:endParaRPr lang="zh-CN" altLang="en-US" sz="2400" b="1">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7" name="Rectangle 3"/>
          <p:cNvSpPr>
            <a:spLocks noGrp="1"/>
          </p:cNvSpPr>
          <p:nvPr/>
        </p:nvSpPr>
        <p:spPr>
          <a:xfrm>
            <a:off x="774065" y="260350"/>
            <a:ext cx="5843905" cy="608330"/>
          </a:xfrm>
          <a:prstGeom prst="rect">
            <a:avLst/>
          </a:prstGeom>
        </p:spPr>
        <p:txBody>
          <a:bodyPr vert="horz" wrap="square" lIns="91435" tIns="45717" rIns="91435" bIns="45717" rtlCol="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eaLnBrk="1" hangingPunct="1">
              <a:lnSpc>
                <a:spcPct val="100000"/>
              </a:lnSpc>
              <a:buNone/>
            </a:pPr>
            <a:r>
              <a:rPr lang="zh-CN" altLang="en-US" b="1" dirty="0">
                <a:latin typeface="黑体" panose="02010609060101010101" charset="-122"/>
                <a:ea typeface="黑体" panose="02010609060101010101" charset="-122"/>
                <a:sym typeface="+mn-ea"/>
              </a:rPr>
              <a:t>分析下面两个程序段的区别</a:t>
            </a:r>
            <a:endParaRPr lang="zh-CN" altLang="en-US" b="1" dirty="0">
              <a:latin typeface="黑体" panose="02010609060101010101" charset="-122"/>
              <a:ea typeface="黑体" panose="02010609060101010101" charset="-122"/>
            </a:endParaRPr>
          </a:p>
        </p:txBody>
      </p:sp>
      <p:grpSp>
        <p:nvGrpSpPr>
          <p:cNvPr id="3" name="组合 2"/>
          <p:cNvGrpSpPr/>
          <p:nvPr/>
        </p:nvGrpSpPr>
        <p:grpSpPr>
          <a:xfrm>
            <a:off x="102870" y="20320"/>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2" name="标题 1"/>
          <p:cNvSpPr>
            <a:spLocks noGrp="1"/>
          </p:cNvSpPr>
          <p:nvPr/>
        </p:nvSpPr>
        <p:spPr>
          <a:xfrm>
            <a:off x="1848354" y="808491"/>
            <a:ext cx="8308542" cy="43717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base" latinLnBrk="0" hangingPunct="1">
              <a:lnSpc>
                <a:spcPct val="100000"/>
              </a:lnSpc>
              <a:spcBef>
                <a:spcPct val="0"/>
              </a:spcBef>
              <a:spcAft>
                <a:spcPct val="0"/>
              </a:spcAft>
              <a:buClrTx/>
              <a:buSzTx/>
              <a:buFontTx/>
              <a:buNone/>
              <a:defRPr/>
            </a:pPr>
            <a:br>
              <a:rPr kumimoji="1" sz="3000" b="0" i="0" u="none" strike="noStrike" kern="1200" cap="small" spc="0" normalizeH="0" baseline="0" noProof="0" dirty="0" smtClean="0">
                <a:ln>
                  <a:noFill/>
                </a:ln>
                <a:solidFill>
                  <a:schemeClr val="tx2"/>
                </a:solidFill>
                <a:effectLst/>
                <a:uLnTx/>
                <a:uFillTx/>
                <a:latin typeface="+mj-lt"/>
                <a:cs typeface="+mj-ea"/>
              </a:rPr>
            </a:br>
            <a:br>
              <a:rPr kumimoji="1" sz="3000" b="0" i="0" u="none" strike="noStrike" kern="1200" cap="small" spc="0" normalizeH="0" baseline="0" noProof="0" dirty="0" smtClean="0">
                <a:ln>
                  <a:noFill/>
                </a:ln>
                <a:solidFill>
                  <a:schemeClr val="tx2"/>
                </a:solidFill>
                <a:effectLst/>
                <a:uLnTx/>
                <a:uFillTx/>
                <a:latin typeface="+mj-lt"/>
                <a:cs typeface="+mj-ea"/>
              </a:rPr>
            </a:br>
            <a:br>
              <a:rPr kumimoji="1" sz="3000" b="0" i="0" u="none" strike="noStrike" kern="1200" cap="small" spc="0" normalizeH="0" baseline="0" noProof="0" dirty="0" smtClean="0">
                <a:ln>
                  <a:noFill/>
                </a:ln>
                <a:solidFill>
                  <a:schemeClr val="tx2"/>
                </a:solidFill>
                <a:effectLst/>
                <a:uLnTx/>
                <a:uFillTx/>
                <a:latin typeface="+mj-lt"/>
                <a:cs typeface="+mj-ea"/>
              </a:rPr>
            </a:br>
            <a:br>
              <a:rPr kumimoji="1" sz="3000" b="0" i="0" u="none" strike="noStrike" kern="1200" cap="small" spc="0" normalizeH="0" baseline="0" noProof="0" dirty="0" smtClean="0">
                <a:ln>
                  <a:noFill/>
                </a:ln>
                <a:solidFill>
                  <a:schemeClr val="tx2"/>
                </a:solidFill>
                <a:effectLst/>
                <a:uLnTx/>
                <a:uFillTx/>
                <a:latin typeface="+mj-lt"/>
                <a:cs typeface="+mj-ea"/>
              </a:rPr>
            </a:br>
            <a:br>
              <a:rPr kumimoji="1" sz="3000" b="0" i="0" u="none" strike="noStrike" kern="1200" cap="small" spc="0" normalizeH="0" baseline="0" noProof="0" dirty="0" smtClean="0">
                <a:ln>
                  <a:noFill/>
                </a:ln>
                <a:solidFill>
                  <a:schemeClr val="tx2"/>
                </a:solidFill>
                <a:effectLst/>
                <a:uLnTx/>
                <a:uFillTx/>
                <a:latin typeface="+mj-lt"/>
                <a:cs typeface="+mj-ea"/>
              </a:rPr>
            </a:br>
            <a:br>
              <a:rPr kumimoji="1" sz="3000" b="0" i="0" u="none" strike="noStrike" kern="1200" cap="small" spc="0" normalizeH="0" baseline="0" noProof="0" dirty="0" smtClean="0">
                <a:ln>
                  <a:noFill/>
                </a:ln>
                <a:solidFill>
                  <a:schemeClr val="tx2"/>
                </a:solidFill>
                <a:effectLst/>
                <a:uLnTx/>
                <a:uFillTx/>
                <a:latin typeface="+mj-lt"/>
                <a:cs typeface="+mj-ea"/>
              </a:rPr>
            </a:br>
            <a:br>
              <a:rPr kumimoji="1" sz="3000" b="0" i="0" u="none" strike="noStrike" kern="1200" cap="small" spc="0" normalizeH="0" baseline="0" noProof="0" dirty="0" smtClean="0">
                <a:ln>
                  <a:noFill/>
                </a:ln>
                <a:solidFill>
                  <a:schemeClr val="tx2"/>
                </a:solidFill>
                <a:effectLst/>
                <a:uLnTx/>
                <a:uFillTx/>
                <a:latin typeface="+mj-lt"/>
                <a:cs typeface="+mj-ea"/>
              </a:rPr>
            </a:br>
            <a:br>
              <a:rPr kumimoji="1" sz="3000" b="0" i="0" u="none" strike="noStrike" kern="1200" cap="small" spc="0" normalizeH="0" baseline="0" noProof="0" dirty="0" smtClean="0">
                <a:ln>
                  <a:noFill/>
                </a:ln>
                <a:solidFill>
                  <a:schemeClr val="tx2"/>
                </a:solidFill>
                <a:effectLst/>
                <a:uLnTx/>
                <a:uFillTx/>
                <a:latin typeface="+mj-lt"/>
                <a:cs typeface="+mj-ea"/>
              </a:rPr>
            </a:br>
            <a:endParaRPr kumimoji="1" sz="3000" b="0" i="0" u="none" strike="noStrike" kern="1200" cap="small" spc="0" normalizeH="0" baseline="0" noProof="0" dirty="0" smtClean="0">
              <a:ln>
                <a:noFill/>
              </a:ln>
              <a:solidFill>
                <a:schemeClr val="tx2"/>
              </a:solidFill>
              <a:effectLst/>
              <a:uLnTx/>
              <a:uFillTx/>
              <a:latin typeface="+mj-lt"/>
              <a:cs typeface="+mj-ea"/>
            </a:endParaRPr>
          </a:p>
        </p:txBody>
      </p:sp>
      <p:sp>
        <p:nvSpPr>
          <p:cNvPr id="7" name="文本框 6"/>
          <p:cNvSpPr txBox="1"/>
          <p:nvPr/>
        </p:nvSpPr>
        <p:spPr>
          <a:xfrm>
            <a:off x="751205" y="808355"/>
            <a:ext cx="8531225" cy="215582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pPr>
              <a:lnSpc>
                <a:spcPct val="80000"/>
              </a:lnSpc>
            </a:pPr>
            <a:r>
              <a:rPr lang="en-US" altLang="zh-CN" sz="2400" b="1">
                <a:latin typeface="Arial" panose="020B0604020202020204" pitchFamily="34" charset="0"/>
                <a:cs typeface="Arial" panose="020B0604020202020204" pitchFamily="34" charset="0"/>
              </a:rPr>
              <a:t>int n;</a:t>
            </a:r>
            <a:endParaRPr lang="en-US" altLang="zh-CN" sz="2400" b="1">
              <a:latin typeface="Arial" panose="020B0604020202020204" pitchFamily="34" charset="0"/>
              <a:cs typeface="Arial" panose="020B0604020202020204" pitchFamily="34" charset="0"/>
            </a:endParaRPr>
          </a:p>
          <a:p>
            <a:pPr>
              <a:lnSpc>
                <a:spcPct val="80000"/>
              </a:lnSpc>
            </a:pPr>
            <a:r>
              <a:rPr lang="en-US" altLang="zh-CN" sz="2400" b="1">
                <a:latin typeface="Arial" panose="020B0604020202020204" pitchFamily="34" charset="0"/>
                <a:cs typeface="Arial" panose="020B0604020202020204" pitchFamily="34" charset="0"/>
              </a:rPr>
              <a:t>cin&gt;&gt;n;</a:t>
            </a:r>
            <a:endParaRPr lang="en-US" altLang="zh-CN" sz="2400" b="1">
              <a:latin typeface="Arial" panose="020B0604020202020204" pitchFamily="34" charset="0"/>
              <a:cs typeface="Arial" panose="020B0604020202020204" pitchFamily="34" charset="0"/>
            </a:endParaRPr>
          </a:p>
          <a:p>
            <a:pPr>
              <a:lnSpc>
                <a:spcPct val="80000"/>
              </a:lnSpc>
            </a:pPr>
            <a:r>
              <a:rPr lang="en-US" altLang="zh-CN" sz="2400" b="1">
                <a:latin typeface="Arial" panose="020B0604020202020204" pitchFamily="34" charset="0"/>
                <a:cs typeface="Arial" panose="020B0604020202020204" pitchFamily="34" charset="0"/>
              </a:rPr>
              <a:t>if (n%3==0)</a:t>
            </a:r>
            <a:endParaRPr lang="en-US" altLang="zh-CN" sz="2400" b="1">
              <a:latin typeface="Arial" panose="020B0604020202020204" pitchFamily="34" charset="0"/>
              <a:cs typeface="Arial" panose="020B0604020202020204" pitchFamily="34" charset="0"/>
            </a:endParaRPr>
          </a:p>
          <a:p>
            <a:pPr>
              <a:lnSpc>
                <a:spcPct val="80000"/>
              </a:lnSpc>
            </a:pPr>
            <a:r>
              <a:rPr lang="en-US" altLang="zh-CN" sz="2400" b="1">
                <a:latin typeface="Arial" panose="020B0604020202020204" pitchFamily="34" charset="0"/>
                <a:cs typeface="Arial" panose="020B0604020202020204" pitchFamily="34" charset="0"/>
              </a:rPr>
              <a:t>	if (n%5==0) </a:t>
            </a:r>
            <a:endParaRPr lang="en-US" altLang="zh-CN" sz="2400" b="1">
              <a:latin typeface="Arial" panose="020B0604020202020204" pitchFamily="34" charset="0"/>
              <a:cs typeface="Arial" panose="020B0604020202020204" pitchFamily="34" charset="0"/>
            </a:endParaRPr>
          </a:p>
          <a:p>
            <a:pPr>
              <a:lnSpc>
                <a:spcPct val="80000"/>
              </a:lnSpc>
            </a:pPr>
            <a:r>
              <a:rPr lang="en-US" altLang="zh-CN" sz="2400" b="1">
                <a:latin typeface="Arial" panose="020B0604020202020204" pitchFamily="34" charset="0"/>
                <a:cs typeface="Arial" panose="020B0604020202020204" pitchFamily="34" charset="0"/>
              </a:rPr>
              <a:t>		cout&lt;&lt;n&lt;&lt;”</a:t>
            </a:r>
            <a:r>
              <a:rPr lang="zh-CN" altLang="zh-CN" sz="2400" b="1">
                <a:latin typeface="Arial" panose="020B0604020202020204" pitchFamily="34" charset="0"/>
                <a:cs typeface="Arial" panose="020B0604020202020204" pitchFamily="34" charset="0"/>
              </a:rPr>
              <a:t>是</a:t>
            </a:r>
            <a:r>
              <a:rPr lang="en-US" altLang="zh-CN" sz="2400" b="1">
                <a:latin typeface="Arial" panose="020B0604020202020204" pitchFamily="34" charset="0"/>
                <a:cs typeface="Arial" panose="020B0604020202020204" pitchFamily="34" charset="0"/>
              </a:rPr>
              <a:t>15</a:t>
            </a:r>
            <a:r>
              <a:rPr lang="zh-CN" altLang="zh-CN" sz="2400" b="1">
                <a:latin typeface="Arial" panose="020B0604020202020204" pitchFamily="34" charset="0"/>
                <a:cs typeface="Arial" panose="020B0604020202020204" pitchFamily="34" charset="0"/>
              </a:rPr>
              <a:t>的倍数</a:t>
            </a:r>
            <a:r>
              <a:rPr lang="en-US" altLang="zh-CN" sz="2400" b="1">
                <a:latin typeface="Arial" panose="020B0604020202020204" pitchFamily="34" charset="0"/>
                <a:cs typeface="Arial" panose="020B0604020202020204" pitchFamily="34" charset="0"/>
              </a:rPr>
              <a:t>”&lt;&lt;endl;</a:t>
            </a:r>
            <a:endParaRPr lang="en-US" altLang="zh-CN" sz="2400" b="1">
              <a:latin typeface="Arial" panose="020B0604020202020204" pitchFamily="34" charset="0"/>
              <a:cs typeface="Arial" panose="020B0604020202020204" pitchFamily="34" charset="0"/>
            </a:endParaRPr>
          </a:p>
          <a:p>
            <a:pPr>
              <a:lnSpc>
                <a:spcPct val="80000"/>
              </a:lnSpc>
            </a:pPr>
            <a:r>
              <a:rPr lang="en-US" altLang="zh-CN" sz="2400" b="1">
                <a:latin typeface="Arial" panose="020B0604020202020204" pitchFamily="34" charset="0"/>
                <a:cs typeface="Arial" panose="020B0604020202020204" pitchFamily="34" charset="0"/>
              </a:rPr>
              <a:t>    	else </a:t>
            </a:r>
            <a:endParaRPr lang="en-US" altLang="zh-CN" sz="2400" b="1">
              <a:latin typeface="Arial" panose="020B0604020202020204" pitchFamily="34" charset="0"/>
              <a:cs typeface="Arial" panose="020B0604020202020204" pitchFamily="34" charset="0"/>
            </a:endParaRPr>
          </a:p>
          <a:p>
            <a:pPr>
              <a:lnSpc>
                <a:spcPct val="80000"/>
              </a:lnSpc>
            </a:pPr>
            <a:r>
              <a:rPr lang="en-US" altLang="zh-CN" sz="2400" b="1">
                <a:latin typeface="Arial" panose="020B0604020202020204" pitchFamily="34" charset="0"/>
                <a:cs typeface="Arial" panose="020B0604020202020204" pitchFamily="34" charset="0"/>
              </a:rPr>
              <a:t>		cout&lt;&lt;n&lt;&lt;”</a:t>
            </a:r>
            <a:r>
              <a:rPr lang="zh-CN" altLang="zh-CN" sz="2400" b="1">
                <a:latin typeface="Arial" panose="020B0604020202020204" pitchFamily="34" charset="0"/>
                <a:cs typeface="Arial" panose="020B0604020202020204" pitchFamily="34" charset="0"/>
              </a:rPr>
              <a:t>是</a:t>
            </a:r>
            <a:r>
              <a:rPr lang="en-US" altLang="zh-CN" sz="2400" b="1">
                <a:latin typeface="Arial" panose="020B0604020202020204" pitchFamily="34" charset="0"/>
                <a:cs typeface="Arial" panose="020B0604020202020204" pitchFamily="34" charset="0"/>
              </a:rPr>
              <a:t>3</a:t>
            </a:r>
            <a:r>
              <a:rPr lang="zh-CN" altLang="zh-CN" sz="2400" b="1">
                <a:latin typeface="Arial" panose="020B0604020202020204" pitchFamily="34" charset="0"/>
                <a:cs typeface="Arial" panose="020B0604020202020204" pitchFamily="34" charset="0"/>
              </a:rPr>
              <a:t>的倍数但不是</a:t>
            </a:r>
            <a:r>
              <a:rPr lang="en-US" altLang="zh-CN" sz="2400" b="1">
                <a:latin typeface="Arial" panose="020B0604020202020204" pitchFamily="34" charset="0"/>
                <a:cs typeface="Arial" panose="020B0604020202020204" pitchFamily="34" charset="0"/>
              </a:rPr>
              <a:t>5</a:t>
            </a:r>
            <a:r>
              <a:rPr lang="zh-CN" altLang="zh-CN" sz="2400" b="1">
                <a:latin typeface="Arial" panose="020B0604020202020204" pitchFamily="34" charset="0"/>
                <a:cs typeface="Arial" panose="020B0604020202020204" pitchFamily="34" charset="0"/>
              </a:rPr>
              <a:t>的倍数</a:t>
            </a:r>
            <a:r>
              <a:rPr lang="en-US" altLang="zh-CN" sz="2400" b="1">
                <a:latin typeface="Arial" panose="020B0604020202020204" pitchFamily="34" charset="0"/>
                <a:cs typeface="Arial" panose="020B0604020202020204" pitchFamily="34" charset="0"/>
              </a:rPr>
              <a:t>”&lt;&lt;endl;</a:t>
            </a:r>
            <a:endParaRPr lang="en-US" altLang="zh-CN" sz="2400" b="1">
              <a:latin typeface="Arial" panose="020B0604020202020204" pitchFamily="34" charset="0"/>
              <a:cs typeface="Arial" panose="020B0604020202020204" pitchFamily="34" charset="0"/>
            </a:endParaRPr>
          </a:p>
        </p:txBody>
      </p:sp>
      <p:sp>
        <p:nvSpPr>
          <p:cNvPr id="8" name="文本框 7"/>
          <p:cNvSpPr txBox="1"/>
          <p:nvPr/>
        </p:nvSpPr>
        <p:spPr>
          <a:xfrm>
            <a:off x="762000" y="3166745"/>
            <a:ext cx="8509635" cy="24511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pPr>
              <a:lnSpc>
                <a:spcPct val="80000"/>
              </a:lnSpc>
            </a:pPr>
            <a:r>
              <a:rPr lang="en-US" altLang="zh-CN" sz="2400" b="1">
                <a:solidFill>
                  <a:schemeClr val="tx1"/>
                </a:solidFill>
                <a:latin typeface="Arial" panose="020B0604020202020204" pitchFamily="34" charset="0"/>
                <a:cs typeface="Arial" panose="020B0604020202020204" pitchFamily="34" charset="0"/>
              </a:rPr>
              <a:t>int n;</a:t>
            </a:r>
            <a:endParaRPr lang="en-US" altLang="zh-CN" sz="2400" b="1">
              <a:solidFill>
                <a:schemeClr val="tx1"/>
              </a:solidFill>
              <a:latin typeface="Arial" panose="020B0604020202020204" pitchFamily="34" charset="0"/>
              <a:cs typeface="Arial" panose="020B0604020202020204" pitchFamily="34" charset="0"/>
            </a:endParaRPr>
          </a:p>
          <a:p>
            <a:pPr>
              <a:lnSpc>
                <a:spcPct val="80000"/>
              </a:lnSpc>
            </a:pPr>
            <a:r>
              <a:rPr lang="en-US" altLang="zh-CN" sz="2400" b="1">
                <a:solidFill>
                  <a:schemeClr val="tx1"/>
                </a:solidFill>
                <a:latin typeface="Arial" panose="020B0604020202020204" pitchFamily="34" charset="0"/>
                <a:cs typeface="Arial" panose="020B0604020202020204" pitchFamily="34" charset="0"/>
              </a:rPr>
              <a:t>cin&gt;&gt;n;</a:t>
            </a:r>
            <a:endParaRPr lang="en-US" altLang="zh-CN" sz="2400" b="1">
              <a:solidFill>
                <a:schemeClr val="tx1"/>
              </a:solidFill>
              <a:latin typeface="Arial" panose="020B0604020202020204" pitchFamily="34" charset="0"/>
              <a:cs typeface="Arial" panose="020B0604020202020204" pitchFamily="34" charset="0"/>
            </a:endParaRPr>
          </a:p>
          <a:p>
            <a:pPr>
              <a:lnSpc>
                <a:spcPct val="80000"/>
              </a:lnSpc>
            </a:pPr>
            <a:r>
              <a:rPr lang="en-US" altLang="zh-CN" sz="2400" b="1">
                <a:solidFill>
                  <a:schemeClr val="tx1"/>
                </a:solidFill>
                <a:latin typeface="Arial" panose="020B0604020202020204" pitchFamily="34" charset="0"/>
                <a:cs typeface="Arial" panose="020B0604020202020204" pitchFamily="34" charset="0"/>
              </a:rPr>
              <a:t>if (n%3==0)</a:t>
            </a:r>
            <a:endParaRPr lang="en-US" altLang="zh-CN" sz="2400" b="1">
              <a:solidFill>
                <a:schemeClr val="tx1"/>
              </a:solidFill>
              <a:latin typeface="Arial" panose="020B0604020202020204" pitchFamily="34" charset="0"/>
              <a:cs typeface="Arial" panose="020B0604020202020204" pitchFamily="34" charset="0"/>
            </a:endParaRPr>
          </a:p>
          <a:p>
            <a:pPr>
              <a:lnSpc>
                <a:spcPct val="80000"/>
              </a:lnSpc>
            </a:pPr>
            <a:r>
              <a:rPr lang="en-US" altLang="zh-CN" sz="2400" b="1">
                <a:solidFill>
                  <a:schemeClr val="tx1"/>
                </a:solidFill>
                <a:latin typeface="Arial" panose="020B0604020202020204" pitchFamily="34" charset="0"/>
                <a:cs typeface="Arial" panose="020B0604020202020204" pitchFamily="34" charset="0"/>
              </a:rPr>
              <a:t>           { if (n%5==0) </a:t>
            </a:r>
            <a:endParaRPr lang="en-US" altLang="zh-CN" sz="2400" b="1">
              <a:solidFill>
                <a:schemeClr val="tx1"/>
              </a:solidFill>
              <a:latin typeface="Arial" panose="020B0604020202020204" pitchFamily="34" charset="0"/>
              <a:cs typeface="Arial" panose="020B0604020202020204" pitchFamily="34" charset="0"/>
            </a:endParaRPr>
          </a:p>
          <a:p>
            <a:pPr>
              <a:lnSpc>
                <a:spcPct val="80000"/>
              </a:lnSpc>
            </a:pPr>
            <a:r>
              <a:rPr lang="en-US" altLang="zh-CN" sz="2400" b="1">
                <a:solidFill>
                  <a:schemeClr val="tx1"/>
                </a:solidFill>
                <a:latin typeface="Arial" panose="020B0604020202020204" pitchFamily="34" charset="0"/>
                <a:cs typeface="Arial" panose="020B0604020202020204" pitchFamily="34" charset="0"/>
              </a:rPr>
              <a:t>		cout&lt;&lt;n&lt;&lt;”</a:t>
            </a:r>
            <a:r>
              <a:rPr lang="zh-CN" altLang="zh-CN" sz="2400" b="1">
                <a:solidFill>
                  <a:schemeClr val="tx1"/>
                </a:solidFill>
                <a:latin typeface="Arial" panose="020B0604020202020204" pitchFamily="34" charset="0"/>
                <a:cs typeface="Arial" panose="020B0604020202020204" pitchFamily="34" charset="0"/>
              </a:rPr>
              <a:t>是</a:t>
            </a:r>
            <a:r>
              <a:rPr lang="en-US" altLang="zh-CN" sz="2400" b="1">
                <a:solidFill>
                  <a:schemeClr val="tx1"/>
                </a:solidFill>
                <a:latin typeface="Arial" panose="020B0604020202020204" pitchFamily="34" charset="0"/>
                <a:cs typeface="Arial" panose="020B0604020202020204" pitchFamily="34" charset="0"/>
              </a:rPr>
              <a:t>15</a:t>
            </a:r>
            <a:r>
              <a:rPr lang="zh-CN" altLang="zh-CN" sz="2400" b="1">
                <a:solidFill>
                  <a:schemeClr val="tx1"/>
                </a:solidFill>
                <a:latin typeface="Arial" panose="020B0604020202020204" pitchFamily="34" charset="0"/>
                <a:cs typeface="Arial" panose="020B0604020202020204" pitchFamily="34" charset="0"/>
              </a:rPr>
              <a:t>的倍数</a:t>
            </a:r>
            <a:r>
              <a:rPr lang="en-US" altLang="zh-CN" sz="2400" b="1">
                <a:solidFill>
                  <a:schemeClr val="tx1"/>
                </a:solidFill>
                <a:latin typeface="Arial" panose="020B0604020202020204" pitchFamily="34" charset="0"/>
                <a:cs typeface="Arial" panose="020B0604020202020204" pitchFamily="34" charset="0"/>
              </a:rPr>
              <a:t>”&lt;&lt;endl;    }</a:t>
            </a:r>
            <a:endParaRPr lang="en-US" altLang="zh-CN" sz="2400" b="1">
              <a:solidFill>
                <a:schemeClr val="tx1"/>
              </a:solidFill>
              <a:latin typeface="Arial" panose="020B0604020202020204" pitchFamily="34" charset="0"/>
              <a:cs typeface="Arial" panose="020B0604020202020204" pitchFamily="34" charset="0"/>
            </a:endParaRPr>
          </a:p>
          <a:p>
            <a:pPr>
              <a:lnSpc>
                <a:spcPct val="80000"/>
              </a:lnSpc>
            </a:pPr>
            <a:r>
              <a:rPr lang="en-US" altLang="zh-CN" sz="2400" b="1">
                <a:solidFill>
                  <a:schemeClr val="tx1"/>
                </a:solidFill>
                <a:latin typeface="Arial" panose="020B0604020202020204" pitchFamily="34" charset="0"/>
                <a:cs typeface="Arial" panose="020B0604020202020204" pitchFamily="34" charset="0"/>
              </a:rPr>
              <a:t>else </a:t>
            </a:r>
            <a:endParaRPr lang="en-US" altLang="zh-CN" sz="2400" b="1">
              <a:solidFill>
                <a:schemeClr val="tx1"/>
              </a:solidFill>
              <a:latin typeface="Arial" panose="020B0604020202020204" pitchFamily="34" charset="0"/>
              <a:cs typeface="Arial" panose="020B0604020202020204" pitchFamily="34" charset="0"/>
            </a:endParaRPr>
          </a:p>
          <a:p>
            <a:pPr>
              <a:lnSpc>
                <a:spcPct val="80000"/>
              </a:lnSpc>
            </a:pPr>
            <a:r>
              <a:rPr lang="en-US" altLang="zh-CN" sz="2400" b="1">
                <a:solidFill>
                  <a:schemeClr val="tx1"/>
                </a:solidFill>
                <a:latin typeface="Arial" panose="020B0604020202020204" pitchFamily="34" charset="0"/>
                <a:cs typeface="Arial" panose="020B0604020202020204" pitchFamily="34" charset="0"/>
              </a:rPr>
              <a:t>	cout&lt;&lt;n&lt;&lt;”</a:t>
            </a:r>
            <a:r>
              <a:rPr lang="zh-CN" altLang="zh-CN" sz="2400" b="1">
                <a:solidFill>
                  <a:schemeClr val="tx1"/>
                </a:solidFill>
                <a:latin typeface="Arial" panose="020B0604020202020204" pitchFamily="34" charset="0"/>
                <a:cs typeface="Arial" panose="020B0604020202020204" pitchFamily="34" charset="0"/>
              </a:rPr>
              <a:t>不是</a:t>
            </a:r>
            <a:r>
              <a:rPr lang="en-US" altLang="zh-CN" sz="2400" b="1">
                <a:solidFill>
                  <a:schemeClr val="tx1"/>
                </a:solidFill>
                <a:latin typeface="Arial" panose="020B0604020202020204" pitchFamily="34" charset="0"/>
                <a:cs typeface="Arial" panose="020B0604020202020204" pitchFamily="34" charset="0"/>
              </a:rPr>
              <a:t>3</a:t>
            </a:r>
            <a:r>
              <a:rPr lang="zh-CN" altLang="zh-CN" sz="2400" b="1">
                <a:solidFill>
                  <a:schemeClr val="tx1"/>
                </a:solidFill>
                <a:latin typeface="Arial" panose="020B0604020202020204" pitchFamily="34" charset="0"/>
                <a:cs typeface="Arial" panose="020B0604020202020204" pitchFamily="34" charset="0"/>
              </a:rPr>
              <a:t>的倍数</a:t>
            </a:r>
            <a:r>
              <a:rPr lang="en-US" altLang="zh-CN" sz="2400" b="1">
                <a:solidFill>
                  <a:schemeClr val="tx1"/>
                </a:solidFill>
                <a:latin typeface="Arial" panose="020B0604020202020204" pitchFamily="34" charset="0"/>
                <a:cs typeface="Arial" panose="020B0604020202020204" pitchFamily="34" charset="0"/>
              </a:rPr>
              <a:t>”&lt;&lt;endl;</a:t>
            </a:r>
            <a:endParaRPr lang="en-US" altLang="zh-CN" sz="2400" b="1">
              <a:solidFill>
                <a:schemeClr val="tx1"/>
              </a:solidFill>
              <a:latin typeface="Arial" panose="020B0604020202020204" pitchFamily="34" charset="0"/>
              <a:cs typeface="Arial" panose="020B0604020202020204" pitchFamily="34" charset="0"/>
            </a:endParaRPr>
          </a:p>
          <a:p>
            <a:pPr>
              <a:lnSpc>
                <a:spcPct val="80000"/>
              </a:lnSpc>
            </a:pPr>
            <a:r>
              <a:rPr lang="en-US" altLang="zh-CN" sz="2400" b="1">
                <a:solidFill>
                  <a:schemeClr val="tx1"/>
                </a:solidFill>
                <a:latin typeface="Arial" panose="020B0604020202020204" pitchFamily="34" charset="0"/>
                <a:cs typeface="Arial" panose="020B0604020202020204" pitchFamily="34" charset="0"/>
              </a:rPr>
              <a:t>return 0;</a:t>
            </a:r>
            <a:endParaRPr lang="en-US" altLang="zh-CN" sz="2400" b="1">
              <a:solidFill>
                <a:schemeClr val="tx1"/>
              </a:solidFill>
              <a:latin typeface="Arial" panose="020B0604020202020204" pitchFamily="34" charset="0"/>
              <a:cs typeface="Arial" panose="020B0604020202020204" pitchFamily="34" charset="0"/>
            </a:endParaRPr>
          </a:p>
        </p:txBody>
      </p:sp>
      <p:sp>
        <p:nvSpPr>
          <p:cNvPr id="9" name="文本框 8"/>
          <p:cNvSpPr txBox="1"/>
          <p:nvPr/>
        </p:nvSpPr>
        <p:spPr>
          <a:xfrm>
            <a:off x="9629140" y="2094865"/>
            <a:ext cx="1991360" cy="293433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p>
            <a:pPr algn="l">
              <a:lnSpc>
                <a:spcPct val="110000"/>
              </a:lnSpc>
            </a:pPr>
            <a:r>
              <a:rPr lang="zh-CN" altLang="en-US" sz="2800" b="1">
                <a:solidFill>
                  <a:schemeClr val="bg1"/>
                </a:solidFill>
                <a:latin typeface="黑体" panose="02010609060101010101" charset="-122"/>
                <a:ea typeface="黑体" panose="02010609060101010101" charset="-122"/>
              </a:rPr>
              <a:t>当</a:t>
            </a:r>
            <a:r>
              <a:rPr lang="en-US" altLang="zh-CN" sz="2800" b="1">
                <a:solidFill>
                  <a:schemeClr val="bg1"/>
                </a:solidFill>
                <a:latin typeface="黑体" panose="02010609060101010101" charset="-122"/>
                <a:ea typeface="黑体" panose="02010609060101010101" charset="-122"/>
              </a:rPr>
              <a:t>if</a:t>
            </a:r>
            <a:r>
              <a:rPr lang="zh-CN" altLang="zh-CN" sz="2800" b="1">
                <a:solidFill>
                  <a:schemeClr val="bg1"/>
                </a:solidFill>
                <a:latin typeface="黑体" panose="02010609060101010101" charset="-122"/>
                <a:ea typeface="黑体" panose="02010609060101010101" charset="-122"/>
              </a:rPr>
              <a:t>语句嵌套时，约定</a:t>
            </a:r>
            <a:r>
              <a:rPr lang="en-US" altLang="zh-CN" sz="2800" b="1">
                <a:solidFill>
                  <a:schemeClr val="bg1"/>
                </a:solidFill>
                <a:latin typeface="黑体" panose="02010609060101010101" charset="-122"/>
                <a:ea typeface="黑体" panose="02010609060101010101" charset="-122"/>
              </a:rPr>
              <a:t>else</a:t>
            </a:r>
            <a:r>
              <a:rPr lang="zh-CN" altLang="en-US" sz="2800" b="1">
                <a:solidFill>
                  <a:schemeClr val="bg1"/>
                </a:solidFill>
                <a:latin typeface="黑体" panose="02010609060101010101" charset="-122"/>
                <a:ea typeface="黑体" panose="02010609060101010101" charset="-122"/>
              </a:rPr>
              <a:t>总是和最近的那个还未配对的</a:t>
            </a:r>
            <a:r>
              <a:rPr lang="en-US" altLang="zh-CN" sz="2800" b="1">
                <a:solidFill>
                  <a:schemeClr val="bg1"/>
                </a:solidFill>
                <a:latin typeface="黑体" panose="02010609060101010101" charset="-122"/>
                <a:ea typeface="黑体" panose="02010609060101010101" charset="-122"/>
              </a:rPr>
              <a:t>if</a:t>
            </a:r>
            <a:r>
              <a:rPr lang="zh-CN" altLang="zh-CN" sz="2800" b="1">
                <a:solidFill>
                  <a:schemeClr val="bg1"/>
                </a:solidFill>
                <a:latin typeface="黑体" panose="02010609060101010101" charset="-122"/>
                <a:ea typeface="黑体" panose="02010609060101010101" charset="-122"/>
              </a:rPr>
              <a:t>语句配对</a:t>
            </a:r>
            <a:endParaRPr lang="zh-CN" altLang="zh-CN" sz="2800" b="1">
              <a:solidFill>
                <a:schemeClr val="bg1"/>
              </a:solidFill>
              <a:latin typeface="黑体" panose="02010609060101010101" charset="-122"/>
              <a:ea typeface="黑体" panose="02010609060101010101" charset="-122"/>
            </a:endParaRPr>
          </a:p>
        </p:txBody>
      </p:sp>
      <p:pic>
        <p:nvPicPr>
          <p:cNvPr id="11" name="图片 10"/>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9554845" y="808355"/>
            <a:ext cx="968375" cy="1011555"/>
          </a:xfrm>
          <a:prstGeom prst="rect">
            <a:avLst/>
          </a:prstGeom>
        </p:spPr>
      </p:pic>
      <p:sp>
        <p:nvSpPr>
          <p:cNvPr id="10" name="文本框 9"/>
          <p:cNvSpPr txBox="1"/>
          <p:nvPr/>
        </p:nvSpPr>
        <p:spPr>
          <a:xfrm>
            <a:off x="10523220" y="1097280"/>
            <a:ext cx="1097280" cy="645160"/>
          </a:xfrm>
          <a:prstGeom prst="rect">
            <a:avLst/>
          </a:prstGeom>
          <a:noFill/>
        </p:spPr>
        <p:txBody>
          <a:bodyPr wrap="none" rtlCol="0">
            <a:spAutoFit/>
            <a:scene3d>
              <a:camera prst="orthographicFront"/>
              <a:lightRig rig="threePt" dir="t"/>
            </a:scene3d>
          </a:bodyPr>
          <a:p>
            <a:pPr algn="l"/>
            <a:r>
              <a:rPr lang="zh-CN" altLang="en-US" sz="3600" b="1">
                <a:ln w="22225">
                  <a:solidFill>
                    <a:schemeClr val="accent2"/>
                  </a:solidFill>
                  <a:prstDash val="solid"/>
                </a:ln>
                <a:solidFill>
                  <a:schemeClr val="accent2">
                    <a:lumMod val="40000"/>
                    <a:lumOff val="60000"/>
                  </a:schemeClr>
                </a:solidFill>
                <a:effectLst/>
                <a:sym typeface="+mn-ea"/>
              </a:rPr>
              <a:t>注意</a:t>
            </a:r>
            <a:endParaRPr lang="zh-CN" altLang="en-US" sz="3600" b="1">
              <a:ln w="22225">
                <a:solidFill>
                  <a:schemeClr val="accent2"/>
                </a:solidFill>
                <a:prstDash val="solid"/>
              </a:ln>
              <a:solidFill>
                <a:schemeClr val="accent2">
                  <a:lumMod val="40000"/>
                  <a:lumOff val="60000"/>
                </a:schemeClr>
              </a:solidFill>
              <a:effectLst/>
              <a:sym typeface="+mn-ea"/>
            </a:endParaRPr>
          </a:p>
        </p:txBody>
      </p:sp>
      <p:sp>
        <p:nvSpPr>
          <p:cNvPr id="12" name="文本框 11"/>
          <p:cNvSpPr txBox="1"/>
          <p:nvPr/>
        </p:nvSpPr>
        <p:spPr>
          <a:xfrm>
            <a:off x="601345" y="5746115"/>
            <a:ext cx="9555480" cy="4235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pPr>
              <a:lnSpc>
                <a:spcPct val="90000"/>
              </a:lnSpc>
            </a:pPr>
            <a:r>
              <a:rPr lang="zh-CN" altLang="en-US" sz="2400" b="1">
                <a:solidFill>
                  <a:srgbClr val="C00000"/>
                </a:solidFill>
                <a:latin typeface="Arial" panose="020B0604020202020204" pitchFamily="34" charset="0"/>
                <a:cs typeface="Arial" panose="020B0604020202020204" pitchFamily="34" charset="0"/>
              </a:rPr>
              <a:t>为了正确表达程序意图，编程时可以用复合语句来清楚表达配对关系。</a:t>
            </a:r>
            <a:endParaRPr lang="zh-CN" altLang="en-US" sz="2400" b="1">
              <a:solidFill>
                <a:srgbClr val="C00000"/>
              </a:solidFill>
              <a:latin typeface="Arial" panose="020B0604020202020204" pitchFamily="34" charset="0"/>
              <a:cs typeface="Arial" panose="020B0604020202020204" pitchFamily="34" charset="0"/>
            </a:endParaRPr>
          </a:p>
        </p:txBody>
      </p:sp>
      <p:sp>
        <p:nvSpPr>
          <p:cNvPr id="13" name="右弧形箭头 12"/>
          <p:cNvSpPr/>
          <p:nvPr/>
        </p:nvSpPr>
        <p:spPr>
          <a:xfrm rot="21240000">
            <a:off x="7509510" y="4382135"/>
            <a:ext cx="631190" cy="1471930"/>
          </a:xfrm>
          <a:prstGeom prst="curvedLeftArrow">
            <a:avLst>
              <a:gd name="adj1" fmla="val 14242"/>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3" grpId="0" bldLvl="0" animBg="1"/>
      <p:bldP spid="1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4294967295"/>
          </p:nvPr>
        </p:nvSpPr>
        <p:spPr>
          <a:xfrm>
            <a:off x="2051050" y="957580"/>
            <a:ext cx="9239885" cy="734060"/>
          </a:xfrm>
        </p:spPr>
        <p:txBody>
          <a:bodyPr vert="horz" lIns="91435" tIns="45717" rIns="91435" bIns="45717" rtlCol="0">
            <a:noAutofit/>
          </a:bodyPr>
          <a:p>
            <a:pPr marL="0" lvl="1" indent="0">
              <a:lnSpc>
                <a:spcPct val="100000"/>
              </a:lnSpc>
              <a:buNone/>
            </a:pPr>
            <a:r>
              <a:rPr lang="zh-CN" sz="3200">
                <a:effectLst/>
                <a:latin typeface="方正大魏体简体" panose="02000000000000000000" charset="-122"/>
                <a:ea typeface="方正大魏体简体" panose="02000000000000000000" charset="-122"/>
              </a:rPr>
              <a:t> 3和5的公倍数，既能被</a:t>
            </a:r>
            <a:r>
              <a:rPr lang="en-US" altLang="zh-CN" sz="3200">
                <a:effectLst/>
                <a:latin typeface="方正大魏体简体" panose="02000000000000000000" charset="-122"/>
                <a:ea typeface="方正大魏体简体" panose="02000000000000000000" charset="-122"/>
              </a:rPr>
              <a:t>3</a:t>
            </a:r>
            <a:r>
              <a:rPr lang="zh-CN" altLang="en-US" sz="3200">
                <a:effectLst/>
                <a:latin typeface="方正大魏体简体" panose="02000000000000000000" charset="-122"/>
                <a:ea typeface="方正大魏体简体" panose="02000000000000000000" charset="-122"/>
              </a:rPr>
              <a:t>整除又能被</a:t>
            </a:r>
            <a:r>
              <a:rPr lang="en-US" altLang="zh-CN" sz="3200">
                <a:effectLst/>
                <a:latin typeface="方正大魏体简体" panose="02000000000000000000" charset="-122"/>
                <a:ea typeface="方正大魏体简体" panose="02000000000000000000" charset="-122"/>
              </a:rPr>
              <a:t>5</a:t>
            </a:r>
            <a:r>
              <a:rPr lang="zh-CN" altLang="en-US" sz="3200">
                <a:effectLst/>
                <a:latin typeface="方正大魏体简体" panose="02000000000000000000" charset="-122"/>
                <a:ea typeface="方正大魏体简体" panose="02000000000000000000" charset="-122"/>
              </a:rPr>
              <a:t>整除的整数。</a:t>
            </a:r>
            <a:endParaRPr lang="zh-CN" altLang="en-US" sz="3200" b="1" dirty="0">
              <a:effectLst/>
              <a:latin typeface="方正大魏体简体" panose="02000000000000000000" charset="-122"/>
              <a:ea typeface="方正大魏体简体" panose="02000000000000000000" charset="-122"/>
              <a:cs typeface="方正大黑体_GBK" panose="02010600010101010101" charset="-122"/>
            </a:endParaRPr>
          </a:p>
        </p:txBody>
      </p:sp>
      <p:sp>
        <p:nvSpPr>
          <p:cNvPr id="31" name="文本框 30">
            <a:hlinkClick r:id="rId1" action="ppaction://hlinkfile"/>
          </p:cNvPr>
          <p:cNvSpPr txBox="1"/>
          <p:nvPr/>
        </p:nvSpPr>
        <p:spPr>
          <a:xfrm>
            <a:off x="327660" y="624395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32" name="图片 3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92710" y="5363845"/>
            <a:ext cx="1421130" cy="880110"/>
          </a:xfrm>
          <a:prstGeom prst="rect">
            <a:avLst/>
          </a:prstGeom>
        </p:spPr>
      </p:pic>
      <p:grpSp>
        <p:nvGrpSpPr>
          <p:cNvPr id="2" name="组合 1"/>
          <p:cNvGrpSpPr/>
          <p:nvPr/>
        </p:nvGrpSpPr>
        <p:grpSpPr>
          <a:xfrm>
            <a:off x="327660" y="303530"/>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13" name="文本框 12"/>
          <p:cNvSpPr txBox="1"/>
          <p:nvPr/>
        </p:nvSpPr>
        <p:spPr>
          <a:xfrm>
            <a:off x="1097915" y="235585"/>
            <a:ext cx="2375535" cy="706755"/>
          </a:xfrm>
          <a:prstGeom prst="rect">
            <a:avLst/>
          </a:prstGeom>
          <a:noFill/>
        </p:spPr>
        <p:txBody>
          <a:bodyPr wrap="square" rtlCol="0">
            <a:spAutoFit/>
            <a:scene3d>
              <a:camera prst="orthographicFront"/>
              <a:lightRig rig="threePt" dir="t"/>
            </a:scene3d>
          </a:bodyPr>
          <a:p>
            <a:pPr algn="l"/>
            <a:r>
              <a:rPr sz="4000">
                <a:solidFill>
                  <a:schemeClr val="tx1"/>
                </a:solidFill>
                <a:effectLst/>
                <a:latin typeface="方正大魏体简体" panose="02000000000000000000" charset="-122"/>
                <a:ea typeface="方正大魏体简体" panose="02000000000000000000" charset="-122"/>
                <a:sym typeface="+mn-ea"/>
              </a:rPr>
              <a:t>思考分析</a:t>
            </a:r>
            <a:r>
              <a:rPr lang="zh-CN" sz="400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rPr>
              <a:t>：</a:t>
            </a:r>
            <a:endParaRPr lang="zh-CN" sz="4000" dirty="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endParaRPr>
          </a:p>
        </p:txBody>
      </p:sp>
      <p:sp>
        <p:nvSpPr>
          <p:cNvPr id="4" name="矩形 3"/>
          <p:cNvSpPr/>
          <p:nvPr/>
        </p:nvSpPr>
        <p:spPr>
          <a:xfrm>
            <a:off x="426720" y="1341120"/>
            <a:ext cx="2225040" cy="706755"/>
          </a:xfrm>
          <a:prstGeom prst="rect">
            <a:avLst/>
          </a:prstGeom>
          <a:noFill/>
          <a:ln>
            <a:noFill/>
          </a:ln>
        </p:spPr>
        <p:txBody>
          <a:bodyPr wrap="none" rtlCol="0" anchor="t">
            <a:spAutoFit/>
          </a:bodyPr>
          <a:p>
            <a:pPr algn="ctr"/>
            <a:r>
              <a:rPr lang="zh-CN" altLang="en-US" sz="4000" b="1">
                <a:solidFill>
                  <a:srgbClr val="C00000"/>
                </a:solidFill>
                <a:effectLst>
                  <a:outerShdw blurRad="38100" dist="38100" dir="2700000" algn="tl">
                    <a:srgbClr val="000000">
                      <a:alpha val="43137"/>
                    </a:srgbClr>
                  </a:outerShdw>
                  <a:reflection blurRad="6350" stA="53000" endA="300" endPos="35500" dir="5400000" sy="-90000" algn="bl" rotWithShape="0"/>
                </a:effectLst>
                <a:latin typeface="方正大黑体_GBK" panose="02010600010101010101" charset="-122"/>
                <a:ea typeface="方正大黑体_GBK" panose="02010600010101010101" charset="-122"/>
              </a:rPr>
              <a:t>公倍数？</a:t>
            </a:r>
            <a:endParaRPr lang="zh-CN" altLang="en-US" sz="4000" b="1">
              <a:solidFill>
                <a:srgbClr val="C00000"/>
              </a:solidFill>
              <a:effectLst>
                <a:outerShdw blurRad="38100" dist="38100" dir="2700000" algn="tl">
                  <a:srgbClr val="000000">
                    <a:alpha val="43137"/>
                  </a:srgbClr>
                </a:outerShdw>
                <a:reflection blurRad="6350" stA="53000" endA="300" endPos="35500" dir="5400000" sy="-90000" algn="bl" rotWithShape="0"/>
              </a:effectLst>
              <a:latin typeface="方正大黑体_GBK" panose="02010600010101010101" charset="-122"/>
              <a:ea typeface="方正大黑体_GBK" panose="02010600010101010101" charset="-122"/>
            </a:endParaRPr>
          </a:p>
        </p:txBody>
      </p:sp>
      <p:grpSp>
        <p:nvGrpSpPr>
          <p:cNvPr id="6" name="组合 5"/>
          <p:cNvGrpSpPr/>
          <p:nvPr/>
        </p:nvGrpSpPr>
        <p:grpSpPr>
          <a:xfrm>
            <a:off x="2783840" y="1535430"/>
            <a:ext cx="3182620" cy="4455160"/>
            <a:chOff x="3637" y="2384"/>
            <a:chExt cx="5012" cy="7016"/>
          </a:xfrm>
        </p:grpSpPr>
        <p:pic>
          <p:nvPicPr>
            <p:cNvPr id="14" name="图片 13" descr="QQFZ%~EPT$7SW)0}}R4NG6C"/>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637" y="2384"/>
              <a:ext cx="5013" cy="7016"/>
            </a:xfrm>
            <a:prstGeom prst="rect">
              <a:avLst/>
            </a:prstGeom>
          </p:spPr>
        </p:pic>
        <p:cxnSp>
          <p:nvCxnSpPr>
            <p:cNvPr id="5" name="直接箭头连接符 4"/>
            <p:cNvCxnSpPr/>
            <p:nvPr/>
          </p:nvCxnSpPr>
          <p:spPr>
            <a:xfrm flipH="1">
              <a:off x="5770" y="7929"/>
              <a:ext cx="747" cy="0"/>
            </a:xfrm>
            <a:prstGeom prst="straightConnector1">
              <a:avLst/>
            </a:prstGeom>
            <a:ln>
              <a:tailEnd type="triangle" w="lg" len="lg"/>
            </a:ln>
          </p:spPr>
          <p:style>
            <a:lnRef idx="1">
              <a:schemeClr val="dk1"/>
            </a:lnRef>
            <a:fillRef idx="0">
              <a:schemeClr val="dk1"/>
            </a:fillRef>
            <a:effectRef idx="0">
              <a:schemeClr val="dk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8876665" y="130810"/>
            <a:ext cx="898525" cy="1155065"/>
            <a:chOff x="12220" y="494"/>
            <a:chExt cx="1415" cy="1819"/>
          </a:xfrm>
        </p:grpSpPr>
        <p:sp>
          <p:nvSpPr>
            <p:cNvPr id="8" name="菱形 7"/>
            <p:cNvSpPr/>
            <p:nvPr/>
          </p:nvSpPr>
          <p:spPr>
            <a:xfrm>
              <a:off x="12220" y="950"/>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stCxn id="8" idx="0"/>
            </p:cNvCxnSpPr>
            <p:nvPr/>
          </p:nvCxnSpPr>
          <p:spPr>
            <a:xfrm flipH="1" flipV="1">
              <a:off x="12924" y="494"/>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2220" y="977"/>
              <a:ext cx="1368" cy="1307"/>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与</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9" name="组合 8"/>
          <p:cNvGrpSpPr/>
          <p:nvPr/>
        </p:nvGrpSpPr>
        <p:grpSpPr>
          <a:xfrm>
            <a:off x="9716770" y="38735"/>
            <a:ext cx="1097280" cy="1165860"/>
            <a:chOff x="13592" y="496"/>
            <a:chExt cx="1728" cy="1836"/>
          </a:xfrm>
        </p:grpSpPr>
        <p:sp>
          <p:nvSpPr>
            <p:cNvPr id="11" name="菱形 10"/>
            <p:cNvSpPr/>
            <p:nvPr/>
          </p:nvSpPr>
          <p:spPr>
            <a:xfrm>
              <a:off x="13762" y="933"/>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连接符 11"/>
            <p:cNvCxnSpPr>
              <a:stCxn id="11" idx="0"/>
            </p:cNvCxnSpPr>
            <p:nvPr/>
          </p:nvCxnSpPr>
          <p:spPr>
            <a:xfrm flipH="1" flipV="1">
              <a:off x="14466" y="496"/>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矩形 5"/>
            <p:cNvSpPr/>
            <p:nvPr/>
          </p:nvSpPr>
          <p:spPr>
            <a:xfrm rot="21300000">
              <a:off x="13592" y="1025"/>
              <a:ext cx="1728" cy="1307"/>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或</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16" name="组合 15"/>
          <p:cNvGrpSpPr/>
          <p:nvPr/>
        </p:nvGrpSpPr>
        <p:grpSpPr>
          <a:xfrm>
            <a:off x="10723245" y="29210"/>
            <a:ext cx="1097280" cy="1155065"/>
            <a:chOff x="15173" y="468"/>
            <a:chExt cx="1728" cy="1819"/>
          </a:xfrm>
        </p:grpSpPr>
        <p:sp>
          <p:nvSpPr>
            <p:cNvPr id="13" name="菱形 12"/>
            <p:cNvSpPr/>
            <p:nvPr/>
          </p:nvSpPr>
          <p:spPr>
            <a:xfrm>
              <a:off x="15330" y="924"/>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连接符 13"/>
            <p:cNvCxnSpPr>
              <a:stCxn id="13" idx="0"/>
            </p:cNvCxnSpPr>
            <p:nvPr/>
          </p:nvCxnSpPr>
          <p:spPr>
            <a:xfrm flipH="1" flipV="1">
              <a:off x="16053" y="468"/>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5173" y="871"/>
              <a:ext cx="1728" cy="1307"/>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rPr>
                <a:t>非</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endParaRPr>
            </a:p>
          </p:txBody>
        </p:sp>
      </p:grpSp>
      <p:sp>
        <p:nvSpPr>
          <p:cNvPr id="4" name="文本框 3"/>
          <p:cNvSpPr txBox="1"/>
          <p:nvPr/>
        </p:nvSpPr>
        <p:spPr>
          <a:xfrm>
            <a:off x="363220" y="558800"/>
            <a:ext cx="8046085" cy="706755"/>
          </a:xfrm>
          <a:prstGeom prst="rect">
            <a:avLst/>
          </a:prstGeom>
          <a:noFill/>
        </p:spPr>
        <p:txBody>
          <a:bodyPr wrap="square" rtlCol="0">
            <a:spAutoFit/>
          </a:bodyPr>
          <a:p>
            <a:pPr algn="l"/>
            <a:r>
              <a:rPr lang="zh-CN" sz="4000">
                <a:effectLst/>
                <a:latin typeface="方正大魏体简体" panose="02000000000000000000" charset="-122"/>
                <a:ea typeface="方正大魏体简体" panose="02000000000000000000" charset="-122"/>
                <a:sym typeface="+mn-ea"/>
              </a:rPr>
              <a:t>逻辑运算符：与</a:t>
            </a:r>
            <a:r>
              <a:rPr lang="en-US" altLang="zh-CN" sz="4000">
                <a:effectLst/>
                <a:latin typeface="方正大魏体简体" panose="02000000000000000000" charset="-122"/>
                <a:ea typeface="方正大魏体简体" panose="02000000000000000000" charset="-122"/>
                <a:sym typeface="+mn-ea"/>
              </a:rPr>
              <a:t>(&amp;&amp;)</a:t>
            </a:r>
            <a:r>
              <a:rPr lang="zh-CN" altLang="en-US" sz="4000">
                <a:effectLst/>
                <a:latin typeface="方正大魏体简体" panose="02000000000000000000" charset="-122"/>
                <a:ea typeface="方正大魏体简体" panose="02000000000000000000" charset="-122"/>
                <a:sym typeface="+mn-ea"/>
              </a:rPr>
              <a:t>、或</a:t>
            </a:r>
            <a:r>
              <a:rPr lang="en-US" altLang="zh-CN" sz="4000">
                <a:effectLst/>
                <a:latin typeface="方正大魏体简体" panose="02000000000000000000" charset="-122"/>
                <a:ea typeface="方正大魏体简体" panose="02000000000000000000" charset="-122"/>
                <a:sym typeface="+mn-ea"/>
              </a:rPr>
              <a:t>(||)</a:t>
            </a:r>
            <a:r>
              <a:rPr lang="zh-CN" altLang="en-US" sz="4000">
                <a:effectLst/>
                <a:latin typeface="方正大魏体简体" panose="02000000000000000000" charset="-122"/>
                <a:ea typeface="方正大魏体简体" panose="02000000000000000000" charset="-122"/>
                <a:sym typeface="+mn-ea"/>
              </a:rPr>
              <a:t>、非</a:t>
            </a:r>
            <a:r>
              <a:rPr lang="en-US" altLang="zh-CN" sz="4000">
                <a:effectLst/>
                <a:latin typeface="方正大魏体简体" panose="02000000000000000000" charset="-122"/>
                <a:ea typeface="方正大魏体简体" panose="02000000000000000000" charset="-122"/>
                <a:sym typeface="+mn-ea"/>
              </a:rPr>
              <a:t>(!)</a:t>
            </a:r>
            <a:endParaRPr lang="en-US" altLang="zh-CN" sz="4000" b="1" dirty="0">
              <a:solidFill>
                <a:schemeClr val="tx1"/>
              </a:solidFill>
              <a:effectLst/>
              <a:latin typeface="方正大魏体简体" panose="02000000000000000000" charset="-122"/>
              <a:ea typeface="方正大魏体简体" panose="02000000000000000000" charset="-122"/>
              <a:cs typeface="方正大黑体_GBK" panose="02010600010101010101" charset="-122"/>
              <a:sym typeface="+mn-ea"/>
            </a:endParaRPr>
          </a:p>
        </p:txBody>
      </p:sp>
      <p:sp>
        <p:nvSpPr>
          <p:cNvPr id="20506" name="文本框 20505"/>
          <p:cNvSpPr txBox="1"/>
          <p:nvPr/>
        </p:nvSpPr>
        <p:spPr>
          <a:xfrm>
            <a:off x="100965" y="1356995"/>
            <a:ext cx="4575175" cy="1076325"/>
          </a:xfrm>
          <a:prstGeom prst="rect">
            <a:avLst/>
          </a:prstGeom>
          <a:noFill/>
          <a:ln w="9525">
            <a:noFill/>
          </a:ln>
        </p:spPr>
        <p:txBody>
          <a:bodyPr wrap="square">
            <a:spAutoFit/>
          </a:bodyPr>
          <a:p>
            <a:pPr algn="ctr"/>
            <a:r>
              <a:rPr lang="zh-CN" sz="3600">
                <a:effectLst/>
                <a:latin typeface="方正大魏体简体" panose="02000000000000000000" charset="-122"/>
                <a:ea typeface="方正大魏体简体" panose="02000000000000000000" charset="-122"/>
              </a:rPr>
              <a:t>逻  辑 </a:t>
            </a:r>
            <a:r>
              <a:rPr lang="zh-CN" sz="3600">
                <a:solidFill>
                  <a:schemeClr val="tx1"/>
                </a:solidFill>
                <a:effectLst/>
                <a:latin typeface="方正大魏体简体" panose="02000000000000000000" charset="-122"/>
                <a:ea typeface="方正大魏体简体" panose="02000000000000000000" charset="-122"/>
              </a:rPr>
              <a:t>与</a:t>
            </a:r>
            <a:r>
              <a:rPr lang="en-US" altLang="zh-CN" sz="4000" b="1">
                <a:solidFill>
                  <a:srgbClr val="FF0000"/>
                </a:solidFill>
                <a:effectLst/>
                <a:latin typeface="方正大魏体简体" panose="02000000000000000000" charset="-122"/>
                <a:ea typeface="方正大魏体简体" panose="02000000000000000000" charset="-122"/>
              </a:rPr>
              <a:t>(&amp;&amp;)</a:t>
            </a:r>
            <a:endParaRPr lang="zh-CN" sz="3600" b="1">
              <a:solidFill>
                <a:srgbClr val="FF0000"/>
              </a:solidFill>
              <a:effectLst/>
              <a:latin typeface="方正大魏体简体" panose="02000000000000000000" charset="-122"/>
              <a:ea typeface="方正大魏体简体" panose="02000000000000000000" charset="-122"/>
            </a:endParaRPr>
          </a:p>
          <a:p>
            <a:r>
              <a:rPr lang="zh-CN" sz="2400">
                <a:effectLst/>
                <a:latin typeface="方正大魏体简体" panose="02000000000000000000" charset="-122"/>
                <a:ea typeface="方正大魏体简体" panose="02000000000000000000" charset="-122"/>
              </a:rPr>
              <a:t>(</a:t>
            </a:r>
            <a:r>
              <a:rPr lang="zh-CN" sz="2000">
                <a:effectLst/>
                <a:latin typeface="方正大魏体简体" panose="02000000000000000000" charset="-122"/>
                <a:ea typeface="方正大魏体简体" panose="02000000000000000000" charset="-122"/>
              </a:rPr>
              <a:t>条件A与B</a:t>
            </a:r>
            <a:r>
              <a:rPr lang="zh-CN" sz="2400">
                <a:solidFill>
                  <a:srgbClr val="FF0000"/>
                </a:solidFill>
                <a:effectLst/>
                <a:latin typeface="方正大魏体简体" panose="02000000000000000000" charset="-122"/>
                <a:ea typeface="方正大魏体简体" panose="02000000000000000000" charset="-122"/>
              </a:rPr>
              <a:t>同时成立</a:t>
            </a:r>
            <a:r>
              <a:rPr lang="zh-CN" sz="2000">
                <a:effectLst/>
                <a:latin typeface="方正大魏体简体" panose="02000000000000000000" charset="-122"/>
                <a:ea typeface="方正大魏体简体" panose="02000000000000000000" charset="-122"/>
              </a:rPr>
              <a:t>，结果才</a:t>
            </a:r>
            <a:r>
              <a:rPr lang="zh-CN" sz="2400">
                <a:solidFill>
                  <a:schemeClr val="tx1"/>
                </a:solidFill>
                <a:effectLst/>
                <a:latin typeface="方正大魏体简体" panose="02000000000000000000" charset="-122"/>
                <a:ea typeface="方正大魏体简体" panose="02000000000000000000" charset="-122"/>
              </a:rPr>
              <a:t>成立</a:t>
            </a:r>
            <a:r>
              <a:rPr lang="zh-CN" sz="2000">
                <a:effectLst/>
                <a:latin typeface="方正大魏体简体" panose="02000000000000000000" charset="-122"/>
                <a:ea typeface="方正大魏体简体" panose="02000000000000000000" charset="-122"/>
              </a:rPr>
              <a:t>）</a:t>
            </a:r>
            <a:endParaRPr lang="zh-CN" sz="2000">
              <a:effectLst/>
              <a:latin typeface="方正大魏体简体" panose="02000000000000000000" charset="-122"/>
              <a:ea typeface="方正大魏体简体" panose="02000000000000000000" charset="-122"/>
            </a:endParaRPr>
          </a:p>
        </p:txBody>
      </p:sp>
      <p:graphicFrame>
        <p:nvGraphicFramePr>
          <p:cNvPr id="20556" name="表格 20555"/>
          <p:cNvGraphicFramePr/>
          <p:nvPr>
            <p:custDataLst>
              <p:tags r:id="rId1"/>
            </p:custDataLst>
          </p:nvPr>
        </p:nvGraphicFramePr>
        <p:xfrm>
          <a:off x="363378" y="2607613"/>
          <a:ext cx="3505200" cy="2222500"/>
        </p:xfrm>
        <a:graphic>
          <a:graphicData uri="http://schemas.openxmlformats.org/drawingml/2006/table">
            <a:tbl>
              <a:tblPr/>
              <a:tblGrid>
                <a:gridCol w="876935"/>
                <a:gridCol w="1033145"/>
                <a:gridCol w="1595120"/>
              </a:tblGrid>
              <a:tr h="444500">
                <a:tc>
                  <a:txBody>
                    <a:bodyPr/>
                    <a:p>
                      <a:pPr marL="0" lvl="0" indent="0" algn="ctr">
                        <a:lnSpc>
                          <a:spcPct val="90000"/>
                        </a:lnSpc>
                        <a:buNone/>
                      </a:pPr>
                      <a:r>
                        <a:rPr lang="en-US" altLang="zh-CN" sz="2400" b="1"/>
                        <a:t>A</a:t>
                      </a:r>
                      <a:endParaRPr lang="en-US" altLang="zh-CN" sz="2400" b="1"/>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90000"/>
                        </a:lnSpc>
                        <a:buNone/>
                      </a:pPr>
                      <a:r>
                        <a:rPr lang="en-US" altLang="zh-CN" sz="2400" b="1"/>
                        <a:t>B</a:t>
                      </a:r>
                      <a:endParaRPr lang="en-US" altLang="zh-CN" sz="2400" b="1"/>
                    </a:p>
                  </a:txBody>
                  <a:tcPr marL="91435" marR="91435"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90000"/>
                        </a:lnSpc>
                        <a:buNone/>
                      </a:pPr>
                      <a:r>
                        <a:rPr lang="en-US" altLang="zh-CN" sz="2400" b="1"/>
                        <a:t>A&amp;&amp;B</a:t>
                      </a:r>
                      <a:endParaRPr lang="en-US" altLang="zh-CN" sz="2400" b="1"/>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44500">
                <a:tc>
                  <a:txBody>
                    <a:bodyPr/>
                    <a:p>
                      <a:pPr marL="0" lvl="0" indent="0" algn="ctr">
                        <a:lnSpc>
                          <a:spcPct val="90000"/>
                        </a:lnSpc>
                        <a:buNone/>
                      </a:pPr>
                      <a:r>
                        <a:rPr lang="en-US" altLang="zh-CN" sz="2400" b="1"/>
                        <a:t>false</a:t>
                      </a:r>
                      <a:endParaRPr lang="en-US" altLang="zh-CN" sz="2400" b="1"/>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90000"/>
                        </a:lnSpc>
                        <a:buNone/>
                      </a:pPr>
                      <a:r>
                        <a:rPr lang="en-US" altLang="zh-CN" sz="2400" b="1"/>
                        <a:t>false</a:t>
                      </a:r>
                      <a:endParaRPr lang="en-US" altLang="zh-CN" sz="2400" b="1"/>
                    </a:p>
                  </a:txBody>
                  <a:tcPr marL="91435" marR="91435"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90000"/>
                        </a:lnSpc>
                        <a:buNone/>
                      </a:pPr>
                      <a:r>
                        <a:rPr lang="en-US" altLang="zh-CN" sz="2400" b="1"/>
                        <a:t>false</a:t>
                      </a:r>
                      <a:endParaRPr lang="en-US" altLang="zh-CN" sz="2400" b="1"/>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44500">
                <a:tc>
                  <a:txBody>
                    <a:bodyPr/>
                    <a:p>
                      <a:pPr marL="0" lvl="0" indent="0" algn="ctr">
                        <a:lnSpc>
                          <a:spcPct val="90000"/>
                        </a:lnSpc>
                        <a:buNone/>
                      </a:pPr>
                      <a:r>
                        <a:rPr lang="en-US" altLang="zh-CN" sz="2400" b="1"/>
                        <a:t>false</a:t>
                      </a:r>
                      <a:endParaRPr lang="en-US" altLang="zh-CN" sz="2400" b="1"/>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90000"/>
                        </a:lnSpc>
                        <a:buNone/>
                      </a:pPr>
                      <a:r>
                        <a:rPr lang="en-US" altLang="zh-CN" sz="2400" b="1"/>
                        <a:t>true</a:t>
                      </a:r>
                      <a:endParaRPr lang="en-US" altLang="zh-CN" sz="2400" b="1"/>
                    </a:p>
                  </a:txBody>
                  <a:tcPr marL="91435" marR="91435"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90000"/>
                        </a:lnSpc>
                        <a:buNone/>
                      </a:pPr>
                      <a:r>
                        <a:rPr lang="en-US" altLang="zh-CN" sz="2400" b="1"/>
                        <a:t>false</a:t>
                      </a:r>
                      <a:endParaRPr lang="en-US" altLang="zh-CN" sz="2400" b="1"/>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44500">
                <a:tc>
                  <a:txBody>
                    <a:bodyPr/>
                    <a:p>
                      <a:pPr marL="0" lvl="0" indent="0" algn="ctr">
                        <a:lnSpc>
                          <a:spcPct val="90000"/>
                        </a:lnSpc>
                        <a:buNone/>
                      </a:pPr>
                      <a:r>
                        <a:rPr lang="en-US" altLang="zh-CN" sz="2400" b="1"/>
                        <a:t>true</a:t>
                      </a:r>
                      <a:endParaRPr lang="en-US" altLang="zh-CN" sz="2400" b="1"/>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90000"/>
                        </a:lnSpc>
                        <a:buNone/>
                      </a:pPr>
                      <a:r>
                        <a:rPr lang="en-US" altLang="zh-CN" sz="2400" b="1"/>
                        <a:t>false</a:t>
                      </a:r>
                      <a:endParaRPr lang="en-US" altLang="zh-CN" sz="2400" b="1"/>
                    </a:p>
                  </a:txBody>
                  <a:tcPr marL="91435" marR="91435"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90000"/>
                        </a:lnSpc>
                        <a:buNone/>
                      </a:pPr>
                      <a:r>
                        <a:rPr lang="en-US" altLang="zh-CN" sz="2400" b="1"/>
                        <a:t>false</a:t>
                      </a:r>
                      <a:endParaRPr lang="en-US" altLang="zh-CN" sz="2400" b="1"/>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44500">
                <a:tc>
                  <a:txBody>
                    <a:bodyPr/>
                    <a:p>
                      <a:pPr marL="0" lvl="0" indent="0" algn="ctr">
                        <a:lnSpc>
                          <a:spcPct val="90000"/>
                        </a:lnSpc>
                        <a:buNone/>
                      </a:pPr>
                      <a:r>
                        <a:rPr lang="en-US" altLang="zh-CN" sz="2400" b="1"/>
                        <a:t>true</a:t>
                      </a:r>
                      <a:endParaRPr lang="en-US" altLang="zh-CN" sz="2400" b="1"/>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90000"/>
                        </a:lnSpc>
                        <a:buNone/>
                      </a:pPr>
                      <a:r>
                        <a:rPr lang="en-US" altLang="zh-CN" sz="2400" b="1"/>
                        <a:t>true</a:t>
                      </a:r>
                      <a:endParaRPr lang="en-US" altLang="zh-CN" sz="2400" b="1"/>
                    </a:p>
                  </a:txBody>
                  <a:tcPr marL="91435" marR="91435"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90000"/>
                        </a:lnSpc>
                        <a:buNone/>
                      </a:pPr>
                      <a:r>
                        <a:rPr lang="en-US" altLang="zh-CN" sz="2400" b="1">
                          <a:solidFill>
                            <a:srgbClr val="FF3300"/>
                          </a:solidFill>
                        </a:rPr>
                        <a:t>true</a:t>
                      </a:r>
                      <a:endParaRPr lang="en-US" altLang="zh-CN" sz="2400" b="1">
                        <a:solidFill>
                          <a:srgbClr val="FF3300"/>
                        </a:solidFill>
                      </a:endParaRPr>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50194" name="文本框 50193"/>
          <p:cNvSpPr txBox="1"/>
          <p:nvPr/>
        </p:nvSpPr>
        <p:spPr>
          <a:xfrm>
            <a:off x="4535170" y="1454150"/>
            <a:ext cx="4137025" cy="1014730"/>
          </a:xfrm>
          <a:prstGeom prst="rect">
            <a:avLst/>
          </a:prstGeom>
          <a:noFill/>
          <a:ln w="9525">
            <a:noFill/>
          </a:ln>
        </p:spPr>
        <p:txBody>
          <a:bodyPr wrap="square">
            <a:spAutoFit/>
          </a:bodyPr>
          <a:p>
            <a:pPr algn="ctr"/>
            <a:r>
              <a:rPr lang="zh-CN" sz="3600">
                <a:effectLst/>
                <a:latin typeface="方正大魏体简体" panose="02000000000000000000" charset="-122"/>
                <a:ea typeface="方正大魏体简体" panose="02000000000000000000" charset="-122"/>
              </a:rPr>
              <a:t>逻 辑 </a:t>
            </a:r>
            <a:r>
              <a:rPr lang="zh-CN" sz="3600">
                <a:solidFill>
                  <a:schemeClr val="tx1"/>
                </a:solidFill>
                <a:effectLst/>
                <a:latin typeface="方正大魏体简体" panose="02000000000000000000" charset="-122"/>
                <a:ea typeface="方正大魏体简体" panose="02000000000000000000" charset="-122"/>
              </a:rPr>
              <a:t>或</a:t>
            </a:r>
            <a:r>
              <a:rPr lang="en-US" altLang="zh-CN" sz="4000" b="1">
                <a:solidFill>
                  <a:srgbClr val="FF0000"/>
                </a:solidFill>
                <a:effectLst/>
                <a:latin typeface="方正大魏体简体" panose="02000000000000000000" charset="-122"/>
                <a:ea typeface="方正大魏体简体" panose="02000000000000000000" charset="-122"/>
              </a:rPr>
              <a:t>(||)</a:t>
            </a:r>
            <a:endParaRPr lang="zh-CN" sz="3600">
              <a:solidFill>
                <a:schemeClr val="tx1"/>
              </a:solidFill>
              <a:effectLst/>
              <a:latin typeface="方正大魏体简体" panose="02000000000000000000" charset="-122"/>
              <a:ea typeface="方正大魏体简体" panose="02000000000000000000" charset="-122"/>
            </a:endParaRPr>
          </a:p>
          <a:p>
            <a:r>
              <a:rPr lang="zh-CN" sz="2000">
                <a:effectLst/>
                <a:latin typeface="方正大魏体简体" panose="02000000000000000000" charset="-122"/>
                <a:ea typeface="方正大魏体简体" panose="02000000000000000000" charset="-122"/>
              </a:rPr>
              <a:t>(A与B只要</a:t>
            </a:r>
            <a:r>
              <a:rPr lang="zh-CN" sz="2000">
                <a:solidFill>
                  <a:srgbClr val="FF0000"/>
                </a:solidFill>
                <a:effectLst/>
                <a:latin typeface="方正大魏体简体" panose="02000000000000000000" charset="-122"/>
                <a:ea typeface="方正大魏体简体" panose="02000000000000000000" charset="-122"/>
              </a:rPr>
              <a:t>有一个成立</a:t>
            </a:r>
            <a:r>
              <a:rPr lang="zh-CN" sz="2000">
                <a:effectLst/>
                <a:latin typeface="方正大魏体简体" panose="02000000000000000000" charset="-122"/>
                <a:ea typeface="方正大魏体简体" panose="02000000000000000000" charset="-122"/>
              </a:rPr>
              <a:t>，结果就成立）</a:t>
            </a:r>
            <a:endParaRPr lang="zh-CN" sz="2000">
              <a:effectLst/>
              <a:latin typeface="方正大魏体简体" panose="02000000000000000000" charset="-122"/>
              <a:ea typeface="方正大魏体简体" panose="02000000000000000000" charset="-122"/>
            </a:endParaRPr>
          </a:p>
        </p:txBody>
      </p:sp>
      <p:graphicFrame>
        <p:nvGraphicFramePr>
          <p:cNvPr id="50223" name="表格 50222"/>
          <p:cNvGraphicFramePr/>
          <p:nvPr>
            <p:custDataLst>
              <p:tags r:id="rId2"/>
            </p:custDataLst>
          </p:nvPr>
        </p:nvGraphicFramePr>
        <p:xfrm>
          <a:off x="4676140" y="2724785"/>
          <a:ext cx="3855720" cy="2092325"/>
        </p:xfrm>
        <a:graphic>
          <a:graphicData uri="http://schemas.openxmlformats.org/drawingml/2006/table">
            <a:tbl>
              <a:tblPr/>
              <a:tblGrid>
                <a:gridCol w="1285240"/>
                <a:gridCol w="1285240"/>
                <a:gridCol w="1285240"/>
              </a:tblGrid>
              <a:tr h="418465">
                <a:tc>
                  <a:txBody>
                    <a:bodyPr/>
                    <a:p>
                      <a:pPr marL="0" lvl="0" indent="0" algn="ctr">
                        <a:lnSpc>
                          <a:spcPct val="80000"/>
                        </a:lnSpc>
                        <a:buNone/>
                      </a:pPr>
                      <a:r>
                        <a:rPr lang="en-US" altLang="zh-CN" sz="2400" b="1"/>
                        <a:t>A</a:t>
                      </a:r>
                      <a:endParaRPr lang="en-US" altLang="zh-CN" sz="2400" b="1"/>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80000"/>
                        </a:lnSpc>
                        <a:buNone/>
                      </a:pPr>
                      <a:r>
                        <a:rPr lang="en-US" altLang="zh-CN" sz="2400" b="1"/>
                        <a:t>B</a:t>
                      </a:r>
                      <a:endParaRPr lang="en-US" altLang="zh-CN" sz="2400" b="1"/>
                    </a:p>
                  </a:txBody>
                  <a:tcPr marL="91435" marR="91435"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80000"/>
                        </a:lnSpc>
                        <a:buNone/>
                      </a:pPr>
                      <a:r>
                        <a:rPr lang="en-US" altLang="zh-CN" sz="2400" b="1"/>
                        <a:t>A||B</a:t>
                      </a:r>
                      <a:endParaRPr lang="en-US" altLang="zh-CN" sz="2400" b="1"/>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18465">
                <a:tc>
                  <a:txBody>
                    <a:bodyPr/>
                    <a:p>
                      <a:pPr marL="0" lvl="0" indent="0" algn="ctr">
                        <a:lnSpc>
                          <a:spcPct val="80000"/>
                        </a:lnSpc>
                        <a:buNone/>
                      </a:pPr>
                      <a:r>
                        <a:rPr lang="en-US" altLang="zh-CN" sz="2400" b="1"/>
                        <a:t>false</a:t>
                      </a:r>
                      <a:endParaRPr lang="en-US" altLang="zh-CN" sz="2400" b="1"/>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80000"/>
                        </a:lnSpc>
                        <a:buNone/>
                      </a:pPr>
                      <a:r>
                        <a:rPr lang="en-US" altLang="zh-CN" sz="2400" b="1"/>
                        <a:t>false</a:t>
                      </a:r>
                      <a:endParaRPr lang="en-US" altLang="zh-CN" sz="2400" b="1"/>
                    </a:p>
                  </a:txBody>
                  <a:tcPr marL="91435" marR="91435"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80000"/>
                        </a:lnSpc>
                        <a:buNone/>
                      </a:pPr>
                      <a:r>
                        <a:rPr lang="en-US" altLang="zh-CN" sz="2400" b="1"/>
                        <a:t>false</a:t>
                      </a:r>
                      <a:endParaRPr lang="en-US" altLang="zh-CN" sz="2400" b="1"/>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18465">
                <a:tc>
                  <a:txBody>
                    <a:bodyPr/>
                    <a:p>
                      <a:pPr marL="0" lvl="0" indent="0" algn="ctr">
                        <a:lnSpc>
                          <a:spcPct val="80000"/>
                        </a:lnSpc>
                        <a:buNone/>
                      </a:pPr>
                      <a:r>
                        <a:rPr lang="en-US" altLang="zh-CN" sz="2400" b="1"/>
                        <a:t>false</a:t>
                      </a:r>
                      <a:endParaRPr lang="en-US" altLang="zh-CN" sz="2400" b="1"/>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80000"/>
                        </a:lnSpc>
                        <a:buNone/>
                      </a:pPr>
                      <a:r>
                        <a:rPr lang="en-US" altLang="zh-CN" sz="2400" b="1"/>
                        <a:t>true</a:t>
                      </a:r>
                      <a:endParaRPr lang="en-US" altLang="zh-CN" sz="2400" b="1"/>
                    </a:p>
                  </a:txBody>
                  <a:tcPr marL="91435" marR="91435"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80000"/>
                        </a:lnSpc>
                        <a:buNone/>
                      </a:pPr>
                      <a:r>
                        <a:rPr lang="en-US" altLang="zh-CN" sz="2400" b="1">
                          <a:solidFill>
                            <a:srgbClr val="FF3300"/>
                          </a:solidFill>
                        </a:rPr>
                        <a:t>true</a:t>
                      </a:r>
                      <a:endParaRPr lang="en-US" altLang="zh-CN" sz="2400" b="1">
                        <a:solidFill>
                          <a:srgbClr val="FF3300"/>
                        </a:solidFill>
                      </a:endParaRPr>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18465">
                <a:tc>
                  <a:txBody>
                    <a:bodyPr/>
                    <a:p>
                      <a:pPr marL="0" lvl="0" indent="0" algn="ctr">
                        <a:lnSpc>
                          <a:spcPct val="80000"/>
                        </a:lnSpc>
                        <a:buNone/>
                      </a:pPr>
                      <a:r>
                        <a:rPr lang="en-US" altLang="zh-CN" sz="2400" b="1"/>
                        <a:t>true</a:t>
                      </a:r>
                      <a:endParaRPr lang="en-US" altLang="zh-CN" sz="2400" b="1"/>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80000"/>
                        </a:lnSpc>
                        <a:buNone/>
                      </a:pPr>
                      <a:r>
                        <a:rPr lang="en-US" altLang="zh-CN" sz="2400" b="1"/>
                        <a:t>false</a:t>
                      </a:r>
                      <a:endParaRPr lang="en-US" altLang="zh-CN" sz="2400" b="1"/>
                    </a:p>
                  </a:txBody>
                  <a:tcPr marL="91435" marR="91435"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80000"/>
                        </a:lnSpc>
                        <a:buNone/>
                      </a:pPr>
                      <a:r>
                        <a:rPr lang="en-US" altLang="zh-CN" sz="2400" b="1">
                          <a:solidFill>
                            <a:srgbClr val="FF3300"/>
                          </a:solidFill>
                        </a:rPr>
                        <a:t>true</a:t>
                      </a:r>
                      <a:endParaRPr lang="en-US" altLang="zh-CN" sz="2400" b="1">
                        <a:solidFill>
                          <a:srgbClr val="FF3300"/>
                        </a:solidFill>
                      </a:endParaRPr>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18465">
                <a:tc>
                  <a:txBody>
                    <a:bodyPr/>
                    <a:p>
                      <a:pPr marL="0" lvl="0" indent="0" algn="ctr">
                        <a:lnSpc>
                          <a:spcPct val="80000"/>
                        </a:lnSpc>
                        <a:buNone/>
                      </a:pPr>
                      <a:r>
                        <a:rPr lang="en-US" altLang="zh-CN" sz="2400" b="1"/>
                        <a:t>true</a:t>
                      </a:r>
                      <a:endParaRPr lang="en-US" altLang="zh-CN" sz="2400" b="1"/>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80000"/>
                        </a:lnSpc>
                        <a:buNone/>
                      </a:pPr>
                      <a:r>
                        <a:rPr lang="en-US" altLang="zh-CN" sz="2400" b="1"/>
                        <a:t>true</a:t>
                      </a:r>
                      <a:endParaRPr lang="en-US" altLang="zh-CN" sz="2400" b="1"/>
                    </a:p>
                  </a:txBody>
                  <a:tcPr marL="91435" marR="91435" marT="45717" marB="4571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80000"/>
                        </a:lnSpc>
                        <a:buNone/>
                      </a:pPr>
                      <a:r>
                        <a:rPr lang="en-US" altLang="zh-CN" sz="2400" b="1">
                          <a:solidFill>
                            <a:srgbClr val="FF3300"/>
                          </a:solidFill>
                        </a:rPr>
                        <a:t>true</a:t>
                      </a:r>
                      <a:endParaRPr lang="en-US" altLang="zh-CN" sz="2400" b="1">
                        <a:solidFill>
                          <a:srgbClr val="FF3300"/>
                        </a:solidFill>
                      </a:endParaRPr>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20487" name="文本框 20486"/>
          <p:cNvSpPr txBox="1"/>
          <p:nvPr/>
        </p:nvSpPr>
        <p:spPr>
          <a:xfrm>
            <a:off x="9323705" y="1939290"/>
            <a:ext cx="2252980" cy="1014730"/>
          </a:xfrm>
          <a:prstGeom prst="rect">
            <a:avLst/>
          </a:prstGeom>
          <a:noFill/>
          <a:ln w="9525">
            <a:noFill/>
          </a:ln>
        </p:spPr>
        <p:txBody>
          <a:bodyPr wrap="square">
            <a:spAutoFit/>
          </a:bodyPr>
          <a:p>
            <a:pPr algn="ctr" defTabSz="914400"/>
            <a:r>
              <a:rPr lang="zh-CN" sz="3600">
                <a:effectLst/>
                <a:latin typeface="方正大魏体简体" panose="02000000000000000000" charset="-122"/>
                <a:ea typeface="方正大魏体简体" panose="02000000000000000000" charset="-122"/>
              </a:rPr>
              <a:t>逻辑</a:t>
            </a:r>
            <a:r>
              <a:rPr lang="zh-CN" sz="3600">
                <a:solidFill>
                  <a:schemeClr val="tx1"/>
                </a:solidFill>
                <a:effectLst/>
                <a:latin typeface="方正大魏体简体" panose="02000000000000000000" charset="-122"/>
                <a:ea typeface="方正大魏体简体" panose="02000000000000000000" charset="-122"/>
              </a:rPr>
              <a:t>非</a:t>
            </a:r>
            <a:r>
              <a:rPr lang="en-US" altLang="zh-CN" sz="4000" b="1">
                <a:solidFill>
                  <a:srgbClr val="FF0000"/>
                </a:solidFill>
                <a:effectLst/>
                <a:latin typeface="方正大魏体简体" panose="02000000000000000000" charset="-122"/>
                <a:ea typeface="方正大魏体简体" panose="02000000000000000000" charset="-122"/>
              </a:rPr>
              <a:t>(!)</a:t>
            </a:r>
            <a:endParaRPr lang="zh-CN" sz="3600" b="1">
              <a:solidFill>
                <a:srgbClr val="FF0000"/>
              </a:solidFill>
              <a:effectLst/>
              <a:latin typeface="方正大魏体简体" panose="02000000000000000000" charset="-122"/>
              <a:ea typeface="方正大魏体简体" panose="02000000000000000000" charset="-122"/>
            </a:endParaRPr>
          </a:p>
          <a:p>
            <a:pPr defTabSz="914400"/>
            <a:r>
              <a:rPr lang="zh-CN" sz="2000">
                <a:effectLst/>
                <a:latin typeface="方正大魏体简体" panose="02000000000000000000" charset="-122"/>
                <a:ea typeface="方正大魏体简体" panose="02000000000000000000" charset="-122"/>
              </a:rPr>
              <a:t>(结果与原来相反）</a:t>
            </a:r>
            <a:endParaRPr lang="zh-CN" sz="2000">
              <a:effectLst/>
              <a:latin typeface="方正大魏体简体" panose="02000000000000000000" charset="-122"/>
              <a:ea typeface="方正大魏体简体" panose="02000000000000000000" charset="-122"/>
            </a:endParaRPr>
          </a:p>
        </p:txBody>
      </p:sp>
      <p:graphicFrame>
        <p:nvGraphicFramePr>
          <p:cNvPr id="20557" name="表格 20556"/>
          <p:cNvGraphicFramePr/>
          <p:nvPr>
            <p:custDataLst>
              <p:tags r:id="rId3"/>
            </p:custDataLst>
          </p:nvPr>
        </p:nvGraphicFramePr>
        <p:xfrm>
          <a:off x="9347039" y="3231299"/>
          <a:ext cx="2205355" cy="1146810"/>
        </p:xfrm>
        <a:graphic>
          <a:graphicData uri="http://schemas.openxmlformats.org/drawingml/2006/table">
            <a:tbl>
              <a:tblPr/>
              <a:tblGrid>
                <a:gridCol w="899795"/>
                <a:gridCol w="1305560"/>
              </a:tblGrid>
              <a:tr h="382270">
                <a:tc>
                  <a:txBody>
                    <a:bodyPr/>
                    <a:p>
                      <a:pPr marL="0" lvl="0" indent="0" algn="ctr">
                        <a:lnSpc>
                          <a:spcPct val="70000"/>
                        </a:lnSpc>
                        <a:buNone/>
                      </a:pPr>
                      <a:r>
                        <a:rPr lang="en-US" altLang="zh-CN" sz="2400">
                          <a:latin typeface="Arial" panose="020B0604020202020204" pitchFamily="34" charset="0"/>
                          <a:cs typeface="Arial" panose="020B0604020202020204" pitchFamily="34" charset="0"/>
                        </a:rPr>
                        <a:t>A</a:t>
                      </a:r>
                      <a:endParaRPr lang="en-US" altLang="zh-CN" sz="2400">
                        <a:latin typeface="Arial" panose="020B0604020202020204" pitchFamily="34" charset="0"/>
                        <a:cs typeface="Arial" panose="020B0604020202020204" pitchFamily="34" charset="0"/>
                      </a:endParaRPr>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70000"/>
                        </a:lnSpc>
                        <a:buNone/>
                      </a:pPr>
                      <a:r>
                        <a:rPr lang="en-US" altLang="zh-CN" sz="2400">
                          <a:latin typeface="Arial" panose="020B0604020202020204" pitchFamily="34" charset="0"/>
                          <a:cs typeface="Arial" panose="020B0604020202020204" pitchFamily="34" charset="0"/>
                        </a:rPr>
                        <a:t>!A</a:t>
                      </a:r>
                      <a:endParaRPr lang="en-US" altLang="zh-CN" sz="2400">
                        <a:latin typeface="Arial" panose="020B0604020202020204" pitchFamily="34" charset="0"/>
                        <a:cs typeface="Arial" panose="020B0604020202020204" pitchFamily="34" charset="0"/>
                      </a:endParaRPr>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82270">
                <a:tc>
                  <a:txBody>
                    <a:bodyPr/>
                    <a:p>
                      <a:pPr marL="0" lvl="0" indent="0" algn="ctr">
                        <a:lnSpc>
                          <a:spcPct val="70000"/>
                        </a:lnSpc>
                        <a:buNone/>
                      </a:pPr>
                      <a:r>
                        <a:rPr lang="en-US" altLang="zh-CN" sz="2400">
                          <a:latin typeface="Arial" panose="020B0604020202020204" pitchFamily="34" charset="0"/>
                          <a:cs typeface="Arial" panose="020B0604020202020204" pitchFamily="34" charset="0"/>
                        </a:rPr>
                        <a:t>false</a:t>
                      </a:r>
                      <a:endParaRPr lang="en-US" altLang="zh-CN" sz="2400">
                        <a:latin typeface="Arial" panose="020B0604020202020204" pitchFamily="34" charset="0"/>
                        <a:cs typeface="Arial" panose="020B0604020202020204" pitchFamily="34" charset="0"/>
                      </a:endParaRPr>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70000"/>
                        </a:lnSpc>
                        <a:buNone/>
                      </a:pPr>
                      <a:r>
                        <a:rPr lang="en-US" altLang="zh-CN" sz="2400">
                          <a:latin typeface="Arial" panose="020B0604020202020204" pitchFamily="34" charset="0"/>
                          <a:cs typeface="Arial" panose="020B0604020202020204" pitchFamily="34" charset="0"/>
                        </a:rPr>
                        <a:t>true</a:t>
                      </a:r>
                      <a:endParaRPr lang="en-US" altLang="zh-CN" sz="2400">
                        <a:latin typeface="Arial" panose="020B0604020202020204" pitchFamily="34" charset="0"/>
                        <a:cs typeface="Arial" panose="020B0604020202020204" pitchFamily="34" charset="0"/>
                      </a:endParaRPr>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82270">
                <a:tc>
                  <a:txBody>
                    <a:bodyPr/>
                    <a:p>
                      <a:pPr marL="0" lvl="0" indent="0" algn="ctr">
                        <a:lnSpc>
                          <a:spcPct val="70000"/>
                        </a:lnSpc>
                        <a:buNone/>
                      </a:pPr>
                      <a:r>
                        <a:rPr lang="en-US" altLang="zh-CN" sz="2400">
                          <a:latin typeface="Arial" panose="020B0604020202020204" pitchFamily="34" charset="0"/>
                          <a:cs typeface="Arial" panose="020B0604020202020204" pitchFamily="34" charset="0"/>
                        </a:rPr>
                        <a:t>true</a:t>
                      </a:r>
                      <a:endParaRPr lang="en-US" altLang="zh-CN" sz="2400">
                        <a:latin typeface="Arial" panose="020B0604020202020204" pitchFamily="34" charset="0"/>
                        <a:cs typeface="Arial" panose="020B0604020202020204" pitchFamily="34" charset="0"/>
                      </a:endParaRPr>
                    </a:p>
                  </a:txBody>
                  <a:tcPr marL="91435" marR="91435" marT="45717" marB="4571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70000"/>
                        </a:lnSpc>
                        <a:buNone/>
                      </a:pPr>
                      <a:r>
                        <a:rPr lang="en-US" altLang="zh-CN" sz="2400">
                          <a:latin typeface="Arial" panose="020B0604020202020204" pitchFamily="34" charset="0"/>
                          <a:cs typeface="Arial" panose="020B0604020202020204" pitchFamily="34" charset="0"/>
                        </a:rPr>
                        <a:t>false</a:t>
                      </a:r>
                      <a:endParaRPr lang="en-US" altLang="zh-CN" sz="2400">
                        <a:latin typeface="Arial" panose="020B0604020202020204" pitchFamily="34" charset="0"/>
                        <a:cs typeface="Arial" panose="020B0604020202020204" pitchFamily="34" charset="0"/>
                      </a:endParaRPr>
                    </a:p>
                  </a:txBody>
                  <a:tcPr marL="91435" marR="91435" marT="45717" marB="4571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50221" name="文本框 50220"/>
          <p:cNvSpPr txBox="1"/>
          <p:nvPr/>
        </p:nvSpPr>
        <p:spPr>
          <a:xfrm>
            <a:off x="568960" y="2834640"/>
            <a:ext cx="10452735" cy="1647825"/>
          </a:xfrm>
          <a:prstGeom prst="rect">
            <a:avLst/>
          </a:prstGeom>
          <a:solidFill>
            <a:srgbClr val="FFC000"/>
          </a:solidFill>
          <a:ln w="9525">
            <a:solidFill>
              <a:schemeClr val="accent1"/>
            </a:solidFill>
          </a:ln>
        </p:spPr>
        <p:txBody>
          <a:bodyPr wrap="square">
            <a:spAutoFit/>
          </a:bodyPr>
          <a:p>
            <a:pPr defTabSz="914400">
              <a:lnSpc>
                <a:spcPct val="120000"/>
              </a:lnSpc>
              <a:spcBef>
                <a:spcPts val="50"/>
              </a:spcBef>
              <a:spcAft>
                <a:spcPts val="0"/>
              </a:spcAft>
            </a:pPr>
            <a:r>
              <a:rPr lang="zh-CN" altLang="en-US" sz="2800" b="1" dirty="0">
                <a:latin typeface="Arial" panose="020B0604020202020204" pitchFamily="34" charset="0"/>
              </a:rPr>
              <a:t>　　逻辑运算时，以“</a:t>
            </a:r>
            <a:r>
              <a:rPr lang="en-US" altLang="zh-CN" sz="2800" b="1">
                <a:latin typeface="Arial" panose="020B0604020202020204" pitchFamily="34" charset="0"/>
              </a:rPr>
              <a:t>1”</a:t>
            </a:r>
            <a:r>
              <a:rPr lang="zh-CN" altLang="en-US" sz="2800" b="1" dirty="0">
                <a:latin typeface="Arial" panose="020B0604020202020204" pitchFamily="34" charset="0"/>
              </a:rPr>
              <a:t>代表“真”，“</a:t>
            </a:r>
            <a:r>
              <a:rPr lang="en-US" altLang="zh-CN" sz="2800" b="1">
                <a:latin typeface="Arial" panose="020B0604020202020204" pitchFamily="34" charset="0"/>
              </a:rPr>
              <a:t>0”</a:t>
            </a:r>
            <a:r>
              <a:rPr lang="zh-CN" altLang="en-US" sz="2800" b="1" dirty="0">
                <a:latin typeface="Arial" panose="020B0604020202020204" pitchFamily="34" charset="0"/>
              </a:rPr>
              <a:t>代表“假”；反过来判断一个量为“真”或“假”时，以“</a:t>
            </a:r>
            <a:r>
              <a:rPr lang="en-US" altLang="zh-CN" sz="2800" b="1">
                <a:latin typeface="Arial" panose="020B0604020202020204" pitchFamily="34" charset="0"/>
              </a:rPr>
              <a:t>0”</a:t>
            </a:r>
            <a:r>
              <a:rPr lang="zh-CN" altLang="en-US" sz="2800" b="1" dirty="0">
                <a:latin typeface="Arial" panose="020B0604020202020204" pitchFamily="34" charset="0"/>
              </a:rPr>
              <a:t>代表“假”，以</a:t>
            </a:r>
            <a:r>
              <a:rPr lang="zh-CN" altLang="en-US" sz="2800" b="1" dirty="0">
                <a:solidFill>
                  <a:srgbClr val="FF3300"/>
                </a:solidFill>
                <a:latin typeface="Arial" panose="020B0604020202020204" pitchFamily="34" charset="0"/>
              </a:rPr>
              <a:t>非“</a:t>
            </a:r>
            <a:r>
              <a:rPr lang="en-US" altLang="zh-CN" sz="2800" b="1">
                <a:solidFill>
                  <a:srgbClr val="FF3300"/>
                </a:solidFill>
                <a:latin typeface="Arial" panose="020B0604020202020204" pitchFamily="34" charset="0"/>
              </a:rPr>
              <a:t>0”</a:t>
            </a:r>
            <a:r>
              <a:rPr lang="zh-CN" altLang="en-US" sz="2800" b="1" dirty="0">
                <a:latin typeface="Arial" panose="020B0604020202020204" pitchFamily="34" charset="0"/>
              </a:rPr>
              <a:t>的数值作为“真”。</a:t>
            </a:r>
            <a:endParaRPr lang="zh-CN" altLang="en-US" sz="2800" b="1" dirty="0">
              <a:latin typeface="Arial" panose="020B0604020202020204" pitchFamily="34" charset="0"/>
            </a:endParaRPr>
          </a:p>
          <a:p>
            <a:pPr defTabSz="914400">
              <a:lnSpc>
                <a:spcPct val="120000"/>
              </a:lnSpc>
              <a:spcBef>
                <a:spcPts val="50"/>
              </a:spcBef>
              <a:spcAft>
                <a:spcPts val="0"/>
              </a:spcAft>
            </a:pPr>
            <a:r>
              <a:rPr lang="zh-CN" altLang="en-US" sz="2800" b="1" dirty="0">
                <a:effectLst>
                  <a:outerShdw blurRad="38100" dist="38100" dir="2700000" algn="tl">
                    <a:srgbClr val="000000">
                      <a:alpha val="43137"/>
                    </a:srgbClr>
                  </a:outerShdw>
                </a:effectLst>
                <a:latin typeface="Arial" panose="020B0604020202020204" pitchFamily="34" charset="0"/>
                <a:sym typeface="+mn-ea"/>
              </a:rPr>
              <a:t>例如：“</a:t>
            </a:r>
            <a:r>
              <a:rPr lang="en-US" altLang="zh-CN" sz="2800" b="1">
                <a:effectLst>
                  <a:outerShdw blurRad="38100" dist="38100" dir="2700000" algn="tl">
                    <a:srgbClr val="000000">
                      <a:alpha val="43137"/>
                    </a:srgbClr>
                  </a:outerShdw>
                </a:effectLst>
                <a:latin typeface="Arial" panose="020B0604020202020204" pitchFamily="34" charset="0"/>
                <a:sym typeface="+mn-ea"/>
              </a:rPr>
              <a:t>5&amp;&amp;3”</a:t>
            </a:r>
            <a:r>
              <a:rPr lang="zh-CN" altLang="en-US" sz="2800" b="1" dirty="0">
                <a:effectLst>
                  <a:outerShdw blurRad="38100" dist="38100" dir="2700000" algn="tl">
                    <a:srgbClr val="000000">
                      <a:alpha val="43137"/>
                    </a:srgbClr>
                  </a:outerShdw>
                </a:effectLst>
                <a:latin typeface="Arial" panose="020B0604020202020204" pitchFamily="34" charset="0"/>
                <a:sym typeface="+mn-ea"/>
              </a:rPr>
              <a:t>和“</a:t>
            </a:r>
            <a:r>
              <a:rPr lang="en-US" altLang="zh-CN" sz="2800" b="1">
                <a:effectLst>
                  <a:outerShdw blurRad="38100" dist="38100" dir="2700000" algn="tl">
                    <a:srgbClr val="000000">
                      <a:alpha val="43137"/>
                    </a:srgbClr>
                  </a:outerShdw>
                </a:effectLst>
                <a:latin typeface="Arial" panose="020B0604020202020204" pitchFamily="34" charset="0"/>
                <a:sym typeface="+mn-ea"/>
              </a:rPr>
              <a:t>5||3”</a:t>
            </a:r>
            <a:r>
              <a:rPr lang="zh-CN" altLang="en-US" sz="2800" b="1" dirty="0">
                <a:effectLst>
                  <a:outerShdw blurRad="38100" dist="38100" dir="2700000" algn="tl">
                    <a:srgbClr val="000000">
                      <a:alpha val="43137"/>
                    </a:srgbClr>
                  </a:outerShdw>
                </a:effectLst>
                <a:latin typeface="Arial" panose="020B0604020202020204" pitchFamily="34" charset="0"/>
                <a:sym typeface="+mn-ea"/>
              </a:rPr>
              <a:t>的值均为“真”，即为</a:t>
            </a:r>
            <a:r>
              <a:rPr lang="en-US" altLang="zh-CN" sz="2800" b="1">
                <a:effectLst>
                  <a:outerShdw blurRad="38100" dist="38100" dir="2700000" algn="tl">
                    <a:srgbClr val="000000">
                      <a:alpha val="43137"/>
                    </a:srgbClr>
                  </a:outerShdw>
                </a:effectLst>
                <a:latin typeface="Arial" panose="020B0604020202020204" pitchFamily="34" charset="0"/>
                <a:sym typeface="+mn-ea"/>
              </a:rPr>
              <a:t>1</a:t>
            </a:r>
            <a:r>
              <a:rPr lang="zh-CN" altLang="en-US" sz="2800" b="1" dirty="0">
                <a:effectLst>
                  <a:outerShdw blurRad="38100" dist="38100" dir="2700000" algn="tl">
                    <a:srgbClr val="000000">
                      <a:alpha val="43137"/>
                    </a:srgbClr>
                  </a:outerShdw>
                </a:effectLst>
                <a:latin typeface="Arial" panose="020B0604020202020204" pitchFamily="34" charset="0"/>
                <a:sym typeface="+mn-ea"/>
              </a:rPr>
              <a:t>。</a:t>
            </a:r>
            <a:endParaRPr lang="zh-CN" altLang="en-US" sz="2800" b="1" dirty="0">
              <a:latin typeface="Arial" panose="020B0604020202020204" pitchFamily="34" charset="0"/>
            </a:endParaRPr>
          </a:p>
        </p:txBody>
      </p:sp>
      <p:sp>
        <p:nvSpPr>
          <p:cNvPr id="35" name="矩形 34"/>
          <p:cNvSpPr/>
          <p:nvPr/>
        </p:nvSpPr>
        <p:spPr>
          <a:xfrm>
            <a:off x="885190" y="5198745"/>
            <a:ext cx="7787005" cy="706755"/>
          </a:xfrm>
          <a:prstGeom prst="rect">
            <a:avLst/>
          </a:prstGeom>
          <a:noFill/>
          <a:ln>
            <a:solidFill>
              <a:srgbClr val="FF0000"/>
            </a:solidFill>
          </a:ln>
          <a:extLst>
            <a:ext uri="{909E8E84-426E-40DD-AFC4-6F175D3DCCD1}">
              <a14:hiddenFill xmlns:a14="http://schemas.microsoft.com/office/drawing/2010/main">
                <a:solidFill>
                  <a:srgbClr val="45A194"/>
                </a:solidFill>
              </a14:hiddenFill>
            </a:ext>
          </a:extLst>
        </p:spPr>
        <p:txBody>
          <a:bodyPr wrap="square" rtlCol="0" anchor="t">
            <a:spAutoFit/>
          </a:bodyPr>
          <a:p>
            <a:pPr algn="l"/>
            <a:r>
              <a:rPr lang="zh-CN" sz="4000">
                <a:solidFill>
                  <a:srgbClr val="C00000"/>
                </a:solidFill>
                <a:effectLst/>
                <a:latin typeface="方正大魏体简体" panose="02000000000000000000" charset="-122"/>
                <a:ea typeface="方正大魏体简体" panose="02000000000000000000" charset="-122"/>
              </a:rPr>
              <a:t>优先级别由高到低：非-&gt;或-&gt;与</a:t>
            </a:r>
            <a:endParaRPr lang="zh-CN" sz="4000">
              <a:solidFill>
                <a:srgbClr val="C00000"/>
              </a:solidFill>
              <a:effectLst/>
              <a:latin typeface="方正大魏体简体" panose="02000000000000000000" charset="-122"/>
              <a:ea typeface="方正大魏体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9"/>
                                        </p:tgtEl>
                                        <p:attrNameLst>
                                          <p:attrName>style.visibility</p:attrName>
                                        </p:attrNameLst>
                                      </p:cBhvr>
                                      <p:to>
                                        <p:strVal val="visible"/>
                                      </p:to>
                                    </p:set>
                                    <p:animEffect transition="in" filter="wheel(1)">
                                      <p:cBhvr>
                                        <p:cTn id="11" dur="500"/>
                                        <p:tgtEl>
                                          <p:spTgt spid="9"/>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500" fill="hold">
                                          <p:stCondLst>
                                            <p:cond delay="0"/>
                                          </p:stCondLst>
                                        </p:cTn>
                                        <p:tgtEl>
                                          <p:spTgt spid="16"/>
                                        </p:tgtEl>
                                        <p:attrNameLst>
                                          <p:attrName>style.visibility</p:attrName>
                                        </p:attrNameLst>
                                      </p:cBhvr>
                                      <p:to>
                                        <p:strVal val="visible"/>
                                      </p:to>
                                    </p:set>
                                    <p:animEffect transition="in" filter="wheel(1)">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06"/>
                                        </p:tgtEl>
                                        <p:attrNameLst>
                                          <p:attrName>style.visibility</p:attrName>
                                        </p:attrNameLst>
                                      </p:cBhvr>
                                      <p:to>
                                        <p:strVal val="visible"/>
                                      </p:to>
                                    </p:set>
                                    <p:anim calcmode="lin" valueType="num">
                                      <p:cBhvr additive="base">
                                        <p:cTn id="25" dur="500" fill="hold"/>
                                        <p:tgtEl>
                                          <p:spTgt spid="20506"/>
                                        </p:tgtEl>
                                        <p:attrNameLst>
                                          <p:attrName>ppt_x</p:attrName>
                                        </p:attrNameLst>
                                      </p:cBhvr>
                                      <p:tavLst>
                                        <p:tav tm="0">
                                          <p:val>
                                            <p:strVal val="#ppt_x"/>
                                          </p:val>
                                        </p:tav>
                                        <p:tav tm="100000">
                                          <p:val>
                                            <p:strVal val="#ppt_x"/>
                                          </p:val>
                                        </p:tav>
                                      </p:tavLst>
                                    </p:anim>
                                    <p:anim calcmode="lin" valueType="num">
                                      <p:cBhvr additive="base">
                                        <p:cTn id="26" dur="500" fill="hold"/>
                                        <p:tgtEl>
                                          <p:spTgt spid="2050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56"/>
                                        </p:tgtEl>
                                        <p:attrNameLst>
                                          <p:attrName>style.visibility</p:attrName>
                                        </p:attrNameLst>
                                      </p:cBhvr>
                                      <p:to>
                                        <p:strVal val="visible"/>
                                      </p:to>
                                    </p:set>
                                    <p:anim calcmode="lin" valueType="num">
                                      <p:cBhvr additive="base">
                                        <p:cTn id="31" dur="500" fill="hold"/>
                                        <p:tgtEl>
                                          <p:spTgt spid="20556"/>
                                        </p:tgtEl>
                                        <p:attrNameLst>
                                          <p:attrName>ppt_x</p:attrName>
                                        </p:attrNameLst>
                                      </p:cBhvr>
                                      <p:tavLst>
                                        <p:tav tm="0">
                                          <p:val>
                                            <p:strVal val="#ppt_x"/>
                                          </p:val>
                                        </p:tav>
                                        <p:tav tm="100000">
                                          <p:val>
                                            <p:strVal val="#ppt_x"/>
                                          </p:val>
                                        </p:tav>
                                      </p:tavLst>
                                    </p:anim>
                                    <p:anim calcmode="lin" valueType="num">
                                      <p:cBhvr additive="base">
                                        <p:cTn id="32" dur="500" fill="hold"/>
                                        <p:tgtEl>
                                          <p:spTgt spid="2055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0194"/>
                                        </p:tgtEl>
                                        <p:attrNameLst>
                                          <p:attrName>style.visibility</p:attrName>
                                        </p:attrNameLst>
                                      </p:cBhvr>
                                      <p:to>
                                        <p:strVal val="visible"/>
                                      </p:to>
                                    </p:set>
                                    <p:anim calcmode="lin" valueType="num">
                                      <p:cBhvr additive="base">
                                        <p:cTn id="37" dur="500" fill="hold"/>
                                        <p:tgtEl>
                                          <p:spTgt spid="50194"/>
                                        </p:tgtEl>
                                        <p:attrNameLst>
                                          <p:attrName>ppt_x</p:attrName>
                                        </p:attrNameLst>
                                      </p:cBhvr>
                                      <p:tavLst>
                                        <p:tav tm="0">
                                          <p:val>
                                            <p:strVal val="#ppt_x"/>
                                          </p:val>
                                        </p:tav>
                                        <p:tav tm="100000">
                                          <p:val>
                                            <p:strVal val="#ppt_x"/>
                                          </p:val>
                                        </p:tav>
                                      </p:tavLst>
                                    </p:anim>
                                    <p:anim calcmode="lin" valueType="num">
                                      <p:cBhvr additive="base">
                                        <p:cTn id="38" dur="500" fill="hold"/>
                                        <p:tgtEl>
                                          <p:spTgt spid="5019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0223"/>
                                        </p:tgtEl>
                                        <p:attrNameLst>
                                          <p:attrName>style.visibility</p:attrName>
                                        </p:attrNameLst>
                                      </p:cBhvr>
                                      <p:to>
                                        <p:strVal val="visible"/>
                                      </p:to>
                                    </p:set>
                                    <p:anim calcmode="lin" valueType="num">
                                      <p:cBhvr additive="base">
                                        <p:cTn id="43" dur="500" fill="hold"/>
                                        <p:tgtEl>
                                          <p:spTgt spid="50223"/>
                                        </p:tgtEl>
                                        <p:attrNameLst>
                                          <p:attrName>ppt_x</p:attrName>
                                        </p:attrNameLst>
                                      </p:cBhvr>
                                      <p:tavLst>
                                        <p:tav tm="0">
                                          <p:val>
                                            <p:strVal val="#ppt_x"/>
                                          </p:val>
                                        </p:tav>
                                        <p:tav tm="100000">
                                          <p:val>
                                            <p:strVal val="#ppt_x"/>
                                          </p:val>
                                        </p:tav>
                                      </p:tavLst>
                                    </p:anim>
                                    <p:anim calcmode="lin" valueType="num">
                                      <p:cBhvr additive="base">
                                        <p:cTn id="44" dur="500" fill="hold"/>
                                        <p:tgtEl>
                                          <p:spTgt spid="502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487"/>
                                        </p:tgtEl>
                                        <p:attrNameLst>
                                          <p:attrName>style.visibility</p:attrName>
                                        </p:attrNameLst>
                                      </p:cBhvr>
                                      <p:to>
                                        <p:strVal val="visible"/>
                                      </p:to>
                                    </p:set>
                                    <p:anim calcmode="lin" valueType="num">
                                      <p:cBhvr additive="base">
                                        <p:cTn id="49" dur="500" fill="hold"/>
                                        <p:tgtEl>
                                          <p:spTgt spid="20487"/>
                                        </p:tgtEl>
                                        <p:attrNameLst>
                                          <p:attrName>ppt_x</p:attrName>
                                        </p:attrNameLst>
                                      </p:cBhvr>
                                      <p:tavLst>
                                        <p:tav tm="0">
                                          <p:val>
                                            <p:strVal val="#ppt_x"/>
                                          </p:val>
                                        </p:tav>
                                        <p:tav tm="100000">
                                          <p:val>
                                            <p:strVal val="#ppt_x"/>
                                          </p:val>
                                        </p:tav>
                                      </p:tavLst>
                                    </p:anim>
                                    <p:anim calcmode="lin" valueType="num">
                                      <p:cBhvr additive="base">
                                        <p:cTn id="50" dur="500" fill="hold"/>
                                        <p:tgtEl>
                                          <p:spTgt spid="2048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0557"/>
                                        </p:tgtEl>
                                        <p:attrNameLst>
                                          <p:attrName>style.visibility</p:attrName>
                                        </p:attrNameLst>
                                      </p:cBhvr>
                                      <p:to>
                                        <p:strVal val="visible"/>
                                      </p:to>
                                    </p:set>
                                    <p:anim calcmode="lin" valueType="num">
                                      <p:cBhvr additive="base">
                                        <p:cTn id="55" dur="500" fill="hold"/>
                                        <p:tgtEl>
                                          <p:spTgt spid="20557"/>
                                        </p:tgtEl>
                                        <p:attrNameLst>
                                          <p:attrName>ppt_x</p:attrName>
                                        </p:attrNameLst>
                                      </p:cBhvr>
                                      <p:tavLst>
                                        <p:tav tm="0">
                                          <p:val>
                                            <p:strVal val="#ppt_x"/>
                                          </p:val>
                                        </p:tav>
                                        <p:tav tm="100000">
                                          <p:val>
                                            <p:strVal val="#ppt_x"/>
                                          </p:val>
                                        </p:tav>
                                      </p:tavLst>
                                    </p:anim>
                                    <p:anim calcmode="lin" valueType="num">
                                      <p:cBhvr additive="base">
                                        <p:cTn id="56" dur="500" fill="hold"/>
                                        <p:tgtEl>
                                          <p:spTgt spid="2055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50221"/>
                                        </p:tgtEl>
                                        <p:attrNameLst>
                                          <p:attrName>style.visibility</p:attrName>
                                        </p:attrNameLst>
                                      </p:cBhvr>
                                      <p:to>
                                        <p:strVal val="visible"/>
                                      </p:to>
                                    </p:set>
                                    <p:animEffect transition="in" filter="blinds(horizontal)">
                                      <p:cBhvr>
                                        <p:cTn id="61" dur="500"/>
                                        <p:tgtEl>
                                          <p:spTgt spid="5022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left)">
                                      <p:cBhvr>
                                        <p:cTn id="6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506" grpId="0"/>
      <p:bldP spid="50194" grpId="0"/>
      <p:bldP spid="20487" grpId="0"/>
      <p:bldP spid="50221" grpId="0" bldLvl="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634365" y="365125"/>
            <a:ext cx="5663565" cy="706755"/>
          </a:xfrm>
          <a:prstGeom prst="rect">
            <a:avLst/>
          </a:prstGeom>
          <a:noFill/>
        </p:spPr>
        <p:txBody>
          <a:bodyPr wrap="square" rtlCol="0">
            <a:spAutoFit/>
            <a:scene3d>
              <a:camera prst="orthographicFront"/>
              <a:lightRig rig="threePt" dir="t"/>
            </a:scene3d>
          </a:bodyPr>
          <a:p>
            <a:pPr algn="l"/>
            <a:r>
              <a:rPr lang="zh-CN" altLang="en-US" sz="4000">
                <a:solidFill>
                  <a:schemeClr val="tx1"/>
                </a:solidFill>
                <a:effectLst/>
                <a:latin typeface="方正大魏体简体" panose="02000000000000000000" charset="-122"/>
                <a:ea typeface="方正大魏体简体" panose="02000000000000000000" charset="-122"/>
                <a:sym typeface="+mn-ea"/>
              </a:rPr>
              <a:t>使用</a:t>
            </a:r>
            <a:r>
              <a:rPr lang="en-US" sz="4000">
                <a:solidFill>
                  <a:schemeClr val="tx1"/>
                </a:solidFill>
                <a:effectLst/>
                <a:latin typeface="方正大魏体简体" panose="02000000000000000000" charset="-122"/>
                <a:ea typeface="方正大魏体简体" panose="02000000000000000000" charset="-122"/>
                <a:sym typeface="+mn-ea"/>
              </a:rPr>
              <a:t>if </a:t>
            </a:r>
            <a:r>
              <a:rPr lang="zh-CN" altLang="en-US" sz="4000">
                <a:solidFill>
                  <a:schemeClr val="tx1"/>
                </a:solidFill>
                <a:effectLst/>
                <a:latin typeface="方正大魏体简体" panose="02000000000000000000" charset="-122"/>
                <a:ea typeface="方正大魏体简体" panose="02000000000000000000" charset="-122"/>
                <a:sym typeface="+mn-ea"/>
              </a:rPr>
              <a:t>语句时需注意：</a:t>
            </a:r>
            <a:endParaRPr lang="zh-CN" altLang="en-US" sz="4000" dirty="0">
              <a:solidFill>
                <a:schemeClr val="tx1"/>
              </a:solidFill>
              <a:effectLst/>
              <a:latin typeface="方正大魏体简体" panose="02000000000000000000" charset="-122"/>
              <a:ea typeface="方正大魏体简体" panose="02000000000000000000" charset="-122"/>
              <a:cs typeface="方正大黑体_GBK" panose="02010600010101010101" charset="-122"/>
              <a:sym typeface="+mn-ea"/>
            </a:endParaRPr>
          </a:p>
        </p:txBody>
      </p:sp>
      <p:pic>
        <p:nvPicPr>
          <p:cNvPr id="11" name="图片 10"/>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637530" y="264160"/>
            <a:ext cx="968375" cy="1011555"/>
          </a:xfrm>
          <a:prstGeom prst="rect">
            <a:avLst/>
          </a:prstGeom>
        </p:spPr>
      </p:pic>
      <p:sp>
        <p:nvSpPr>
          <p:cNvPr id="9" name="文本框 8"/>
          <p:cNvSpPr txBox="1"/>
          <p:nvPr/>
        </p:nvSpPr>
        <p:spPr>
          <a:xfrm>
            <a:off x="6565265" y="426720"/>
            <a:ext cx="1207770" cy="645160"/>
          </a:xfrm>
          <a:prstGeom prst="rect">
            <a:avLst/>
          </a:prstGeom>
          <a:noFill/>
        </p:spPr>
        <p:txBody>
          <a:bodyPr wrap="none" rtlCol="0">
            <a:spAutoFit/>
            <a:scene3d>
              <a:camera prst="orthographicFront"/>
              <a:lightRig rig="threePt" dir="t"/>
            </a:scene3d>
          </a:bodyPr>
          <a:p>
            <a:pPr algn="l"/>
            <a:r>
              <a:rPr lang="zh-CN" altLang="en-US" sz="3600" b="1">
                <a:ln w="22225">
                  <a:solidFill>
                    <a:schemeClr val="accent2"/>
                  </a:solidFill>
                  <a:prstDash val="solid"/>
                </a:ln>
                <a:solidFill>
                  <a:schemeClr val="accent2">
                    <a:lumMod val="40000"/>
                    <a:lumOff val="60000"/>
                  </a:schemeClr>
                </a:solidFill>
                <a:effectLst/>
                <a:sym typeface="+mn-ea"/>
              </a:rPr>
              <a:t>注意</a:t>
            </a:r>
            <a:r>
              <a:rPr lang="en-US" altLang="zh-CN" sz="3600" b="1">
                <a:ln w="22225">
                  <a:solidFill>
                    <a:schemeClr val="accent2"/>
                  </a:solidFill>
                  <a:prstDash val="solid"/>
                </a:ln>
                <a:solidFill>
                  <a:schemeClr val="accent2">
                    <a:lumMod val="40000"/>
                    <a:lumOff val="60000"/>
                  </a:schemeClr>
                </a:solidFill>
                <a:effectLst/>
                <a:sym typeface="+mn-ea"/>
              </a:rPr>
              <a:t>:</a:t>
            </a:r>
            <a:endParaRPr lang="en-US" altLang="zh-CN" sz="3600" b="1">
              <a:ln w="22225">
                <a:solidFill>
                  <a:schemeClr val="accent2"/>
                </a:solidFill>
                <a:prstDash val="solid"/>
              </a:ln>
              <a:solidFill>
                <a:schemeClr val="accent2">
                  <a:lumMod val="40000"/>
                  <a:lumOff val="60000"/>
                </a:schemeClr>
              </a:solidFill>
              <a:effectLst/>
              <a:sym typeface="+mn-ea"/>
            </a:endParaRPr>
          </a:p>
        </p:txBody>
      </p:sp>
      <p:sp>
        <p:nvSpPr>
          <p:cNvPr id="10" name="文本框 9"/>
          <p:cNvSpPr txBox="1"/>
          <p:nvPr/>
        </p:nvSpPr>
        <p:spPr>
          <a:xfrm>
            <a:off x="674370" y="1085215"/>
            <a:ext cx="11052175" cy="2526665"/>
          </a:xfrm>
          <a:prstGeom prst="rect">
            <a:avLst/>
          </a:prstGeom>
          <a:noFill/>
        </p:spPr>
        <p:txBody>
          <a:bodyPr wrap="square" rtlCol="0">
            <a:spAutoFit/>
          </a:bodyPr>
          <a:p>
            <a:pPr>
              <a:lnSpc>
                <a:spcPct val="110000"/>
              </a:lnSpc>
            </a:pPr>
            <a:r>
              <a:rPr lang="zh-CN" altLang="en-US" sz="2400" b="1"/>
              <a:t>（</a:t>
            </a:r>
            <a:r>
              <a:rPr lang="en-US" altLang="zh-CN" sz="2400" b="1"/>
              <a:t>1</a:t>
            </a:r>
            <a:r>
              <a:rPr lang="zh-CN" altLang="en-US" sz="2400" b="1"/>
              <a:t>）</a:t>
            </a:r>
            <a:r>
              <a:rPr lang="en-US" altLang="zh-CN" sz="2400" b="1"/>
              <a:t>if </a:t>
            </a:r>
            <a:r>
              <a:rPr lang="zh-CN" altLang="en-US" sz="2400" b="1"/>
              <a:t>后面的</a:t>
            </a:r>
            <a:r>
              <a:rPr lang="zh-CN" altLang="en-US" sz="2400" b="1"/>
              <a:t>表达式可以是关系表达式、逻辑表达式、数值表达式等，表达式必须用（）括起来。</a:t>
            </a:r>
            <a:endParaRPr lang="zh-CN" altLang="en-US" sz="2400" b="1"/>
          </a:p>
          <a:p>
            <a:pPr>
              <a:lnSpc>
                <a:spcPct val="110000"/>
              </a:lnSpc>
            </a:pPr>
            <a:r>
              <a:rPr lang="zh-CN" altLang="en-US" sz="2400" b="1"/>
              <a:t>（</a:t>
            </a:r>
            <a:r>
              <a:rPr lang="en-US" altLang="zh-CN" sz="2400" b="1"/>
              <a:t>2</a:t>
            </a:r>
            <a:r>
              <a:rPr lang="zh-CN" altLang="en-US" sz="2400" b="1"/>
              <a:t>）表达式后跟的语句可以是一个基本语句，可以是复合语句，也可以是空语句，但必须是完整的一个语句。</a:t>
            </a:r>
            <a:endParaRPr lang="zh-CN" altLang="en-US" sz="2400" b="1"/>
          </a:p>
          <a:p>
            <a:pPr>
              <a:lnSpc>
                <a:spcPct val="110000"/>
              </a:lnSpc>
            </a:pPr>
            <a:r>
              <a:rPr lang="zh-CN" altLang="en-US" sz="2400" b="1"/>
              <a:t>（</a:t>
            </a:r>
            <a:r>
              <a:rPr lang="en-US" altLang="zh-CN" sz="2400" b="1"/>
              <a:t>3</a:t>
            </a:r>
            <a:r>
              <a:rPr lang="zh-CN" altLang="en-US" sz="2400" b="1"/>
              <a:t>）若干条语句必须用一对</a:t>
            </a:r>
            <a:r>
              <a:rPr lang="en-US" altLang="zh-CN" sz="2400" b="1"/>
              <a:t>“{ }”</a:t>
            </a:r>
            <a:r>
              <a:rPr lang="zh-CN" altLang="en-US" sz="2400" b="1"/>
              <a:t>括起来，组成一个复合语句。</a:t>
            </a:r>
            <a:endParaRPr lang="zh-CN" altLang="en-US" sz="2400" b="1"/>
          </a:p>
          <a:p>
            <a:pPr>
              <a:lnSpc>
                <a:spcPct val="110000"/>
              </a:lnSpc>
            </a:pPr>
            <a:r>
              <a:rPr lang="zh-CN" altLang="en-US" sz="2400" b="1"/>
              <a:t>（</a:t>
            </a:r>
            <a:r>
              <a:rPr lang="en-US" altLang="zh-CN" sz="2400" b="1"/>
              <a:t>4</a:t>
            </a:r>
            <a:r>
              <a:rPr lang="zh-CN" altLang="en-US" sz="2400" b="1"/>
              <a:t>）空语句由一个分号</a:t>
            </a:r>
            <a:r>
              <a:rPr lang="en-US" altLang="zh-CN" sz="2400" b="1"/>
              <a:t>“;”</a:t>
            </a:r>
            <a:r>
              <a:rPr lang="zh-CN" altLang="en-US" sz="2400" b="1"/>
              <a:t>组成，不进行任何操作。</a:t>
            </a:r>
            <a:endParaRPr lang="zh-CN" altLang="en-US" sz="2400" b="1"/>
          </a:p>
        </p:txBody>
      </p:sp>
      <p:sp>
        <p:nvSpPr>
          <p:cNvPr id="5" name="文本框 4"/>
          <p:cNvSpPr txBox="1"/>
          <p:nvPr/>
        </p:nvSpPr>
        <p:spPr>
          <a:xfrm>
            <a:off x="400050" y="3611880"/>
            <a:ext cx="11391900" cy="497205"/>
          </a:xfrm>
          <a:prstGeom prst="rect">
            <a:avLst/>
          </a:prstGeom>
          <a:solidFill>
            <a:srgbClr val="FFFF0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p>
            <a:pPr algn="l">
              <a:lnSpc>
                <a:spcPct val="110000"/>
              </a:lnSpc>
            </a:pPr>
            <a:r>
              <a:rPr lang="zh-CN" altLang="en-US" sz="2400" b="1">
                <a:solidFill>
                  <a:schemeClr val="tx1"/>
                </a:solidFill>
                <a:latin typeface="黑体" panose="02010609060101010101" charset="-122"/>
                <a:ea typeface="黑体" panose="02010609060101010101" charset="-122"/>
              </a:rPr>
              <a:t>当</a:t>
            </a:r>
            <a:r>
              <a:rPr lang="en-US" altLang="zh-CN" sz="2400" b="1">
                <a:solidFill>
                  <a:schemeClr val="tx1"/>
                </a:solidFill>
                <a:latin typeface="黑体" panose="02010609060101010101" charset="-122"/>
                <a:ea typeface="黑体" panose="02010609060101010101" charset="-122"/>
              </a:rPr>
              <a:t>if</a:t>
            </a:r>
            <a:r>
              <a:rPr lang="zh-CN" altLang="zh-CN" sz="2400" b="1">
                <a:solidFill>
                  <a:schemeClr val="tx1"/>
                </a:solidFill>
                <a:latin typeface="黑体" panose="02010609060101010101" charset="-122"/>
                <a:ea typeface="黑体" panose="02010609060101010101" charset="-122"/>
              </a:rPr>
              <a:t>语句嵌套时，</a:t>
            </a:r>
            <a:r>
              <a:rPr lang="zh-CN" altLang="en-US" sz="2400" b="1">
                <a:solidFill>
                  <a:schemeClr val="tx1"/>
                </a:solidFill>
                <a:latin typeface="Arial" panose="020B0604020202020204" pitchFamily="34" charset="0"/>
                <a:cs typeface="Arial" panose="020B0604020202020204" pitchFamily="34" charset="0"/>
                <a:sym typeface="+mn-ea"/>
              </a:rPr>
              <a:t>为了正确表达程序意图，建议编程时用</a:t>
            </a:r>
            <a:r>
              <a:rPr lang="en-US" altLang="zh-CN" sz="2400" b="1">
                <a:solidFill>
                  <a:schemeClr val="tx1"/>
                </a:solidFill>
                <a:latin typeface="Arial" panose="020B0604020202020204" pitchFamily="34" charset="0"/>
                <a:cs typeface="Arial" panose="020B0604020202020204" pitchFamily="34" charset="0"/>
                <a:sym typeface="+mn-ea"/>
              </a:rPr>
              <a:t>“{ }”</a:t>
            </a:r>
            <a:r>
              <a:rPr lang="zh-CN" altLang="en-US" sz="2400" b="1">
                <a:solidFill>
                  <a:schemeClr val="tx1"/>
                </a:solidFill>
                <a:latin typeface="Arial" panose="020B0604020202020204" pitchFamily="34" charset="0"/>
                <a:cs typeface="Arial" panose="020B0604020202020204" pitchFamily="34" charset="0"/>
                <a:sym typeface="+mn-ea"/>
              </a:rPr>
              <a:t>来清楚表达配对关系。</a:t>
            </a:r>
            <a:endParaRPr lang="zh-CN" altLang="en-US" sz="2400" b="1">
              <a:solidFill>
                <a:schemeClr val="tx1"/>
              </a:solidFill>
              <a:latin typeface="Arial" panose="020B0604020202020204" pitchFamily="34" charset="0"/>
              <a:ea typeface="黑体" panose="02010609060101010101" charset="-122"/>
              <a:cs typeface="Arial" panose="020B0604020202020204" pitchFamily="34" charset="0"/>
              <a:sym typeface="+mn-ea"/>
            </a:endParaRPr>
          </a:p>
        </p:txBody>
      </p:sp>
      <p:sp>
        <p:nvSpPr>
          <p:cNvPr id="6" name="文本框 5"/>
          <p:cNvSpPr txBox="1"/>
          <p:nvPr/>
        </p:nvSpPr>
        <p:spPr>
          <a:xfrm>
            <a:off x="905510" y="4203700"/>
            <a:ext cx="5120005" cy="521970"/>
          </a:xfrm>
          <a:prstGeom prst="rect">
            <a:avLst/>
          </a:prstGeom>
          <a:noFill/>
        </p:spPr>
        <p:txBody>
          <a:bodyPr wrap="square" rtlCol="0">
            <a:spAutoFit/>
            <a:scene3d>
              <a:camera prst="orthographicFront"/>
              <a:lightRig rig="threePt" dir="t"/>
            </a:scene3d>
          </a:bodyPr>
          <a:p>
            <a:r>
              <a:rPr lang="zh-CN" altLang="en-US" sz="2800" b="1">
                <a:solidFill>
                  <a:schemeClr val="accent1"/>
                </a:solidFill>
                <a:effectLst>
                  <a:outerShdw blurRad="38100" dist="25400" dir="5400000" algn="ctr" rotWithShape="0">
                    <a:srgbClr val="6E747A">
                      <a:alpha val="43000"/>
                    </a:srgbClr>
                  </a:outerShdw>
                </a:effectLst>
                <a:latin typeface="方正大黑体_GBK" panose="02010600010101010101" charset="-122"/>
                <a:ea typeface="方正大黑体_GBK" panose="02010600010101010101" charset="-122"/>
              </a:rPr>
              <a:t>注意表达式的优先级别关系</a:t>
            </a:r>
            <a:endParaRPr lang="zh-CN" altLang="en-US" sz="2800" b="1">
              <a:solidFill>
                <a:schemeClr val="accent1"/>
              </a:solidFill>
              <a:effectLst>
                <a:outerShdw blurRad="38100" dist="25400" dir="5400000" algn="ctr" rotWithShape="0">
                  <a:srgbClr val="6E747A">
                    <a:alpha val="43000"/>
                  </a:srgbClr>
                </a:outerShdw>
              </a:effectLst>
              <a:latin typeface="方正大黑体_GBK" panose="02010600010101010101" charset="-122"/>
              <a:ea typeface="方正大黑体_GBK" panose="02010600010101010101" charset="-122"/>
            </a:endParaRPr>
          </a:p>
        </p:txBody>
      </p:sp>
      <p:sp>
        <p:nvSpPr>
          <p:cNvPr id="16389" name="文本框 16388"/>
          <p:cNvSpPr txBox="1"/>
          <p:nvPr/>
        </p:nvSpPr>
        <p:spPr>
          <a:xfrm>
            <a:off x="3176048" y="4696184"/>
            <a:ext cx="3065303" cy="1770380"/>
          </a:xfrm>
          <a:prstGeom prst="rect">
            <a:avLst/>
          </a:prstGeom>
          <a:noFill/>
          <a:ln w="9525">
            <a:noFill/>
          </a:ln>
        </p:spPr>
        <p:txBody>
          <a:bodyPr>
            <a:spAutoFit/>
          </a:bodyPr>
          <a:p>
            <a:pPr defTabSz="914400">
              <a:lnSpc>
                <a:spcPct val="130000"/>
              </a:lnSpc>
            </a:pPr>
            <a:r>
              <a:rPr lang="en-US" altLang="zh-CN" sz="2800" b="1">
                <a:latin typeface="楷体" panose="02010609060101010101" charset="-122"/>
                <a:ea typeface="楷体" panose="02010609060101010101" charset="-122"/>
              </a:rPr>
              <a:t>1.</a:t>
            </a:r>
            <a:r>
              <a:rPr lang="zh-CN" altLang="en-US" sz="2800" b="1" dirty="0">
                <a:latin typeface="楷体" panose="02010609060101010101" charset="-122"/>
                <a:ea typeface="楷体" panose="02010609060101010101" charset="-122"/>
              </a:rPr>
              <a:t>算术运算</a:t>
            </a:r>
            <a:r>
              <a:rPr lang="en-US" altLang="zh-CN" sz="2800" b="1">
                <a:latin typeface="楷体" panose="02010609060101010101" charset="-122"/>
                <a:ea typeface="楷体" panose="02010609060101010101" charset="-122"/>
              </a:rPr>
              <a:t>;</a:t>
            </a:r>
            <a:r>
              <a:rPr lang="zh-CN" altLang="en-US" sz="2800" b="1" dirty="0">
                <a:latin typeface="楷体" panose="02010609060101010101" charset="-122"/>
                <a:ea typeface="楷体" panose="02010609060101010101" charset="-122"/>
              </a:rPr>
              <a:t> </a:t>
            </a:r>
            <a:endParaRPr lang="zh-CN" altLang="en-US" sz="2800" b="1" dirty="0">
              <a:latin typeface="楷体" panose="02010609060101010101" charset="-122"/>
              <a:ea typeface="楷体" panose="02010609060101010101" charset="-122"/>
            </a:endParaRPr>
          </a:p>
          <a:p>
            <a:pPr defTabSz="914400">
              <a:lnSpc>
                <a:spcPct val="130000"/>
              </a:lnSpc>
            </a:pPr>
            <a:r>
              <a:rPr lang="en-US" altLang="zh-CN" sz="2800" b="1">
                <a:latin typeface="楷体" panose="02010609060101010101" charset="-122"/>
                <a:ea typeface="楷体" panose="02010609060101010101" charset="-122"/>
              </a:rPr>
              <a:t>2.</a:t>
            </a:r>
            <a:r>
              <a:rPr lang="zh-CN" altLang="en-US" sz="2800" b="1" dirty="0">
                <a:latin typeface="楷体" panose="02010609060101010101" charset="-122"/>
                <a:ea typeface="楷体" panose="02010609060101010101" charset="-122"/>
              </a:rPr>
              <a:t>关系运算</a:t>
            </a:r>
            <a:r>
              <a:rPr lang="en-US" altLang="zh-CN" sz="2800" b="1">
                <a:latin typeface="楷体" panose="02010609060101010101" charset="-122"/>
                <a:ea typeface="楷体" panose="02010609060101010101" charset="-122"/>
              </a:rPr>
              <a:t>; </a:t>
            </a:r>
            <a:endParaRPr lang="en-US" altLang="zh-CN" sz="2800" b="1">
              <a:latin typeface="楷体" panose="02010609060101010101" charset="-122"/>
              <a:ea typeface="楷体" panose="02010609060101010101" charset="-122"/>
            </a:endParaRPr>
          </a:p>
          <a:p>
            <a:pPr defTabSz="914400">
              <a:lnSpc>
                <a:spcPct val="130000"/>
              </a:lnSpc>
            </a:pPr>
            <a:r>
              <a:rPr lang="en-US" altLang="zh-CN" sz="2800" b="1">
                <a:latin typeface="楷体" panose="02010609060101010101" charset="-122"/>
                <a:ea typeface="楷体" panose="02010609060101010101" charset="-122"/>
              </a:rPr>
              <a:t>3.</a:t>
            </a:r>
            <a:r>
              <a:rPr lang="zh-CN" altLang="en-US" sz="2800" b="1" dirty="0">
                <a:latin typeface="楷体" panose="02010609060101010101" charset="-122"/>
                <a:ea typeface="楷体" panose="02010609060101010101" charset="-122"/>
              </a:rPr>
              <a:t>赋值运算</a:t>
            </a:r>
            <a:r>
              <a:rPr lang="en-US" altLang="zh-CN" sz="2800" b="1">
                <a:latin typeface="楷体" panose="02010609060101010101" charset="-122"/>
                <a:ea typeface="楷体" panose="02010609060101010101" charset="-122"/>
              </a:rPr>
              <a:t>;   </a:t>
            </a:r>
            <a:endParaRPr lang="en-US" altLang="zh-CN" sz="2800" b="1">
              <a:solidFill>
                <a:srgbClr val="FF3300"/>
              </a:solidFill>
              <a:latin typeface="楷体" panose="02010609060101010101" charset="-122"/>
              <a:ea typeface="楷体" panose="02010609060101010101" charset="-122"/>
            </a:endParaRPr>
          </a:p>
        </p:txBody>
      </p:sp>
      <p:grpSp>
        <p:nvGrpSpPr>
          <p:cNvPr id="16393" name="组合 16392"/>
          <p:cNvGrpSpPr/>
          <p:nvPr/>
        </p:nvGrpSpPr>
        <p:grpSpPr>
          <a:xfrm>
            <a:off x="6025515" y="4696460"/>
            <a:ext cx="1061085" cy="1649730"/>
            <a:chOff x="3261" y="1800"/>
            <a:chExt cx="479" cy="1406"/>
          </a:xfrm>
        </p:grpSpPr>
        <p:sp>
          <p:nvSpPr>
            <p:cNvPr id="16390" name="直接连接符 16389"/>
            <p:cNvSpPr/>
            <p:nvPr/>
          </p:nvSpPr>
          <p:spPr>
            <a:xfrm>
              <a:off x="3261" y="1800"/>
              <a:ext cx="0" cy="1289"/>
            </a:xfrm>
            <a:prstGeom prst="line">
              <a:avLst/>
            </a:prstGeom>
            <a:ln w="76200" cap="flat" cmpd="sng">
              <a:solidFill>
                <a:srgbClr val="FF3300"/>
              </a:solidFill>
              <a:prstDash val="solid"/>
              <a:headEnd type="triangle" w="med" len="med"/>
              <a:tailEnd type="none" w="med" len="med"/>
            </a:ln>
          </p:spPr>
        </p:sp>
        <p:sp>
          <p:nvSpPr>
            <p:cNvPr id="16391" name="文本框 16390"/>
            <p:cNvSpPr txBox="1"/>
            <p:nvPr/>
          </p:nvSpPr>
          <p:spPr>
            <a:xfrm>
              <a:off x="3391" y="1825"/>
              <a:ext cx="349" cy="392"/>
            </a:xfrm>
            <a:prstGeom prst="rect">
              <a:avLst/>
            </a:prstGeom>
            <a:noFill/>
            <a:ln w="9525">
              <a:noFill/>
            </a:ln>
          </p:spPr>
          <p:txBody>
            <a:bodyPr>
              <a:spAutoFit/>
            </a:bodyPr>
            <a:p>
              <a:pPr defTabSz="914400">
                <a:spcBef>
                  <a:spcPct val="50000"/>
                </a:spcBef>
              </a:pPr>
              <a:r>
                <a:rPr lang="zh-CN" altLang="en-US" sz="2400" b="1" dirty="0">
                  <a:latin typeface="Arial" panose="020B0604020202020204" pitchFamily="34" charset="0"/>
                </a:rPr>
                <a:t>高</a:t>
              </a:r>
              <a:endParaRPr lang="zh-CN" altLang="en-US" sz="2400" b="1" dirty="0">
                <a:latin typeface="Arial" panose="020B0604020202020204" pitchFamily="34" charset="0"/>
              </a:endParaRPr>
            </a:p>
          </p:txBody>
        </p:sp>
        <p:sp>
          <p:nvSpPr>
            <p:cNvPr id="16392" name="文本框 16391"/>
            <p:cNvSpPr txBox="1"/>
            <p:nvPr/>
          </p:nvSpPr>
          <p:spPr>
            <a:xfrm>
              <a:off x="3391" y="2814"/>
              <a:ext cx="349" cy="392"/>
            </a:xfrm>
            <a:prstGeom prst="rect">
              <a:avLst/>
            </a:prstGeom>
            <a:noFill/>
            <a:ln w="9525">
              <a:noFill/>
            </a:ln>
          </p:spPr>
          <p:txBody>
            <a:bodyPr>
              <a:spAutoFit/>
            </a:bodyPr>
            <a:p>
              <a:pPr defTabSz="914400">
                <a:spcBef>
                  <a:spcPct val="50000"/>
                </a:spcBef>
              </a:pPr>
              <a:r>
                <a:rPr lang="zh-CN" altLang="en-US" sz="2400" b="1" dirty="0">
                  <a:latin typeface="Arial" panose="020B0604020202020204" pitchFamily="34" charset="0"/>
                </a:rPr>
                <a:t>低</a:t>
              </a:r>
              <a:endParaRPr lang="zh-CN" altLang="en-US" sz="2400" b="1" dirty="0">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9"/>
                                        </p:tgtEl>
                                        <p:attrNameLst>
                                          <p:attrName>style.visibility</p:attrName>
                                        </p:attrNameLst>
                                      </p:cBhvr>
                                      <p:to>
                                        <p:strVal val="visible"/>
                                      </p:to>
                                    </p:set>
                                    <p:animEffect transition="in" filter="blinds(horizontal)">
                                      <p:cBhvr>
                                        <p:cTn id="12" dur="500"/>
                                        <p:tgtEl>
                                          <p:spTgt spid="1638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38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Users\Administrator\Desktop\未标题-1.jpg未标题-1"/>
          <p:cNvPicPr>
            <a:picLocks noChangeAspect="1"/>
          </p:cNvPicPr>
          <p:nvPr/>
        </p:nvPicPr>
        <p:blipFill>
          <a:blip r:embed="rId1"/>
          <a:srcRect/>
          <a:stretch>
            <a:fillRect/>
          </a:stretch>
        </p:blipFill>
        <p:spPr>
          <a:xfrm>
            <a:off x="-1078607" y="-1002617"/>
            <a:ext cx="5475605" cy="5533009"/>
          </a:xfrm>
          <a:custGeom>
            <a:avLst/>
            <a:gdLst>
              <a:gd name="connsiteX0" fmla="*/ 1997166 w 3994332"/>
              <a:gd name="connsiteY0" fmla="*/ 0 h 3994332"/>
              <a:gd name="connsiteX1" fmla="*/ 3994332 w 3994332"/>
              <a:gd name="connsiteY1" fmla="*/ 1997166 h 3994332"/>
              <a:gd name="connsiteX2" fmla="*/ 1997166 w 3994332"/>
              <a:gd name="connsiteY2" fmla="*/ 3994332 h 3994332"/>
              <a:gd name="connsiteX3" fmla="*/ 0 w 3994332"/>
              <a:gd name="connsiteY3" fmla="*/ 1997166 h 3994332"/>
              <a:gd name="connsiteX4" fmla="*/ 1997166 w 3994332"/>
              <a:gd name="connsiteY4" fmla="*/ 0 h 3994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4332" h="3994332">
                <a:moveTo>
                  <a:pt x="1997166" y="0"/>
                </a:moveTo>
                <a:cubicBezTo>
                  <a:pt x="3100170" y="0"/>
                  <a:pt x="3994332" y="894162"/>
                  <a:pt x="3994332" y="1997166"/>
                </a:cubicBezTo>
                <a:cubicBezTo>
                  <a:pt x="3994332" y="3100170"/>
                  <a:pt x="3100170" y="3994332"/>
                  <a:pt x="1997166" y="3994332"/>
                </a:cubicBezTo>
                <a:cubicBezTo>
                  <a:pt x="894162" y="3994332"/>
                  <a:pt x="0" y="3100170"/>
                  <a:pt x="0" y="1997166"/>
                </a:cubicBezTo>
                <a:cubicBezTo>
                  <a:pt x="0" y="894162"/>
                  <a:pt x="894162" y="0"/>
                  <a:pt x="1997166" y="0"/>
                </a:cubicBezTo>
                <a:close/>
              </a:path>
            </a:pathLst>
          </a:custGeom>
        </p:spPr>
      </p:pic>
      <p:sp>
        <p:nvSpPr>
          <p:cNvPr id="13" name="椭圆 12"/>
          <p:cNvSpPr/>
          <p:nvPr/>
        </p:nvSpPr>
        <p:spPr>
          <a:xfrm>
            <a:off x="1738772" y="1683333"/>
            <a:ext cx="3365863" cy="3365863"/>
          </a:xfrm>
          <a:prstGeom prst="ellipse">
            <a:avLst/>
          </a:prstGeom>
          <a:solidFill>
            <a:srgbClr val="CD31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sp>
        <p:nvSpPr>
          <p:cNvPr id="14" name="文本框 13"/>
          <p:cNvSpPr txBox="1"/>
          <p:nvPr/>
        </p:nvSpPr>
        <p:spPr>
          <a:xfrm>
            <a:off x="1751756" y="2437016"/>
            <a:ext cx="3547527" cy="2091690"/>
          </a:xfrm>
          <a:prstGeom prst="rect">
            <a:avLst/>
          </a:prstGeom>
        </p:spPr>
        <p:txBody>
          <a:bodyPr wrap="square">
            <a:spAutoFit/>
          </a:bodyPr>
          <a:lstStyle>
            <a:defPPr>
              <a:defRPr lang="zh-CN"/>
            </a:defPPr>
            <a:lvl1pPr algn="r" defTabSz="1219200">
              <a:defRPr sz="80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3000" i="0" u="none" strike="noStrike" kern="0" cap="none" spc="400" normalizeH="0" baseline="0" noProof="0" dirty="0">
                <a:ln>
                  <a:noFill/>
                </a:ln>
                <a:solidFill>
                  <a:prstClr val="white"/>
                </a:solidFill>
                <a:effectLst/>
                <a:uLnTx/>
                <a:uFillTx/>
                <a:latin typeface="字魂正文宋楷" panose="00000500000000000000" charset="-122"/>
                <a:ea typeface="字魂正文宋楷" panose="00000500000000000000" charset="-122"/>
                <a:sym typeface="字魂正文宋楷" panose="00000500000000000000" charset="-122"/>
              </a:rPr>
              <a:t>02</a:t>
            </a:r>
            <a:endParaRPr kumimoji="0" lang="zh-CN" altLang="en-US" sz="13000" i="0" u="none" strike="noStrike" kern="0" cap="none" spc="400" normalizeH="0" baseline="0" noProof="0" dirty="0">
              <a:ln>
                <a:noFill/>
              </a:ln>
              <a:solidFill>
                <a:prstClr val="white"/>
              </a:solidFill>
              <a:effectLst/>
              <a:uLnTx/>
              <a:uFillTx/>
              <a:latin typeface="字魂正文宋楷" panose="00000500000000000000" charset="-122"/>
              <a:ea typeface="字魂正文宋楷" panose="00000500000000000000" charset="-122"/>
              <a:sym typeface="字魂正文宋楷" panose="00000500000000000000" charset="-122"/>
            </a:endParaRPr>
          </a:p>
        </p:txBody>
      </p:sp>
      <p:sp>
        <p:nvSpPr>
          <p:cNvPr id="15" name="文本框 14"/>
          <p:cNvSpPr txBox="1"/>
          <p:nvPr/>
        </p:nvSpPr>
        <p:spPr>
          <a:xfrm>
            <a:off x="5210972" y="2626375"/>
            <a:ext cx="2623820" cy="829945"/>
          </a:xfrm>
          <a:prstGeom prst="rect">
            <a:avLst/>
          </a:prstGeom>
          <a:noFill/>
        </p:spPr>
        <p:txBody>
          <a:bodyPr wrap="none" rtlCol="0">
            <a:spAutoFit/>
          </a:bodyPr>
          <a:lstStyle>
            <a:defPPr>
              <a:defRPr lang="zh-CN"/>
            </a:defPPr>
            <a:lvl1pPr>
              <a:defRPr sz="11500" b="1">
                <a:solidFill>
                  <a:schemeClr val="bg1"/>
                </a:solidFill>
                <a:latin typeface="方正黑体简体"/>
              </a:defRPr>
            </a:lvl1pPr>
          </a:lstStyle>
          <a:p>
            <a:pPr algn="l">
              <a:defRPr/>
            </a:pPr>
            <a:r>
              <a:rPr lang="zh-CN" sz="4800">
                <a:solidFill>
                  <a:schemeClr val="tx1"/>
                </a:solidFill>
                <a:latin typeface="华文琥珀" panose="02010800040101010101" charset="-122"/>
                <a:ea typeface="华文琥珀" panose="02010800040101010101" charset="-122"/>
                <a:sym typeface="+mn-ea"/>
              </a:rPr>
              <a:t>程序实例</a:t>
            </a:r>
            <a:endParaRPr lang="zh-CN" sz="4800" dirty="0">
              <a:solidFill>
                <a:schemeClr val="tx1"/>
              </a:solidFill>
              <a:effectLst>
                <a:outerShdw blurRad="38100" dist="38100" dir="2700000" algn="tl">
                  <a:srgbClr val="000000">
                    <a:alpha val="43137"/>
                  </a:srgbClr>
                </a:outerShdw>
              </a:effectLst>
              <a:latin typeface="华文琥珀" panose="02010800040101010101" charset="-122"/>
              <a:ea typeface="华文琥珀" panose="02010800040101010101" charset="-122"/>
              <a:cs typeface="黑体" panose="02010609060101010101" charset="-122"/>
              <a:sym typeface="+mn-ea"/>
            </a:endParaRPr>
          </a:p>
        </p:txBody>
      </p:sp>
      <p:sp>
        <p:nvSpPr>
          <p:cNvPr id="20" name="任意多边形: 形状 19"/>
          <p:cNvSpPr/>
          <p:nvPr/>
        </p:nvSpPr>
        <p:spPr>
          <a:xfrm rot="20822985" flipH="1" flipV="1">
            <a:off x="3999432" y="3703761"/>
            <a:ext cx="12206437" cy="2757948"/>
          </a:xfrm>
          <a:custGeom>
            <a:avLst/>
            <a:gdLst>
              <a:gd name="connsiteX0" fmla="*/ 12206436 w 12206437"/>
              <a:gd name="connsiteY0" fmla="*/ 735988 h 2757948"/>
              <a:gd name="connsiteX1" fmla="*/ 12206437 w 12206437"/>
              <a:gd name="connsiteY1" fmla="*/ 735988 h 2757948"/>
              <a:gd name="connsiteX2" fmla="*/ 12206437 w 12206437"/>
              <a:gd name="connsiteY2" fmla="*/ 2757948 h 2757948"/>
              <a:gd name="connsiteX3" fmla="*/ 12206436 w 12206437"/>
              <a:gd name="connsiteY3" fmla="*/ 2757948 h 2757948"/>
              <a:gd name="connsiteX4" fmla="*/ 7908759 w 12206437"/>
              <a:gd name="connsiteY4" fmla="*/ 0 h 2757948"/>
              <a:gd name="connsiteX5" fmla="*/ 8227635 w 12206437"/>
              <a:gd name="connsiteY5" fmla="*/ 6518 h 2757948"/>
              <a:gd name="connsiteX6" fmla="*/ 8018258 w 12206437"/>
              <a:gd name="connsiteY6" fmla="*/ 11152 h 2757948"/>
              <a:gd name="connsiteX7" fmla="*/ 1409156 w 12206437"/>
              <a:gd name="connsiteY7" fmla="*/ 2553505 h 2757948"/>
              <a:gd name="connsiteX8" fmla="*/ 1173140 w 12206437"/>
              <a:gd name="connsiteY8" fmla="*/ 2757948 h 2757948"/>
              <a:gd name="connsiteX9" fmla="*/ 0 w 12206437"/>
              <a:gd name="connsiteY9" fmla="*/ 2757948 h 2757948"/>
              <a:gd name="connsiteX10" fmla="*/ 289231 w 12206437"/>
              <a:gd name="connsiteY10" fmla="*/ 2526534 h 2757948"/>
              <a:gd name="connsiteX11" fmla="*/ 7908759 w 12206437"/>
              <a:gd name="connsiteY11" fmla="*/ 0 h 2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6437" h="2757948">
                <a:moveTo>
                  <a:pt x="12206436" y="735988"/>
                </a:moveTo>
                <a:lnTo>
                  <a:pt x="12206437" y="735988"/>
                </a:lnTo>
                <a:lnTo>
                  <a:pt x="12206437" y="2757948"/>
                </a:lnTo>
                <a:lnTo>
                  <a:pt x="12206436" y="2757948"/>
                </a:lnTo>
                <a:close/>
                <a:moveTo>
                  <a:pt x="7908759" y="0"/>
                </a:moveTo>
                <a:lnTo>
                  <a:pt x="8227635" y="6518"/>
                </a:lnTo>
                <a:lnTo>
                  <a:pt x="8018258" y="11152"/>
                </a:lnTo>
                <a:cubicBezTo>
                  <a:pt x="5512605" y="122273"/>
                  <a:pt x="3221315" y="1057979"/>
                  <a:pt x="1409156" y="2553505"/>
                </a:cubicBezTo>
                <a:lnTo>
                  <a:pt x="1173140" y="2757948"/>
                </a:lnTo>
                <a:lnTo>
                  <a:pt x="0" y="2757948"/>
                </a:lnTo>
                <a:lnTo>
                  <a:pt x="289231" y="2526534"/>
                </a:lnTo>
                <a:cubicBezTo>
                  <a:pt x="2359846" y="948155"/>
                  <a:pt x="5014426" y="0"/>
                  <a:pt x="7908759" y="0"/>
                </a:cubicBezTo>
                <a:close/>
              </a:path>
            </a:pathLst>
          </a:custGeom>
          <a:solidFill>
            <a:srgbClr val="CD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954405"/>
            <a:ext cx="5692028" cy="727075"/>
            <a:chOff x="266" y="-52"/>
            <a:chExt cx="8473" cy="1376"/>
          </a:xfrm>
        </p:grpSpPr>
        <p:sp>
          <p:nvSpPr>
            <p:cNvPr id="5" name="Rectangle 2"/>
            <p:cNvSpPr>
              <a:spLocks noGrp="1"/>
            </p:cNvSpPr>
            <p:nvPr/>
          </p:nvSpPr>
          <p:spPr>
            <a:xfrm>
              <a:off x="1578" y="69"/>
              <a:ext cx="7161"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5</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闰年还是平年</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1513840" y="2098040"/>
            <a:ext cx="8961120" cy="3243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649730" y="2065020"/>
            <a:ext cx="8689340" cy="3338195"/>
          </a:xfrm>
          <a:prstGeom prst="rect">
            <a:avLst/>
          </a:prstGeom>
          <a:noFill/>
        </p:spPr>
        <p:txBody>
          <a:bodyPr wrap="square" rtlCol="0">
            <a:spAutoFit/>
          </a:bodyPr>
          <a:p>
            <a:pPr>
              <a:lnSpc>
                <a:spcPct val="110000"/>
              </a:lnSpc>
            </a:pPr>
            <a:r>
              <a:rPr lang="en-US" altLang="zh-CN" sz="2000" b="1"/>
              <a:t>  </a:t>
            </a:r>
            <a:r>
              <a:rPr sz="3200">
                <a:effectLst/>
                <a:latin typeface="方正大魏体简体" panose="02000000000000000000" charset="-122"/>
                <a:ea typeface="方正大魏体简体" panose="02000000000000000000" charset="-122"/>
              </a:rPr>
              <a:t>       </a:t>
            </a:r>
            <a:r>
              <a:rPr lang="zh-CN" sz="3200">
                <a:effectLst/>
                <a:latin typeface="方正大魏体简体" panose="02000000000000000000" charset="-122"/>
                <a:ea typeface="方正大魏体简体" panose="02000000000000000000" charset="-122"/>
                <a:sym typeface="+mn-ea"/>
              </a:rPr>
              <a:t>闰年是公历中的名词，是为了弥补因人为历法规定的年度天数与地球实际公转周期的时间差而设立的。规律如下：四年一闰，百年不闰；四百年再闰。试输入一个整数（年份），判断其是否为闰年。如果是闰年就输出“Yes”，不是闰年则输出”No”。</a:t>
            </a:r>
            <a:endParaRPr lang="en-US" altLang="zh-CN" sz="3200">
              <a:effectLst/>
              <a:latin typeface="方正大魏体简体" panose="02000000000000000000" charset="-122"/>
              <a:ea typeface="方正大魏体简体" panose="02000000000000000000" charset="-122"/>
              <a:sym typeface="+mn-ea"/>
            </a:endParaRPr>
          </a:p>
        </p:txBody>
      </p:sp>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0474960" y="1447165"/>
            <a:ext cx="918210" cy="1520825"/>
          </a:xfrm>
          <a:prstGeom prst="rect">
            <a:avLst/>
          </a:prstGeom>
        </p:spPr>
      </p:pic>
      <p:pic>
        <p:nvPicPr>
          <p:cNvPr id="9" name="图片 8"/>
          <p:cNvPicPr>
            <a:picLocks noChangeAspect="1"/>
          </p:cNvPicPr>
          <p:nvPr/>
        </p:nvPicPr>
        <p:blipFill>
          <a:blip r:embed="rId2"/>
          <a:srcRect b="3266"/>
          <a:stretch>
            <a:fillRect/>
          </a:stretch>
        </p:blipFill>
        <p:spPr>
          <a:xfrm>
            <a:off x="8566150" y="1236345"/>
            <a:ext cx="1772920" cy="828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07975" y="879475"/>
            <a:ext cx="11020425" cy="865505"/>
          </a:xfrm>
          <a:prstGeom prst="rect">
            <a:avLst/>
          </a:prstGeom>
          <a:noFill/>
        </p:spPr>
        <p:txBody>
          <a:bodyPr wrap="square" rtlCol="0" anchor="t">
            <a:spAutoFit/>
          </a:bodyPr>
          <a:p>
            <a:pPr algn="l">
              <a:lnSpc>
                <a:spcPct val="90000"/>
              </a:lnSpc>
            </a:pPr>
            <a:r>
              <a:rPr lang="zh-CN" sz="2800">
                <a:effectLst/>
                <a:latin typeface="方正大魏体简体" panose="02000000000000000000" charset="-122"/>
                <a:ea typeface="方正大魏体简体" panose="02000000000000000000" charset="-122"/>
                <a:sym typeface="+mn-ea"/>
              </a:rPr>
              <a:t>能被4整除且不能被100整除，或者能被400整除。</a:t>
            </a:r>
            <a:endParaRPr lang="zh-CN" sz="2800">
              <a:effectLst/>
              <a:latin typeface="方正大魏体简体" panose="02000000000000000000" charset="-122"/>
              <a:ea typeface="方正大魏体简体" panose="02000000000000000000" charset="-122"/>
              <a:sym typeface="+mn-ea"/>
            </a:endParaRPr>
          </a:p>
          <a:p>
            <a:pPr algn="l">
              <a:lnSpc>
                <a:spcPct val="90000"/>
              </a:lnSpc>
            </a:pPr>
            <a:r>
              <a:rPr lang="zh-CN" sz="2800">
                <a:effectLst/>
                <a:latin typeface="方正大魏体简体" panose="02000000000000000000" charset="-122"/>
                <a:ea typeface="方正大魏体简体" panose="02000000000000000000" charset="-122"/>
                <a:sym typeface="+mn-ea"/>
              </a:rPr>
              <a:t>判断闰年表达式为：year%4==0 &amp;&amp; year%100!=0||year%400==0</a:t>
            </a:r>
            <a:endParaRPr lang="zh-CN" sz="2800">
              <a:effectLst/>
              <a:latin typeface="方正大魏体简体" panose="02000000000000000000" charset="-122"/>
              <a:ea typeface="方正大魏体简体" panose="02000000000000000000" charset="-122"/>
              <a:sym typeface="+mn-ea"/>
            </a:endParaRPr>
          </a:p>
        </p:txBody>
      </p:sp>
      <p:sp>
        <p:nvSpPr>
          <p:cNvPr id="5" name="文本框 4"/>
          <p:cNvSpPr txBox="1"/>
          <p:nvPr/>
        </p:nvSpPr>
        <p:spPr>
          <a:xfrm>
            <a:off x="1713230" y="1955165"/>
            <a:ext cx="8989695" cy="4048125"/>
          </a:xfrm>
          <a:prstGeom prst="rect">
            <a:avLst/>
          </a:prstGeom>
          <a:noFill/>
          <a:ln>
            <a:solidFill>
              <a:srgbClr val="FFC000"/>
            </a:solidFill>
          </a:ln>
        </p:spPr>
        <p:txBody>
          <a:bodyPr wrap="square" rtlCol="0">
            <a:spAutoFit/>
          </a:bodyPr>
          <a:p>
            <a:pPr>
              <a:lnSpc>
                <a:spcPct val="90000"/>
              </a:lnSpc>
            </a:pPr>
            <a:r>
              <a:rPr lang="en-US" altLang="zh-CN" sz="2600" b="1">
                <a:latin typeface="Arial" panose="020B0604020202020204" pitchFamily="34" charset="0"/>
                <a:cs typeface="Arial" panose="020B0604020202020204" pitchFamily="34" charset="0"/>
              </a:rPr>
              <a:t>#include &lt;bits/stdc++.h&gt;</a:t>
            </a:r>
            <a:endParaRPr lang="en-US" altLang="zh-CN" sz="2600" b="1">
              <a:latin typeface="Arial" panose="020B0604020202020204" pitchFamily="34" charset="0"/>
              <a:cs typeface="Arial" panose="020B0604020202020204" pitchFamily="34" charset="0"/>
            </a:endParaRPr>
          </a:p>
          <a:p>
            <a:pPr>
              <a:lnSpc>
                <a:spcPct val="90000"/>
              </a:lnSpc>
            </a:pPr>
            <a:r>
              <a:rPr lang="en-US" altLang="zh-CN" sz="2600" b="1">
                <a:latin typeface="Arial" panose="020B0604020202020204" pitchFamily="34" charset="0"/>
                <a:cs typeface="Arial" panose="020B0604020202020204" pitchFamily="34" charset="0"/>
              </a:rPr>
              <a:t>using namespace std;</a:t>
            </a:r>
            <a:endParaRPr lang="en-US" altLang="zh-CN" sz="2600" b="1">
              <a:latin typeface="Arial" panose="020B0604020202020204" pitchFamily="34" charset="0"/>
              <a:cs typeface="Arial" panose="020B0604020202020204" pitchFamily="34" charset="0"/>
            </a:endParaRPr>
          </a:p>
          <a:p>
            <a:pPr>
              <a:lnSpc>
                <a:spcPct val="90000"/>
              </a:lnSpc>
            </a:pPr>
            <a:r>
              <a:rPr lang="en-US" altLang="zh-CN" sz="2600" b="1">
                <a:latin typeface="Arial" panose="020B0604020202020204" pitchFamily="34" charset="0"/>
                <a:cs typeface="Arial" panose="020B0604020202020204" pitchFamily="34" charset="0"/>
              </a:rPr>
              <a:t>int main(){</a:t>
            </a:r>
            <a:endParaRPr lang="en-US" altLang="zh-CN" sz="2600" b="1">
              <a:latin typeface="Arial" panose="020B0604020202020204" pitchFamily="34" charset="0"/>
              <a:cs typeface="Arial" panose="020B0604020202020204" pitchFamily="34" charset="0"/>
            </a:endParaRPr>
          </a:p>
          <a:p>
            <a:pPr>
              <a:lnSpc>
                <a:spcPct val="90000"/>
              </a:lnSpc>
            </a:pPr>
            <a:r>
              <a:rPr lang="en-US" altLang="zh-CN" sz="2600" b="1">
                <a:latin typeface="Arial" panose="020B0604020202020204" pitchFamily="34" charset="0"/>
                <a:cs typeface="Arial" panose="020B0604020202020204" pitchFamily="34" charset="0"/>
              </a:rPr>
              <a:t>	</a:t>
            </a:r>
            <a:r>
              <a:rPr lang="en-US" altLang="zh-CN" sz="2600" b="1">
                <a:latin typeface="Arial" panose="020B0604020202020204" pitchFamily="34" charset="0"/>
                <a:cs typeface="Arial" panose="020B0604020202020204" pitchFamily="34" charset="0"/>
                <a:sym typeface="+mn-ea"/>
              </a:rPr>
              <a:t>int year;</a:t>
            </a:r>
            <a:endParaRPr lang="en-US" altLang="zh-CN" sz="2600" b="1">
              <a:latin typeface="Arial" panose="020B0604020202020204" pitchFamily="34" charset="0"/>
              <a:cs typeface="Arial" panose="020B0604020202020204" pitchFamily="34" charset="0"/>
            </a:endParaRPr>
          </a:p>
          <a:p>
            <a:pPr>
              <a:lnSpc>
                <a:spcPct val="90000"/>
              </a:lnSpc>
            </a:pPr>
            <a:r>
              <a:rPr lang="en-US" altLang="zh-CN" sz="2600" b="1">
                <a:latin typeface="Arial" panose="020B0604020202020204" pitchFamily="34" charset="0"/>
                <a:cs typeface="Arial" panose="020B0604020202020204" pitchFamily="34" charset="0"/>
              </a:rPr>
              <a:t>	cin&gt;&gt;year;</a:t>
            </a:r>
            <a:endParaRPr lang="en-US" altLang="zh-CN" sz="2600" b="1">
              <a:latin typeface="Arial" panose="020B0604020202020204" pitchFamily="34" charset="0"/>
              <a:cs typeface="Arial" panose="020B0604020202020204" pitchFamily="34" charset="0"/>
            </a:endParaRPr>
          </a:p>
          <a:p>
            <a:pPr>
              <a:lnSpc>
                <a:spcPct val="90000"/>
              </a:lnSpc>
            </a:pPr>
            <a:r>
              <a:rPr lang="en-US" altLang="zh-CN" sz="2600" b="1">
                <a:latin typeface="Arial" panose="020B0604020202020204" pitchFamily="34" charset="0"/>
                <a:cs typeface="Arial" panose="020B0604020202020204" pitchFamily="34" charset="0"/>
              </a:rPr>
              <a:t> 	if (</a:t>
            </a:r>
            <a:r>
              <a:rPr lang="en-US" altLang="zh-CN" sz="2600" b="1">
                <a:solidFill>
                  <a:schemeClr val="accent1"/>
                </a:solidFill>
                <a:latin typeface="Arial" panose="020B0604020202020204" pitchFamily="34" charset="0"/>
                <a:cs typeface="Arial" panose="020B0604020202020204" pitchFamily="34" charset="0"/>
                <a:sym typeface="+mn-ea"/>
              </a:rPr>
              <a:t>year%4==0 &amp;&amp; year%100!=0||year%400==0</a:t>
            </a:r>
            <a:r>
              <a:rPr lang="en-US" altLang="zh-CN" sz="2600" b="1">
                <a:solidFill>
                  <a:schemeClr val="tx1"/>
                </a:solidFill>
                <a:latin typeface="Arial" panose="020B0604020202020204" pitchFamily="34" charset="0"/>
                <a:cs typeface="Arial" panose="020B0604020202020204" pitchFamily="34" charset="0"/>
                <a:sym typeface="+mn-ea"/>
              </a:rPr>
              <a:t>)</a:t>
            </a:r>
            <a:endParaRPr lang="zh-CN" altLang="en-US" sz="2600" b="1" dirty="0">
              <a:latin typeface="楷体" panose="02010609060101010101" charset="-122"/>
              <a:ea typeface="楷体" panose="02010609060101010101" charset="-122"/>
              <a:sym typeface="+mn-ea"/>
            </a:endParaRPr>
          </a:p>
          <a:p>
            <a:pPr>
              <a:lnSpc>
                <a:spcPct val="90000"/>
              </a:lnSpc>
            </a:pPr>
            <a:r>
              <a:rPr lang="en-US" altLang="zh-CN" sz="2600" b="1">
                <a:latin typeface="Arial" panose="020B0604020202020204" pitchFamily="34" charset="0"/>
                <a:cs typeface="Arial" panose="020B0604020202020204" pitchFamily="34" charset="0"/>
              </a:rPr>
              <a:t>                  cout&lt;&lt;”Yes”&lt;&lt;endl;</a:t>
            </a:r>
            <a:endParaRPr lang="en-US" altLang="zh-CN" sz="2600" b="1">
              <a:latin typeface="Arial" panose="020B0604020202020204" pitchFamily="34" charset="0"/>
              <a:cs typeface="Arial" panose="020B0604020202020204" pitchFamily="34" charset="0"/>
            </a:endParaRPr>
          </a:p>
          <a:p>
            <a:pPr>
              <a:lnSpc>
                <a:spcPct val="90000"/>
              </a:lnSpc>
            </a:pPr>
            <a:r>
              <a:rPr lang="en-US" altLang="zh-CN" sz="2600" b="1">
                <a:latin typeface="Arial" panose="020B0604020202020204" pitchFamily="34" charset="0"/>
                <a:cs typeface="Arial" panose="020B0604020202020204" pitchFamily="34" charset="0"/>
              </a:rPr>
              <a:t>	else </a:t>
            </a:r>
            <a:endParaRPr lang="en-US" altLang="zh-CN" sz="2600" b="1">
              <a:latin typeface="Arial" panose="020B0604020202020204" pitchFamily="34" charset="0"/>
              <a:cs typeface="Arial" panose="020B0604020202020204" pitchFamily="34" charset="0"/>
            </a:endParaRPr>
          </a:p>
          <a:p>
            <a:pPr>
              <a:lnSpc>
                <a:spcPct val="90000"/>
              </a:lnSpc>
            </a:pPr>
            <a:r>
              <a:rPr lang="en-US" altLang="zh-CN" sz="2600" b="1">
                <a:latin typeface="Arial" panose="020B0604020202020204" pitchFamily="34" charset="0"/>
                <a:cs typeface="Arial" panose="020B0604020202020204" pitchFamily="34" charset="0"/>
              </a:rPr>
              <a:t>		cout&lt;&lt;”No”&lt;&lt;endl;	</a:t>
            </a:r>
            <a:endParaRPr lang="en-US" altLang="zh-CN" sz="2600" b="1">
              <a:latin typeface="Arial" panose="020B0604020202020204" pitchFamily="34" charset="0"/>
              <a:cs typeface="Arial" panose="020B0604020202020204" pitchFamily="34" charset="0"/>
            </a:endParaRPr>
          </a:p>
          <a:p>
            <a:pPr>
              <a:lnSpc>
                <a:spcPct val="90000"/>
              </a:lnSpc>
            </a:pPr>
            <a:r>
              <a:rPr lang="en-US" altLang="zh-CN" sz="2600" b="1">
                <a:latin typeface="Arial" panose="020B0604020202020204" pitchFamily="34" charset="0"/>
                <a:cs typeface="Arial" panose="020B0604020202020204" pitchFamily="34" charset="0"/>
              </a:rPr>
              <a:t>	return 0;</a:t>
            </a:r>
            <a:endParaRPr lang="en-US" altLang="zh-CN" sz="2600" b="1">
              <a:latin typeface="Arial" panose="020B0604020202020204" pitchFamily="34" charset="0"/>
              <a:cs typeface="Arial" panose="020B0604020202020204" pitchFamily="34" charset="0"/>
            </a:endParaRPr>
          </a:p>
          <a:p>
            <a:pPr>
              <a:lnSpc>
                <a:spcPct val="90000"/>
              </a:lnSpc>
            </a:pPr>
            <a:r>
              <a:rPr lang="en-US" altLang="zh-CN" sz="2600" b="1">
                <a:latin typeface="Arial" panose="020B0604020202020204" pitchFamily="34" charset="0"/>
                <a:cs typeface="Arial" panose="020B0604020202020204" pitchFamily="34" charset="0"/>
              </a:rPr>
              <a:t>}</a:t>
            </a:r>
            <a:endParaRPr lang="en-US" altLang="zh-CN" sz="2600" b="1">
              <a:latin typeface="Arial" panose="020B0604020202020204" pitchFamily="34" charset="0"/>
              <a:cs typeface="Arial" panose="020B0604020202020204" pitchFamily="34" charset="0"/>
            </a:endParaRPr>
          </a:p>
        </p:txBody>
      </p:sp>
      <p:sp>
        <p:nvSpPr>
          <p:cNvPr id="4" name="文本框 3"/>
          <p:cNvSpPr txBox="1"/>
          <p:nvPr/>
        </p:nvSpPr>
        <p:spPr>
          <a:xfrm>
            <a:off x="307975" y="353060"/>
            <a:ext cx="8047990" cy="521970"/>
          </a:xfrm>
          <a:prstGeom prst="rect">
            <a:avLst/>
          </a:prstGeom>
          <a:noFill/>
        </p:spPr>
        <p:txBody>
          <a:bodyPr wrap="none" rtlCol="0" anchor="t">
            <a:spAutoFit/>
          </a:bodyPr>
          <a:p>
            <a:r>
              <a:rPr lang="zh-CN" sz="2800" b="1">
                <a:gradFill>
                  <a:gsLst>
                    <a:gs pos="0">
                      <a:srgbClr val="012D86"/>
                    </a:gs>
                    <a:gs pos="100000">
                      <a:srgbClr val="0E2557"/>
                    </a:gs>
                  </a:gsLst>
                  <a:lin scaled="0"/>
                </a:gradFill>
                <a:effectLst/>
                <a:latin typeface="方正大魏体简体" panose="02000000000000000000" charset="-122"/>
                <a:ea typeface="方正大魏体简体" panose="02000000000000000000" charset="-122"/>
                <a:sym typeface="+mn-ea"/>
              </a:rPr>
              <a:t>闰年的规律：四年一闰，百年不闰；四百年再闰。</a:t>
            </a:r>
            <a:endParaRPr lang="zh-CN" altLang="en-US" sz="2800" b="1">
              <a:gradFill>
                <a:gsLst>
                  <a:gs pos="0">
                    <a:srgbClr val="012D86"/>
                  </a:gs>
                  <a:gs pos="100000">
                    <a:srgbClr val="0E2557"/>
                  </a:gs>
                </a:gsLst>
                <a:lin scaled="0"/>
              </a:gradFill>
              <a:effectLst/>
              <a:latin typeface="方正大魏体简体" panose="02000000000000000000" charset="-122"/>
              <a:ea typeface="方正大魏体简体" panose="02000000000000000000" charset="-122"/>
              <a:sym typeface="+mn-ea"/>
            </a:endParaRPr>
          </a:p>
        </p:txBody>
      </p:sp>
      <p:sp>
        <p:nvSpPr>
          <p:cNvPr id="10" name="文本框 9">
            <a:hlinkClick r:id="rId1" action="ppaction://hlinkfile"/>
          </p:cNvPr>
          <p:cNvSpPr txBox="1"/>
          <p:nvPr/>
        </p:nvSpPr>
        <p:spPr>
          <a:xfrm>
            <a:off x="327660" y="624395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12" name="图片 1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92710" y="5363845"/>
            <a:ext cx="1421130" cy="880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8876665" y="299085"/>
            <a:ext cx="897890" cy="1154430"/>
            <a:chOff x="12220" y="494"/>
            <a:chExt cx="1414" cy="1818"/>
          </a:xfrm>
        </p:grpSpPr>
        <p:sp>
          <p:nvSpPr>
            <p:cNvPr id="8" name="菱形 7"/>
            <p:cNvSpPr/>
            <p:nvPr/>
          </p:nvSpPr>
          <p:spPr>
            <a:xfrm>
              <a:off x="12220" y="950"/>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stCxn id="8" idx="0"/>
            </p:cNvCxnSpPr>
            <p:nvPr/>
          </p:nvCxnSpPr>
          <p:spPr>
            <a:xfrm flipH="1" flipV="1">
              <a:off x="12924" y="494"/>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2220" y="977"/>
              <a:ext cx="1368" cy="1307"/>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比</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9" name="组合 8"/>
          <p:cNvGrpSpPr/>
          <p:nvPr/>
        </p:nvGrpSpPr>
        <p:grpSpPr>
          <a:xfrm>
            <a:off x="9716770" y="150495"/>
            <a:ext cx="1097280" cy="1165225"/>
            <a:chOff x="13592" y="496"/>
            <a:chExt cx="1728" cy="1835"/>
          </a:xfrm>
        </p:grpSpPr>
        <p:sp>
          <p:nvSpPr>
            <p:cNvPr id="11" name="菱形 10"/>
            <p:cNvSpPr/>
            <p:nvPr/>
          </p:nvSpPr>
          <p:spPr>
            <a:xfrm>
              <a:off x="13762" y="933"/>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连接符 11"/>
            <p:cNvCxnSpPr>
              <a:stCxn id="11" idx="0"/>
            </p:cNvCxnSpPr>
            <p:nvPr/>
          </p:nvCxnSpPr>
          <p:spPr>
            <a:xfrm flipH="1" flipV="1">
              <a:off x="14466" y="496"/>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矩形 5"/>
            <p:cNvSpPr/>
            <p:nvPr/>
          </p:nvSpPr>
          <p:spPr>
            <a:xfrm rot="21300000">
              <a:off x="13592" y="1025"/>
              <a:ext cx="1728" cy="1307"/>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大</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16" name="组合 15"/>
          <p:cNvGrpSpPr/>
          <p:nvPr/>
        </p:nvGrpSpPr>
        <p:grpSpPr>
          <a:xfrm>
            <a:off x="10624185" y="280670"/>
            <a:ext cx="1097280" cy="1154430"/>
            <a:chOff x="15173" y="468"/>
            <a:chExt cx="1728" cy="1818"/>
          </a:xfrm>
        </p:grpSpPr>
        <p:sp>
          <p:nvSpPr>
            <p:cNvPr id="13" name="菱形 12"/>
            <p:cNvSpPr/>
            <p:nvPr/>
          </p:nvSpPr>
          <p:spPr>
            <a:xfrm>
              <a:off x="15330" y="924"/>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4" name="直接连接符 13"/>
            <p:cNvCxnSpPr>
              <a:stCxn id="13" idx="0"/>
            </p:cNvCxnSpPr>
            <p:nvPr/>
          </p:nvCxnSpPr>
          <p:spPr>
            <a:xfrm flipH="1" flipV="1">
              <a:off x="16053" y="468"/>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5173" y="980"/>
              <a:ext cx="1728" cy="1307"/>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rPr>
                <a:t>小</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endParaRPr>
            </a:p>
          </p:txBody>
        </p:sp>
      </p:grpSp>
      <p:grpSp>
        <p:nvGrpSpPr>
          <p:cNvPr id="15" name="组合 14"/>
          <p:cNvGrpSpPr/>
          <p:nvPr/>
        </p:nvGrpSpPr>
        <p:grpSpPr>
          <a:xfrm>
            <a:off x="1939925" y="954405"/>
            <a:ext cx="5143180" cy="727075"/>
            <a:chOff x="266" y="-52"/>
            <a:chExt cx="7656" cy="1376"/>
          </a:xfrm>
        </p:grpSpPr>
        <p:sp>
          <p:nvSpPr>
            <p:cNvPr id="18" name="Rectangle 2"/>
            <p:cNvSpPr>
              <a:spLocks noGrp="1"/>
            </p:cNvSpPr>
            <p:nvPr/>
          </p:nvSpPr>
          <p:spPr>
            <a:xfrm>
              <a:off x="1578" y="69"/>
              <a:ext cx="6344"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6</a:t>
              </a:r>
              <a:r>
                <a:rPr lang="en-US" altLang="zh-CN" sz="4000"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zh-CN" alt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比 大 小</a:t>
              </a:r>
              <a:endParaRPr lang="zh-CN" alt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19" name="圆角矩形 18"/>
          <p:cNvSpPr/>
          <p:nvPr/>
        </p:nvSpPr>
        <p:spPr>
          <a:xfrm>
            <a:off x="1513840" y="2098040"/>
            <a:ext cx="8961120" cy="3243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2096770" y="2792730"/>
            <a:ext cx="8174990" cy="1568450"/>
          </a:xfrm>
          <a:prstGeom prst="rect">
            <a:avLst/>
          </a:prstGeom>
          <a:noFill/>
        </p:spPr>
        <p:txBody>
          <a:bodyPr wrap="square" rtlCol="0">
            <a:spAutoFit/>
          </a:bodyPr>
          <a:p>
            <a:pPr>
              <a:lnSpc>
                <a:spcPct val="150000"/>
              </a:lnSpc>
            </a:pPr>
            <a:r>
              <a:rPr lang="en-US" altLang="zh-CN" sz="3200">
                <a:effectLst/>
                <a:latin typeface="方正大魏体简体" panose="02000000000000000000" charset="-122"/>
                <a:ea typeface="方正大魏体简体" panose="02000000000000000000" charset="-122"/>
              </a:rPr>
              <a:t>       </a:t>
            </a:r>
            <a:r>
              <a:rPr lang="zh-CN" sz="3200">
                <a:effectLst/>
                <a:latin typeface="方正大魏体简体" panose="02000000000000000000" charset="-122"/>
                <a:ea typeface="方正大魏体简体" panose="02000000000000000000" charset="-122"/>
              </a:rPr>
              <a:t>试编一个程序输入，输入两个整数，比较大小，并按从小到大的顺序输出来。</a:t>
            </a:r>
            <a:endParaRPr lang="zh-CN" sz="3200">
              <a:effectLst/>
              <a:latin typeface="方正大魏体简体" panose="02000000000000000000" charset="-122"/>
              <a:ea typeface="方正大魏体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9"/>
                                        </p:tgtEl>
                                        <p:attrNameLst>
                                          <p:attrName>style.visibility</p:attrName>
                                        </p:attrNameLst>
                                      </p:cBhvr>
                                      <p:to>
                                        <p:strVal val="visible"/>
                                      </p:to>
                                    </p:set>
                                    <p:animEffect transition="in" filter="wheel(1)">
                                      <p:cBhvr>
                                        <p:cTn id="11" dur="500"/>
                                        <p:tgtEl>
                                          <p:spTgt spid="9"/>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500" fill="hold">
                                          <p:stCondLst>
                                            <p:cond delay="0"/>
                                          </p:stCondLst>
                                        </p:cTn>
                                        <p:tgtEl>
                                          <p:spTgt spid="16"/>
                                        </p:tgtEl>
                                        <p:attrNameLst>
                                          <p:attrName>style.visibility</p:attrName>
                                        </p:attrNameLst>
                                      </p:cBhvr>
                                      <p:to>
                                        <p:strVal val="visible"/>
                                      </p:to>
                                    </p:set>
                                    <p:animEffect transition="in" filter="wheel(1)">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a:hlinkClick r:id="rId1" action="ppaction://hlinkfile"/>
          </p:cNvPr>
          <p:cNvSpPr txBox="1"/>
          <p:nvPr/>
        </p:nvSpPr>
        <p:spPr>
          <a:xfrm>
            <a:off x="327660" y="631634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12" name="图片 11">
            <a:hlinkClick r:id="rId2" action="ppaction://hlinkfile"/>
          </p:cNvPr>
          <p:cNvPicPr>
            <a:picLocks noChangeAspect="1"/>
          </p:cNvPicPr>
          <p:nvPr/>
        </p:nvPicPr>
        <p:blipFill>
          <a:blip r:embed="rId3">
            <a:clrChange>
              <a:clrFrom>
                <a:srgbClr val="F6F6F6">
                  <a:alpha val="100000"/>
                </a:srgbClr>
              </a:clrFrom>
              <a:clrTo>
                <a:srgbClr val="F6F6F6">
                  <a:alpha val="100000"/>
                  <a:alpha val="0"/>
                </a:srgbClr>
              </a:clrTo>
            </a:clrChange>
          </a:blip>
          <a:srcRect t="18652" b="19500"/>
          <a:stretch>
            <a:fillRect/>
          </a:stretch>
        </p:blipFill>
        <p:spPr>
          <a:xfrm>
            <a:off x="92710" y="5436235"/>
            <a:ext cx="1421130" cy="880110"/>
          </a:xfrm>
          <a:prstGeom prst="rect">
            <a:avLst/>
          </a:prstGeom>
        </p:spPr>
      </p:pic>
      <p:sp>
        <p:nvSpPr>
          <p:cNvPr id="5" name="文本框 4"/>
          <p:cNvSpPr txBox="1"/>
          <p:nvPr/>
        </p:nvSpPr>
        <p:spPr>
          <a:xfrm>
            <a:off x="601345" y="820420"/>
            <a:ext cx="4390390" cy="681990"/>
          </a:xfrm>
          <a:prstGeom prst="rect">
            <a:avLst/>
          </a:prstGeom>
          <a:noFill/>
        </p:spPr>
        <p:txBody>
          <a:bodyPr wrap="square" rtlCol="0">
            <a:spAutoFit/>
          </a:bodyPr>
          <a:p>
            <a:pPr algn="l">
              <a:lnSpc>
                <a:spcPct val="120000"/>
              </a:lnSpc>
            </a:pPr>
            <a:r>
              <a:rPr lang="zh-CN" sz="3200">
                <a:gradFill>
                  <a:gsLst>
                    <a:gs pos="0">
                      <a:srgbClr val="007BD3"/>
                    </a:gs>
                    <a:gs pos="100000">
                      <a:srgbClr val="034373"/>
                    </a:gs>
                  </a:gsLst>
                  <a:lin scaled="0"/>
                </a:gradFill>
                <a:effectLst/>
                <a:latin typeface="方正大魏体简体" panose="02000000000000000000" charset="-122"/>
                <a:ea typeface="方正大魏体简体" panose="02000000000000000000" charset="-122"/>
                <a:sym typeface="+mn-ea"/>
              </a:rPr>
              <a:t>用a、b存放两个整数</a:t>
            </a:r>
            <a:endParaRPr lang="zh-CN" sz="3200">
              <a:gradFill>
                <a:gsLst>
                  <a:gs pos="0">
                    <a:srgbClr val="007BD3"/>
                  </a:gs>
                  <a:gs pos="100000">
                    <a:srgbClr val="034373"/>
                  </a:gs>
                </a:gsLst>
                <a:lin scaled="0"/>
              </a:gradFill>
              <a:effectLst/>
              <a:latin typeface="方正大魏体简体" panose="02000000000000000000" charset="-122"/>
              <a:ea typeface="方正大魏体简体" panose="02000000000000000000" charset="-122"/>
              <a:sym typeface="+mn-ea"/>
            </a:endParaRPr>
          </a:p>
        </p:txBody>
      </p:sp>
      <p:sp>
        <p:nvSpPr>
          <p:cNvPr id="15" name="文本框 14"/>
          <p:cNvSpPr txBox="1"/>
          <p:nvPr/>
        </p:nvSpPr>
        <p:spPr>
          <a:xfrm>
            <a:off x="8425180" y="4600575"/>
            <a:ext cx="2921635" cy="645160"/>
          </a:xfrm>
          <a:prstGeom prst="rect">
            <a:avLst/>
          </a:prstGeom>
          <a:solidFill>
            <a:srgbClr val="FFC000"/>
          </a:solidFill>
          <a:ln>
            <a:solidFill>
              <a:schemeClr val="accent1"/>
            </a:solidFill>
          </a:ln>
        </p:spPr>
        <p:txBody>
          <a:bodyPr wrap="square" rtlCol="0">
            <a:spAutoFit/>
          </a:bodyPr>
          <a:p>
            <a:r>
              <a:rPr lang="en-US" altLang="zh-CN" sz="3600" b="1">
                <a:solidFill>
                  <a:srgbClr val="C00000"/>
                </a:solidFill>
                <a:effectLst>
                  <a:outerShdw blurRad="38100" dist="38100" dir="2700000" algn="tl">
                    <a:srgbClr val="000000">
                      <a:alpha val="43137"/>
                    </a:srgbClr>
                  </a:outerShdw>
                </a:effectLst>
                <a:latin typeface="Arial" panose="020B0604020202020204" pitchFamily="34" charset="0"/>
                <a:ea typeface="喵喵喵" panose="02010600010101010101" charset="-122"/>
                <a:cs typeface="Arial" panose="020B0604020202020204" pitchFamily="34" charset="0"/>
              </a:rPr>
              <a:t>swap(a,b)</a:t>
            </a:r>
            <a:r>
              <a:rPr lang="zh-CN" altLang="en-US" sz="3600" b="1">
                <a:solidFill>
                  <a:srgbClr val="C00000"/>
                </a:solidFill>
                <a:effectLst>
                  <a:outerShdw blurRad="38100" dist="38100" dir="2700000" algn="tl">
                    <a:srgbClr val="000000">
                      <a:alpha val="43137"/>
                    </a:srgbClr>
                  </a:outerShdw>
                </a:effectLst>
                <a:latin typeface="Arial" panose="020B0604020202020204" pitchFamily="34" charset="0"/>
                <a:ea typeface="喵喵喵" panose="02010600010101010101" charset="-122"/>
                <a:cs typeface="Arial" panose="020B0604020202020204" pitchFamily="34" charset="0"/>
              </a:rPr>
              <a:t>；</a:t>
            </a:r>
            <a:endParaRPr lang="zh-CN" altLang="en-US" sz="3600" b="1">
              <a:solidFill>
                <a:srgbClr val="C00000"/>
              </a:solidFill>
              <a:effectLst>
                <a:outerShdw blurRad="38100" dist="38100" dir="2700000" algn="tl">
                  <a:srgbClr val="000000">
                    <a:alpha val="43137"/>
                  </a:srgbClr>
                </a:outerShdw>
              </a:effectLst>
              <a:latin typeface="Arial" panose="020B0604020202020204" pitchFamily="34" charset="0"/>
              <a:ea typeface="喵喵喵" panose="02010600010101010101" charset="-122"/>
              <a:cs typeface="Arial" panose="020B0604020202020204" pitchFamily="34" charset="0"/>
            </a:endParaRPr>
          </a:p>
        </p:txBody>
      </p:sp>
      <p:sp>
        <p:nvSpPr>
          <p:cNvPr id="16" name="文本框 15"/>
          <p:cNvSpPr txBox="1"/>
          <p:nvPr/>
        </p:nvSpPr>
        <p:spPr>
          <a:xfrm>
            <a:off x="8125460" y="2026920"/>
            <a:ext cx="2626360" cy="2027555"/>
          </a:xfrm>
          <a:prstGeom prst="rect">
            <a:avLst/>
          </a:prstGeom>
          <a:solidFill>
            <a:srgbClr val="D5F5FF"/>
          </a:solidFill>
          <a:ln>
            <a:solidFill>
              <a:srgbClr val="C00000"/>
            </a:solidFill>
          </a:ln>
        </p:spPr>
        <p:txBody>
          <a:bodyPr wrap="square" rtlCol="0">
            <a:spAutoFit/>
            <a:scene3d>
              <a:camera prst="orthographicFront"/>
              <a:lightRig rig="threePt" dir="t"/>
            </a:scene3d>
          </a:bodyPr>
          <a:p>
            <a:pPr algn="l">
              <a:lnSpc>
                <a:spcPct val="90000"/>
              </a:lnSpc>
            </a:pPr>
            <a:r>
              <a:rPr lang="en-US" altLang="zh-CN" sz="2800">
                <a:solidFill>
                  <a:schemeClr val="tx1"/>
                </a:solidFill>
                <a:effectLst/>
                <a:latin typeface="Arial" panose="020B0604020202020204" pitchFamily="34" charset="0"/>
                <a:ea typeface="喵喵喵" panose="02010600010101010101" charset="-122"/>
                <a:cs typeface="Arial" panose="020B0604020202020204" pitchFamily="34" charset="0"/>
                <a:sym typeface="+mn-ea"/>
              </a:rPr>
              <a:t>{</a:t>
            </a:r>
            <a:endParaRPr lang="en-US" altLang="zh-CN" sz="2800">
              <a:solidFill>
                <a:schemeClr val="tx1"/>
              </a:solidFill>
              <a:effectLst/>
              <a:latin typeface="Arial" panose="020B0604020202020204" pitchFamily="34" charset="0"/>
              <a:ea typeface="喵喵喵" panose="02010600010101010101" charset="-122"/>
              <a:cs typeface="Arial" panose="020B0604020202020204" pitchFamily="34" charset="0"/>
            </a:endParaRPr>
          </a:p>
          <a:p>
            <a:pPr algn="l">
              <a:lnSpc>
                <a:spcPct val="90000"/>
              </a:lnSpc>
            </a:pPr>
            <a:r>
              <a:rPr lang="en-US" altLang="zh-CN" sz="2800">
                <a:solidFill>
                  <a:schemeClr val="tx1"/>
                </a:solidFill>
                <a:effectLst/>
                <a:latin typeface="Arial" panose="020B0604020202020204" pitchFamily="34" charset="0"/>
                <a:ea typeface="喵喵喵" panose="02010600010101010101" charset="-122"/>
                <a:cs typeface="Arial" panose="020B0604020202020204" pitchFamily="34" charset="0"/>
                <a:sym typeface="+mn-ea"/>
              </a:rPr>
              <a:t>     int tmp=a;</a:t>
            </a:r>
            <a:endParaRPr lang="en-US" altLang="zh-CN" sz="2800">
              <a:solidFill>
                <a:schemeClr val="tx1"/>
              </a:solidFill>
              <a:effectLst/>
              <a:latin typeface="Arial" panose="020B0604020202020204" pitchFamily="34" charset="0"/>
              <a:ea typeface="喵喵喵" panose="02010600010101010101" charset="-122"/>
              <a:cs typeface="Arial" panose="020B0604020202020204" pitchFamily="34" charset="0"/>
            </a:endParaRPr>
          </a:p>
          <a:p>
            <a:pPr algn="l">
              <a:lnSpc>
                <a:spcPct val="90000"/>
              </a:lnSpc>
            </a:pPr>
            <a:r>
              <a:rPr lang="en-US" altLang="zh-CN" sz="2800">
                <a:solidFill>
                  <a:schemeClr val="tx1"/>
                </a:solidFill>
                <a:effectLst/>
                <a:latin typeface="Arial" panose="020B0604020202020204" pitchFamily="34" charset="0"/>
                <a:ea typeface="喵喵喵" panose="02010600010101010101" charset="-122"/>
                <a:cs typeface="Arial" panose="020B0604020202020204" pitchFamily="34" charset="0"/>
                <a:sym typeface="+mn-ea"/>
              </a:rPr>
              <a:t>     a=b;</a:t>
            </a:r>
            <a:endParaRPr lang="en-US" altLang="zh-CN" sz="2800">
              <a:solidFill>
                <a:schemeClr val="tx1"/>
              </a:solidFill>
              <a:effectLst/>
              <a:latin typeface="Arial" panose="020B0604020202020204" pitchFamily="34" charset="0"/>
              <a:ea typeface="喵喵喵" panose="02010600010101010101" charset="-122"/>
              <a:cs typeface="Arial" panose="020B0604020202020204" pitchFamily="34" charset="0"/>
            </a:endParaRPr>
          </a:p>
          <a:p>
            <a:pPr algn="l">
              <a:lnSpc>
                <a:spcPct val="90000"/>
              </a:lnSpc>
            </a:pPr>
            <a:r>
              <a:rPr lang="en-US" altLang="zh-CN" sz="2800">
                <a:solidFill>
                  <a:schemeClr val="tx1"/>
                </a:solidFill>
                <a:effectLst/>
                <a:latin typeface="Arial" panose="020B0604020202020204" pitchFamily="34" charset="0"/>
                <a:ea typeface="喵喵喵" panose="02010600010101010101" charset="-122"/>
                <a:cs typeface="Arial" panose="020B0604020202020204" pitchFamily="34" charset="0"/>
                <a:sym typeface="+mn-ea"/>
              </a:rPr>
              <a:t>     b=tmp</a:t>
            </a:r>
            <a:endParaRPr lang="en-US" altLang="zh-CN" sz="2800">
              <a:solidFill>
                <a:schemeClr val="tx1"/>
              </a:solidFill>
              <a:effectLst/>
              <a:latin typeface="Arial" panose="020B0604020202020204" pitchFamily="34" charset="0"/>
              <a:ea typeface="喵喵喵" panose="02010600010101010101" charset="-122"/>
              <a:cs typeface="Arial" panose="020B0604020202020204" pitchFamily="34" charset="0"/>
            </a:endParaRPr>
          </a:p>
          <a:p>
            <a:pPr algn="l">
              <a:lnSpc>
                <a:spcPct val="90000"/>
              </a:lnSpc>
            </a:pPr>
            <a:r>
              <a:rPr lang="en-US" altLang="zh-CN" sz="2800">
                <a:solidFill>
                  <a:schemeClr val="tx1"/>
                </a:solidFill>
                <a:effectLst/>
                <a:latin typeface="Arial" panose="020B0604020202020204" pitchFamily="34" charset="0"/>
                <a:ea typeface="喵喵喵" panose="02010600010101010101" charset="-122"/>
                <a:cs typeface="Arial" panose="020B0604020202020204" pitchFamily="34" charset="0"/>
                <a:sym typeface="+mn-ea"/>
              </a:rPr>
              <a:t>}</a:t>
            </a:r>
            <a:endParaRPr lang="en-US" altLang="zh-CN" sz="2800">
              <a:solidFill>
                <a:schemeClr val="tx1"/>
              </a:solidFill>
              <a:effectLst/>
              <a:latin typeface="Arial" panose="020B0604020202020204" pitchFamily="34" charset="0"/>
              <a:ea typeface="喵喵喵" panose="02010600010101010101" charset="-122"/>
              <a:cs typeface="Arial" panose="020B0604020202020204" pitchFamily="34" charset="0"/>
              <a:sym typeface="+mn-ea"/>
            </a:endParaRPr>
          </a:p>
        </p:txBody>
      </p:sp>
      <p:sp>
        <p:nvSpPr>
          <p:cNvPr id="13" name="矩形 12"/>
          <p:cNvSpPr/>
          <p:nvPr/>
        </p:nvSpPr>
        <p:spPr>
          <a:xfrm>
            <a:off x="8231188" y="1576070"/>
            <a:ext cx="1454785" cy="706755"/>
          </a:xfrm>
          <a:prstGeom prst="rect">
            <a:avLst/>
          </a:prstGeom>
          <a:noFill/>
          <a:ln>
            <a:noFill/>
          </a:ln>
          <a:extLst>
            <a:ext uri="{909E8E84-426E-40DD-AFC4-6F175D3DCCD1}">
              <a14:hiddenFill xmlns:a14="http://schemas.microsoft.com/office/drawing/2010/main">
                <a:solidFill>
                  <a:schemeClr val="accent1">
                    <a:lumMod val="20000"/>
                    <a:lumOff val="80000"/>
                  </a:schemeClr>
                </a:solidFill>
              </a14:hiddenFill>
            </a:ext>
          </a:extLst>
        </p:spPr>
        <p:txBody>
          <a:bodyPr wrap="none" rtlCol="0" anchor="t">
            <a:spAutoFit/>
            <a:scene3d>
              <a:camera prst="orthographicFront"/>
              <a:lightRig rig="threePt" dir="t"/>
            </a:scene3d>
          </a:bodyPr>
          <a:p>
            <a:pPr algn="ctr"/>
            <a:r>
              <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大黑简" panose="02010600000101010101" charset="-122"/>
                <a:ea typeface="汉仪大黑简" panose="02010600000101010101" charset="-122"/>
                <a:cs typeface="汉仪大黑简" panose="02010600000101010101" charset="-122"/>
              </a:rPr>
              <a:t>交 换</a:t>
            </a:r>
            <a:endParaRPr lang="zh-CN" altLang="en-US" sz="4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汉仪大黑简" panose="02010600000101010101" charset="-122"/>
              <a:ea typeface="汉仪大黑简" panose="02010600000101010101" charset="-122"/>
              <a:cs typeface="汉仪大黑简" panose="02010600000101010101" charset="-122"/>
            </a:endParaRPr>
          </a:p>
        </p:txBody>
      </p:sp>
      <p:sp>
        <p:nvSpPr>
          <p:cNvPr id="18" name="矩形 17"/>
          <p:cNvSpPr/>
          <p:nvPr/>
        </p:nvSpPr>
        <p:spPr>
          <a:xfrm rot="21060000">
            <a:off x="9638030" y="2642870"/>
            <a:ext cx="2288540" cy="583565"/>
          </a:xfrm>
          <a:prstGeom prst="rect">
            <a:avLst/>
          </a:prstGeom>
          <a:noFill/>
          <a:ln>
            <a:noFill/>
          </a:ln>
          <a:extLst>
            <a:ext uri="{909E8E84-426E-40DD-AFC4-6F175D3DCCD1}">
              <a14:hiddenFill xmlns:a14="http://schemas.microsoft.com/office/drawing/2010/main">
                <a:solidFill>
                  <a:schemeClr val="accent1">
                    <a:lumMod val="20000"/>
                    <a:lumOff val="80000"/>
                  </a:schemeClr>
                </a:solidFill>
              </a14:hiddenFill>
            </a:ext>
          </a:extLst>
        </p:spPr>
        <p:txBody>
          <a:bodyPr wrap="square" rtlCol="0" anchor="t">
            <a:spAutoFit/>
            <a:scene3d>
              <a:camera prst="orthographicFront"/>
              <a:lightRig rig="threePt" dir="t"/>
            </a:scene3d>
          </a:bodyPr>
          <a:p>
            <a:pPr algn="ctr"/>
            <a:r>
              <a:rPr lang="zh-CN" altLang="en-US" sz="3200" b="1">
                <a:solidFill>
                  <a:schemeClr val="accent1"/>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cs typeface="喵喵喵" panose="02010600010101010101" charset="-122"/>
              </a:rPr>
              <a:t>复合语句！</a:t>
            </a:r>
            <a:endParaRPr lang="zh-CN" altLang="en-US" sz="3200" b="1">
              <a:solidFill>
                <a:schemeClr val="accent1"/>
              </a:solidFill>
              <a:effectLst>
                <a:outerShdw blurRad="38100" dist="25400" dir="5400000" algn="ctr" rotWithShape="0">
                  <a:srgbClr val="6E747A">
                    <a:alpha val="43000"/>
                  </a:srgbClr>
                </a:outerShdw>
              </a:effectLst>
              <a:latin typeface="汉仪大黑简" panose="02010600000101010101" charset="-122"/>
              <a:ea typeface="汉仪大黑简" panose="02010600000101010101" charset="-122"/>
              <a:cs typeface="喵喵喵" panose="02010600010101010101" charset="-122"/>
            </a:endParaRPr>
          </a:p>
        </p:txBody>
      </p:sp>
      <p:sp>
        <p:nvSpPr>
          <p:cNvPr id="6" name="文本框 5"/>
          <p:cNvSpPr txBox="1"/>
          <p:nvPr/>
        </p:nvSpPr>
        <p:spPr>
          <a:xfrm>
            <a:off x="7106920" y="572135"/>
            <a:ext cx="4929505" cy="755650"/>
          </a:xfrm>
          <a:prstGeom prst="rect">
            <a:avLst/>
          </a:prstGeom>
          <a:noFill/>
        </p:spPr>
        <p:txBody>
          <a:bodyPr wrap="none" rtlCol="0" anchor="t">
            <a:spAutoFit/>
          </a:bodyPr>
          <a:p>
            <a:pPr algn="l">
              <a:lnSpc>
                <a:spcPct val="120000"/>
              </a:lnSpc>
            </a:pPr>
            <a:r>
              <a:rPr lang="zh-CN" sz="3600" b="1">
                <a:gradFill>
                  <a:gsLst>
                    <a:gs pos="0">
                      <a:srgbClr val="FE4444"/>
                    </a:gs>
                    <a:gs pos="100000">
                      <a:srgbClr val="832B2B"/>
                    </a:gs>
                  </a:gsLst>
                  <a:lin scaled="0"/>
                </a:gradFill>
                <a:effectLst/>
                <a:latin typeface="方正大魏体简体" panose="02000000000000000000" charset="-122"/>
                <a:ea typeface="方正大魏体简体" panose="02000000000000000000" charset="-122"/>
                <a:sym typeface="+mn-ea"/>
              </a:rPr>
              <a:t>最终</a:t>
            </a:r>
            <a:r>
              <a:rPr lang="en-US" altLang="zh-CN" sz="3600" b="1">
                <a:gradFill>
                  <a:gsLst>
                    <a:gs pos="0">
                      <a:srgbClr val="FE4444"/>
                    </a:gs>
                    <a:gs pos="100000">
                      <a:srgbClr val="832B2B"/>
                    </a:gs>
                  </a:gsLst>
                  <a:lin scaled="0"/>
                </a:gradFill>
                <a:effectLst/>
                <a:latin typeface="方正大魏体简体" panose="02000000000000000000" charset="-122"/>
                <a:ea typeface="方正大魏体简体" panose="02000000000000000000" charset="-122"/>
                <a:sym typeface="+mn-ea"/>
              </a:rPr>
              <a:t>:</a:t>
            </a:r>
            <a:r>
              <a:rPr lang="zh-CN" sz="3600" b="1">
                <a:gradFill>
                  <a:gsLst>
                    <a:gs pos="0">
                      <a:srgbClr val="FE4444"/>
                    </a:gs>
                    <a:gs pos="100000">
                      <a:srgbClr val="832B2B"/>
                    </a:gs>
                  </a:gsLst>
                  <a:lin scaled="0"/>
                </a:gradFill>
                <a:effectLst/>
                <a:latin typeface="方正大魏体简体" panose="02000000000000000000" charset="-122"/>
                <a:ea typeface="方正大魏体简体" panose="02000000000000000000" charset="-122"/>
                <a:sym typeface="+mn-ea"/>
              </a:rPr>
              <a:t>a放小值</a:t>
            </a:r>
            <a:r>
              <a:rPr lang="en-US" altLang="zh-CN" sz="3600" b="1">
                <a:gradFill>
                  <a:gsLst>
                    <a:gs pos="0">
                      <a:srgbClr val="FE4444"/>
                    </a:gs>
                    <a:gs pos="100000">
                      <a:srgbClr val="832B2B"/>
                    </a:gs>
                  </a:gsLst>
                  <a:lin scaled="0"/>
                </a:gradFill>
                <a:effectLst/>
                <a:latin typeface="方正大魏体简体" panose="02000000000000000000" charset="-122"/>
                <a:ea typeface="方正大魏体简体" panose="02000000000000000000" charset="-122"/>
                <a:sym typeface="+mn-ea"/>
              </a:rPr>
              <a:t>,</a:t>
            </a:r>
            <a:r>
              <a:rPr lang="zh-CN" sz="3600" b="1">
                <a:gradFill>
                  <a:gsLst>
                    <a:gs pos="0">
                      <a:srgbClr val="FE4444"/>
                    </a:gs>
                    <a:gs pos="100000">
                      <a:srgbClr val="832B2B"/>
                    </a:gs>
                  </a:gsLst>
                  <a:lin scaled="0"/>
                </a:gradFill>
                <a:effectLst/>
                <a:latin typeface="方正大魏体简体" panose="02000000000000000000" charset="-122"/>
                <a:ea typeface="方正大魏体简体" panose="02000000000000000000" charset="-122"/>
                <a:sym typeface="+mn-ea"/>
              </a:rPr>
              <a:t>b放大值。</a:t>
            </a:r>
            <a:endParaRPr lang="zh-CN" altLang="en-US" sz="3600" b="1">
              <a:gradFill>
                <a:gsLst>
                  <a:gs pos="0">
                    <a:srgbClr val="FE4444"/>
                  </a:gs>
                  <a:gs pos="100000">
                    <a:srgbClr val="832B2B"/>
                  </a:gs>
                </a:gsLst>
                <a:lin scaled="0"/>
              </a:gradFill>
              <a:effectLst/>
              <a:latin typeface="方正大魏体简体" panose="02000000000000000000" charset="-122"/>
              <a:ea typeface="方正大魏体简体" panose="02000000000000000000" charset="-122"/>
              <a:sym typeface="+mn-ea"/>
            </a:endParaRPr>
          </a:p>
        </p:txBody>
      </p:sp>
      <p:sp>
        <p:nvSpPr>
          <p:cNvPr id="11" name="文本框 10"/>
          <p:cNvSpPr txBox="1"/>
          <p:nvPr/>
        </p:nvSpPr>
        <p:spPr>
          <a:xfrm>
            <a:off x="5346700" y="438150"/>
            <a:ext cx="1497965" cy="706755"/>
          </a:xfrm>
          <a:prstGeom prst="rect">
            <a:avLst/>
          </a:prstGeom>
          <a:gradFill>
            <a:gsLst>
              <a:gs pos="0">
                <a:srgbClr val="FE4444"/>
              </a:gs>
              <a:gs pos="100000">
                <a:srgbClr val="832B2B"/>
              </a:gs>
            </a:gsLst>
            <a:lin scaled="0"/>
          </a:gradFill>
        </p:spPr>
        <p:txBody>
          <a:bodyPr wrap="square" rtlCol="0">
            <a:spAutoFit/>
          </a:bodyPr>
          <a:p>
            <a:pPr algn="l"/>
            <a:r>
              <a:rPr lang="zh-CN" sz="4000" b="1">
                <a:solidFill>
                  <a:schemeClr val="bg1"/>
                </a:solidFill>
                <a:effectLst>
                  <a:outerShdw blurRad="38100" dist="38100" dir="2700000" algn="tl">
                    <a:srgbClr val="000000">
                      <a:alpha val="43137"/>
                    </a:srgbClr>
                  </a:outerShdw>
                </a:effectLst>
                <a:latin typeface="喵喵喵" panose="02010600010101010101" charset="-122"/>
                <a:ea typeface="喵喵喵" panose="02010600010101010101" charset="-122"/>
                <a:sym typeface="+mn-ea"/>
              </a:rPr>
              <a:t>约定：</a:t>
            </a:r>
            <a:endParaRPr lang="zh-CN" altLang="en-US" sz="4000" b="1">
              <a:solidFill>
                <a:schemeClr val="bg1"/>
              </a:solidFill>
              <a:effectLst>
                <a:outerShdw blurRad="38100" dist="38100" dir="2700000" algn="tl">
                  <a:srgbClr val="000000">
                    <a:alpha val="43137"/>
                  </a:srgbClr>
                </a:outerShdw>
              </a:effectLst>
              <a:latin typeface="喵喵喵" panose="02010600010101010101" charset="-122"/>
              <a:ea typeface="喵喵喵" panose="02010600010101010101" charset="-122"/>
              <a:sym typeface="+mn-ea"/>
            </a:endParaRPr>
          </a:p>
        </p:txBody>
      </p:sp>
      <p:sp>
        <p:nvSpPr>
          <p:cNvPr id="20" name="上下箭头 19"/>
          <p:cNvSpPr/>
          <p:nvPr/>
        </p:nvSpPr>
        <p:spPr>
          <a:xfrm>
            <a:off x="9123045" y="4054475"/>
            <a:ext cx="348615" cy="546100"/>
          </a:xfrm>
          <a:prstGeom prst="upDownArrow">
            <a:avLst/>
          </a:prstGeom>
          <a:gradFill>
            <a:gsLst>
              <a:gs pos="0">
                <a:srgbClr val="FE4444"/>
              </a:gs>
              <a:gs pos="100000">
                <a:srgbClr val="832B2B"/>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descr="}Y4L5208SSY(~HBJQ(`)9Y7"/>
          <p:cNvPicPr>
            <a:picLocks noChangeAspect="1"/>
          </p:cNvPicPr>
          <p:nvPr/>
        </p:nvPicPr>
        <p:blipFill>
          <a:blip r:embed="rId4"/>
          <a:stretch>
            <a:fillRect/>
          </a:stretch>
        </p:blipFill>
        <p:spPr>
          <a:xfrm>
            <a:off x="657225" y="1641475"/>
            <a:ext cx="3656965" cy="3208655"/>
          </a:xfrm>
          <a:prstGeom prst="rect">
            <a:avLst/>
          </a:prstGeom>
        </p:spPr>
      </p:pic>
      <p:sp>
        <p:nvSpPr>
          <p:cNvPr id="6147" name="Rectangle 3"/>
          <p:cNvSpPr>
            <a:spLocks noGrp="1"/>
          </p:cNvSpPr>
          <p:nvPr/>
        </p:nvSpPr>
        <p:spPr>
          <a:xfrm>
            <a:off x="601345" y="243840"/>
            <a:ext cx="3016250" cy="608330"/>
          </a:xfrm>
          <a:prstGeom prst="rect">
            <a:avLst/>
          </a:prstGeom>
        </p:spPr>
        <p:txBody>
          <a:bodyPr vert="horz" wrap="square" lIns="91435" tIns="45717" rIns="91435" bIns="45717" rtlCol="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eaLnBrk="1" hangingPunct="1">
              <a:lnSpc>
                <a:spcPct val="100000"/>
              </a:lnSpc>
              <a:buNone/>
            </a:pPr>
            <a:r>
              <a:rPr lang="zh-CN" sz="3200" b="1" dirty="0">
                <a:latin typeface="黑体" panose="02010609060101010101" charset="-122"/>
                <a:ea typeface="黑体" panose="02010609060101010101" charset="-122"/>
                <a:sym typeface="+mn-ea"/>
              </a:rPr>
              <a:t>【问题分析】</a:t>
            </a:r>
            <a:endParaRPr lang="zh-CN" altLang="zh-CN" sz="3200" b="1"/>
          </a:p>
          <a:p>
            <a:pPr marL="85725" indent="0" eaLnBrk="1" hangingPunct="1">
              <a:lnSpc>
                <a:spcPct val="100000"/>
              </a:lnSpc>
              <a:buNone/>
            </a:pPr>
            <a:endParaRPr lang="zh-CN" altLang="zh-CN" sz="3200" b="1" dirty="0">
              <a:latin typeface="黑体" panose="02010609060101010101" charset="-122"/>
              <a:ea typeface="黑体" panose="02010609060101010101" charset="-122"/>
            </a:endParaRPr>
          </a:p>
        </p:txBody>
      </p:sp>
      <p:grpSp>
        <p:nvGrpSpPr>
          <p:cNvPr id="3" name="组合 2"/>
          <p:cNvGrpSpPr/>
          <p:nvPr/>
        </p:nvGrpSpPr>
        <p:grpSpPr>
          <a:xfrm>
            <a:off x="102870" y="20320"/>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grpSp>
        <p:nvGrpSpPr>
          <p:cNvPr id="7" name="组合 6"/>
          <p:cNvGrpSpPr/>
          <p:nvPr/>
        </p:nvGrpSpPr>
        <p:grpSpPr>
          <a:xfrm>
            <a:off x="5133340" y="1243330"/>
            <a:ext cx="2738120" cy="3874770"/>
            <a:chOff x="8084" y="1958"/>
            <a:chExt cx="4312" cy="6102"/>
          </a:xfrm>
        </p:grpSpPr>
        <p:pic>
          <p:nvPicPr>
            <p:cNvPr id="17" name="图片 16"/>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8084" y="1958"/>
              <a:ext cx="4313" cy="6103"/>
            </a:xfrm>
            <a:prstGeom prst="rect">
              <a:avLst/>
            </a:prstGeom>
          </p:spPr>
        </p:pic>
        <p:cxnSp>
          <p:nvCxnSpPr>
            <p:cNvPr id="4" name="直接连接符 3"/>
            <p:cNvCxnSpPr/>
            <p:nvPr/>
          </p:nvCxnSpPr>
          <p:spPr>
            <a:xfrm>
              <a:off x="10092" y="5888"/>
              <a:ext cx="883" cy="0"/>
            </a:xfrm>
            <a:prstGeom prst="line">
              <a:avLst/>
            </a:prstGeom>
            <a:ln>
              <a:solidFill>
                <a:schemeClr val="tx1"/>
              </a:solidFill>
              <a:head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500" fill="hold">
                                          <p:stCondLst>
                                            <p:cond delay="0"/>
                                          </p:stCondLst>
                                        </p:cTn>
                                        <p:tgtEl>
                                          <p:spTgt spid="13"/>
                                        </p:tgtEl>
                                        <p:attrNameLst>
                                          <p:attrName>style.visibility</p:attrName>
                                        </p:attrNameLst>
                                      </p:cBhvr>
                                      <p:to>
                                        <p:strVal val="visible"/>
                                      </p:to>
                                    </p:set>
                                    <p:animEffect transition="in" filter="wheel(1)">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p:tgtEl>
                                          <p:spTgt spid="16"/>
                                        </p:tgtEl>
                                        <p:attrNameLst>
                                          <p:attrName>ppt_y</p:attrName>
                                        </p:attrNameLst>
                                      </p:cBhvr>
                                      <p:tavLst>
                                        <p:tav tm="0">
                                          <p:val>
                                            <p:strVal val="#ppt_y+#ppt_h*1.125000"/>
                                          </p:val>
                                        </p:tav>
                                        <p:tav tm="100000">
                                          <p:val>
                                            <p:strVal val="#ppt_y"/>
                                          </p:val>
                                        </p:tav>
                                      </p:tavLst>
                                    </p:anim>
                                    <p:animEffect transition="in" filter="wipe(up)">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500" fill="hold">
                                          <p:stCondLst>
                                            <p:cond delay="0"/>
                                          </p:stCondLst>
                                        </p:cTn>
                                        <p:tgtEl>
                                          <p:spTgt spid="18"/>
                                        </p:tgtEl>
                                        <p:attrNameLst>
                                          <p:attrName>style.visibility</p:attrName>
                                        </p:attrNameLst>
                                      </p:cBhvr>
                                      <p:to>
                                        <p:strVal val="visible"/>
                                      </p:to>
                                    </p:set>
                                    <p:animEffect transition="in" filter="wheel(1)">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p:tgtEl>
                                          <p:spTgt spid="20"/>
                                        </p:tgtEl>
                                        <p:attrNameLst>
                                          <p:attrName>ppt_y</p:attrName>
                                        </p:attrNameLst>
                                      </p:cBhvr>
                                      <p:tavLst>
                                        <p:tav tm="0">
                                          <p:val>
                                            <p:strVal val="#ppt_y-#ppt_h*1.125000"/>
                                          </p:val>
                                        </p:tav>
                                        <p:tav tm="100000">
                                          <p:val>
                                            <p:strVal val="#ppt_y"/>
                                          </p:val>
                                        </p:tav>
                                      </p:tavLst>
                                    </p:anim>
                                    <p:animEffect transition="in" filter="wipe(down)">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bldLvl="0" animBg="1"/>
      <p:bldP spid="15" grpId="0" bldLvl="0" animBg="1"/>
      <p:bldP spid="18" grpId="0"/>
      <p:bldP spid="11" grpId="0" animBg="1"/>
      <p:bldP spid="6" grpId="0"/>
      <p:bldP spid="2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PA_直接连接符 67"/>
          <p:cNvCxnSpPr/>
          <p:nvPr>
            <p:custDataLst>
              <p:tags r:id="rId1"/>
            </p:custDataLst>
          </p:nvPr>
        </p:nvCxnSpPr>
        <p:spPr>
          <a:xfrm flipH="1">
            <a:off x="995642" y="1207565"/>
            <a:ext cx="9548612" cy="0"/>
          </a:xfrm>
          <a:prstGeom prst="line">
            <a:avLst/>
          </a:prstGeom>
          <a:ln w="19050" cap="rnd">
            <a:solidFill>
              <a:srgbClr val="CD313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9328537" y="1349337"/>
            <a:ext cx="861774" cy="3221163"/>
          </a:xfrm>
          <a:prstGeom prst="rect">
            <a:avLst/>
          </a:prstGeom>
          <a:noFill/>
        </p:spPr>
        <p:txBody>
          <a:bodyPr vert="eaVert" wrap="square" rtlCol="0">
            <a:spAutoFit/>
          </a:bodyPr>
          <a:lstStyle/>
          <a:p>
            <a:r>
              <a:rPr lang="en-US" altLang="zh-CN" sz="4400" b="1" dirty="0">
                <a:solidFill>
                  <a:srgbClr val="CD3132"/>
                </a:solidFill>
                <a:latin typeface="字魂正文宋楷" panose="00000500000000000000" charset="-122"/>
                <a:ea typeface="字魂正文宋楷" panose="00000500000000000000" charset="-122"/>
                <a:sym typeface="字魂正文宋楷" panose="00000500000000000000" charset="-122"/>
              </a:rPr>
              <a:t>CONTENTS</a:t>
            </a:r>
            <a:endParaRPr lang="zh-CN" altLang="en-US" sz="4400" b="1" dirty="0">
              <a:solidFill>
                <a:srgbClr val="CD3132"/>
              </a:solidFill>
              <a:latin typeface="字魂正文宋楷" panose="00000500000000000000" charset="-122"/>
              <a:ea typeface="字魂正文宋楷" panose="00000500000000000000" charset="-122"/>
              <a:sym typeface="字魂正文宋楷" panose="00000500000000000000" charset="-122"/>
            </a:endParaRPr>
          </a:p>
        </p:txBody>
      </p:sp>
      <p:sp>
        <p:nvSpPr>
          <p:cNvPr id="2" name="文本框 1"/>
          <p:cNvSpPr txBox="1"/>
          <p:nvPr/>
        </p:nvSpPr>
        <p:spPr>
          <a:xfrm>
            <a:off x="8974594" y="254782"/>
            <a:ext cx="1569660" cy="923330"/>
          </a:xfrm>
          <a:prstGeom prst="rect">
            <a:avLst/>
          </a:prstGeom>
          <a:noFill/>
        </p:spPr>
        <p:txBody>
          <a:bodyPr wrap="none" rtlCol="0">
            <a:spAutoFit/>
          </a:bodyPr>
          <a:lstStyle/>
          <a:p>
            <a:r>
              <a:rPr lang="zh-CN" altLang="en-US" sz="5400" b="1" dirty="0">
                <a:solidFill>
                  <a:srgbClr val="CD3132"/>
                </a:solidFill>
                <a:latin typeface="字魂正文宋楷" panose="00000500000000000000" charset="-122"/>
                <a:ea typeface="字魂正文宋楷" panose="00000500000000000000" charset="-122"/>
                <a:sym typeface="字魂正文宋楷" panose="00000500000000000000" charset="-122"/>
              </a:rPr>
              <a:t>目录</a:t>
            </a:r>
            <a:endParaRPr lang="zh-CN" altLang="en-US" sz="5400" b="1" dirty="0">
              <a:solidFill>
                <a:srgbClr val="CD3132"/>
              </a:solidFill>
              <a:latin typeface="字魂正文宋楷" panose="00000500000000000000" charset="-122"/>
              <a:ea typeface="字魂正文宋楷" panose="00000500000000000000" charset="-122"/>
              <a:sym typeface="字魂正文宋楷" panose="00000500000000000000" charset="-122"/>
            </a:endParaRPr>
          </a:p>
        </p:txBody>
      </p:sp>
      <p:sp>
        <p:nvSpPr>
          <p:cNvPr id="36" name="任意多边形: 形状 35"/>
          <p:cNvSpPr/>
          <p:nvPr/>
        </p:nvSpPr>
        <p:spPr>
          <a:xfrm>
            <a:off x="-1662183" y="-155137"/>
            <a:ext cx="12206437" cy="2757948"/>
          </a:xfrm>
          <a:custGeom>
            <a:avLst/>
            <a:gdLst>
              <a:gd name="connsiteX0" fmla="*/ 12206436 w 12206437"/>
              <a:gd name="connsiteY0" fmla="*/ 735988 h 2757948"/>
              <a:gd name="connsiteX1" fmla="*/ 12206437 w 12206437"/>
              <a:gd name="connsiteY1" fmla="*/ 735988 h 2757948"/>
              <a:gd name="connsiteX2" fmla="*/ 12206437 w 12206437"/>
              <a:gd name="connsiteY2" fmla="*/ 2757948 h 2757948"/>
              <a:gd name="connsiteX3" fmla="*/ 12206436 w 12206437"/>
              <a:gd name="connsiteY3" fmla="*/ 2757948 h 2757948"/>
              <a:gd name="connsiteX4" fmla="*/ 7908759 w 12206437"/>
              <a:gd name="connsiteY4" fmla="*/ 0 h 2757948"/>
              <a:gd name="connsiteX5" fmla="*/ 8227635 w 12206437"/>
              <a:gd name="connsiteY5" fmla="*/ 6518 h 2757948"/>
              <a:gd name="connsiteX6" fmla="*/ 8018258 w 12206437"/>
              <a:gd name="connsiteY6" fmla="*/ 11152 h 2757948"/>
              <a:gd name="connsiteX7" fmla="*/ 1409156 w 12206437"/>
              <a:gd name="connsiteY7" fmla="*/ 2553505 h 2757948"/>
              <a:gd name="connsiteX8" fmla="*/ 1173140 w 12206437"/>
              <a:gd name="connsiteY8" fmla="*/ 2757948 h 2757948"/>
              <a:gd name="connsiteX9" fmla="*/ 0 w 12206437"/>
              <a:gd name="connsiteY9" fmla="*/ 2757948 h 2757948"/>
              <a:gd name="connsiteX10" fmla="*/ 289231 w 12206437"/>
              <a:gd name="connsiteY10" fmla="*/ 2526534 h 2757948"/>
              <a:gd name="connsiteX11" fmla="*/ 7908759 w 12206437"/>
              <a:gd name="connsiteY11" fmla="*/ 0 h 2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6437" h="2757948">
                <a:moveTo>
                  <a:pt x="12206436" y="735988"/>
                </a:moveTo>
                <a:lnTo>
                  <a:pt x="12206437" y="735988"/>
                </a:lnTo>
                <a:lnTo>
                  <a:pt x="12206437" y="2757948"/>
                </a:lnTo>
                <a:lnTo>
                  <a:pt x="12206436" y="2757948"/>
                </a:lnTo>
                <a:close/>
                <a:moveTo>
                  <a:pt x="7908759" y="0"/>
                </a:moveTo>
                <a:lnTo>
                  <a:pt x="8227635" y="6518"/>
                </a:lnTo>
                <a:lnTo>
                  <a:pt x="8018258" y="11152"/>
                </a:lnTo>
                <a:cubicBezTo>
                  <a:pt x="5512605" y="122273"/>
                  <a:pt x="3221315" y="1057979"/>
                  <a:pt x="1409156" y="2553505"/>
                </a:cubicBezTo>
                <a:lnTo>
                  <a:pt x="1173140" y="2757948"/>
                </a:lnTo>
                <a:lnTo>
                  <a:pt x="0" y="2757948"/>
                </a:lnTo>
                <a:lnTo>
                  <a:pt x="289231" y="2526534"/>
                </a:lnTo>
                <a:cubicBezTo>
                  <a:pt x="2359846" y="948155"/>
                  <a:pt x="5014426" y="0"/>
                  <a:pt x="7908759" y="0"/>
                </a:cubicBezTo>
                <a:close/>
              </a:path>
            </a:pathLst>
          </a:custGeom>
          <a:solidFill>
            <a:srgbClr val="CD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sp>
        <p:nvSpPr>
          <p:cNvPr id="3" name="矩形 2"/>
          <p:cNvSpPr/>
          <p:nvPr/>
        </p:nvSpPr>
        <p:spPr>
          <a:xfrm>
            <a:off x="0" y="6516915"/>
            <a:ext cx="10544254" cy="326571"/>
          </a:xfrm>
          <a:prstGeom prst="rect">
            <a:avLst/>
          </a:prstGeom>
          <a:solidFill>
            <a:srgbClr val="CD3132"/>
          </a:solidFill>
          <a:ln>
            <a:solidFill>
              <a:srgbClr val="CD31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grpSp>
        <p:nvGrpSpPr>
          <p:cNvPr id="4" name="组合 3"/>
          <p:cNvGrpSpPr/>
          <p:nvPr/>
        </p:nvGrpSpPr>
        <p:grpSpPr>
          <a:xfrm flipV="1">
            <a:off x="9959961" y="5094514"/>
            <a:ext cx="2232039" cy="1763486"/>
            <a:chOff x="8123372" y="2418964"/>
            <a:chExt cx="3906068" cy="3086099"/>
          </a:xfrm>
        </p:grpSpPr>
        <p:sp>
          <p:nvSpPr>
            <p:cNvPr id="37" name="任意多边形: 形状 36"/>
            <p:cNvSpPr/>
            <p:nvPr/>
          </p:nvSpPr>
          <p:spPr>
            <a:xfrm>
              <a:off x="8123372" y="2418964"/>
              <a:ext cx="3906068" cy="3086099"/>
            </a:xfrm>
            <a:custGeom>
              <a:avLst/>
              <a:gdLst>
                <a:gd name="connsiteX0" fmla="*/ 90770 w 5447070"/>
                <a:gd name="connsiteY0" fmla="*/ 0 h 4100053"/>
                <a:gd name="connsiteX1" fmla="*/ 5447070 w 5447070"/>
                <a:gd name="connsiteY1" fmla="*/ 0 h 4100053"/>
                <a:gd name="connsiteX2" fmla="*/ 5447070 w 5447070"/>
                <a:gd name="connsiteY2" fmla="*/ 3348492 h 4100053"/>
                <a:gd name="connsiteX3" fmla="*/ 5204388 w 5447070"/>
                <a:gd name="connsiteY3" fmla="*/ 3529966 h 4100053"/>
                <a:gd name="connsiteX4" fmla="*/ 3338051 w 5447070"/>
                <a:gd name="connsiteY4" fmla="*/ 4100053 h 4100053"/>
                <a:gd name="connsiteX5" fmla="*/ 0 w 5447070"/>
                <a:gd name="connsiteY5" fmla="*/ 762001 h 4100053"/>
                <a:gd name="connsiteX6" fmla="*/ 67817 w 5447070"/>
                <a:gd name="connsiteY6" fmla="*/ 89268 h 410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7070" h="4100053">
                  <a:moveTo>
                    <a:pt x="90770" y="0"/>
                  </a:moveTo>
                  <a:lnTo>
                    <a:pt x="5447070" y="0"/>
                  </a:lnTo>
                  <a:lnTo>
                    <a:pt x="5447070" y="3348492"/>
                  </a:lnTo>
                  <a:lnTo>
                    <a:pt x="5204388" y="3529966"/>
                  </a:lnTo>
                  <a:cubicBezTo>
                    <a:pt x="4671631" y="3889889"/>
                    <a:pt x="4029384" y="4100053"/>
                    <a:pt x="3338051" y="4100053"/>
                  </a:cubicBezTo>
                  <a:cubicBezTo>
                    <a:pt x="1494498" y="4100053"/>
                    <a:pt x="0" y="2605556"/>
                    <a:pt x="0" y="762001"/>
                  </a:cubicBezTo>
                  <a:cubicBezTo>
                    <a:pt x="0" y="531557"/>
                    <a:pt x="23351" y="306567"/>
                    <a:pt x="67817" y="89268"/>
                  </a:cubicBezTo>
                  <a:close/>
                </a:path>
              </a:pathLst>
            </a:custGeom>
            <a:solidFill>
              <a:srgbClr val="CD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sp>
          <p:nvSpPr>
            <p:cNvPr id="38" name="任意多边形: 形状 37"/>
            <p:cNvSpPr/>
            <p:nvPr/>
          </p:nvSpPr>
          <p:spPr>
            <a:xfrm>
              <a:off x="10127715" y="2418964"/>
              <a:ext cx="1901725" cy="2734953"/>
            </a:xfrm>
            <a:custGeom>
              <a:avLst/>
              <a:gdLst>
                <a:gd name="connsiteX0" fmla="*/ 499137 w 2384324"/>
                <a:gd name="connsiteY0" fmla="*/ 0 h 3429000"/>
                <a:gd name="connsiteX1" fmla="*/ 2384324 w 2384324"/>
                <a:gd name="connsiteY1" fmla="*/ 0 h 3429000"/>
                <a:gd name="connsiteX2" fmla="*/ 2384324 w 2384324"/>
                <a:gd name="connsiteY2" fmla="*/ 3404195 h 3429000"/>
                <a:gd name="connsiteX3" fmla="*/ 2292141 w 2384324"/>
                <a:gd name="connsiteY3" fmla="*/ 3418264 h 3429000"/>
                <a:gd name="connsiteX4" fmla="*/ 2079522 w 2384324"/>
                <a:gd name="connsiteY4" fmla="*/ 3429000 h 3429000"/>
                <a:gd name="connsiteX5" fmla="*/ 0 w 2384324"/>
                <a:gd name="connsiteY5" fmla="*/ 1349478 h 3429000"/>
                <a:gd name="connsiteX6" fmla="*/ 474862 w 2384324"/>
                <a:gd name="connsiteY6" fmla="*/ 26709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4324" h="3429000">
                  <a:moveTo>
                    <a:pt x="499137" y="0"/>
                  </a:moveTo>
                  <a:lnTo>
                    <a:pt x="2384324" y="0"/>
                  </a:lnTo>
                  <a:lnTo>
                    <a:pt x="2384324" y="3404195"/>
                  </a:lnTo>
                  <a:lnTo>
                    <a:pt x="2292141" y="3418264"/>
                  </a:lnTo>
                  <a:cubicBezTo>
                    <a:pt x="2222234" y="3425363"/>
                    <a:pt x="2151303" y="3429000"/>
                    <a:pt x="2079522" y="3429000"/>
                  </a:cubicBezTo>
                  <a:cubicBezTo>
                    <a:pt x="931035" y="3429000"/>
                    <a:pt x="0" y="2497966"/>
                    <a:pt x="0" y="1349478"/>
                  </a:cubicBezTo>
                  <a:cubicBezTo>
                    <a:pt x="0" y="847015"/>
                    <a:pt x="178206" y="386174"/>
                    <a:pt x="474862" y="26709"/>
                  </a:cubicBezTo>
                  <a:close/>
                </a:path>
              </a:pathLst>
            </a:custGeom>
            <a:solidFill>
              <a:srgbClr val="CD313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grpSp>
      <p:sp>
        <p:nvSpPr>
          <p:cNvPr id="51" name="TextBox 40"/>
          <p:cNvSpPr txBox="1"/>
          <p:nvPr/>
        </p:nvSpPr>
        <p:spPr>
          <a:xfrm>
            <a:off x="2971529" y="3925871"/>
            <a:ext cx="2937510" cy="64516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zh-CN" altLang="en-US" sz="3600" b="1" dirty="0">
                <a:solidFill>
                  <a:schemeClr val="tx1"/>
                </a:solidFill>
                <a:effectLst>
                  <a:outerShdw blurRad="38100" dist="38100" dir="2700000" algn="tl">
                    <a:srgbClr val="000000">
                      <a:alpha val="43137"/>
                    </a:srgbClr>
                  </a:outerShdw>
                </a:effectLst>
                <a:latin typeface="方正大黑体_GBK" panose="02010600010101010101" charset="-122"/>
                <a:ea typeface="方正大黑体_GBK" panose="02010600010101010101" charset="-122"/>
                <a:sym typeface="字魂正文宋楷" panose="00000500000000000000" charset="-122"/>
              </a:rPr>
              <a:t>程序设计实例</a:t>
            </a:r>
            <a:endParaRPr kumimoji="1" lang="zh-CN" altLang="en-US" sz="3600" b="1" dirty="0">
              <a:solidFill>
                <a:schemeClr val="tx1"/>
              </a:solidFill>
              <a:effectLst>
                <a:outerShdw blurRad="38100" dist="38100" dir="2700000" algn="tl">
                  <a:srgbClr val="000000">
                    <a:alpha val="43137"/>
                  </a:srgbClr>
                </a:outerShdw>
              </a:effectLst>
              <a:latin typeface="方正大黑体_GBK" panose="02010600010101010101" charset="-122"/>
              <a:ea typeface="方正大黑体_GBK" panose="02010600010101010101" charset="-122"/>
              <a:sym typeface="字魂正文宋楷" panose="00000500000000000000" charset="-122"/>
            </a:endParaRPr>
          </a:p>
        </p:txBody>
      </p:sp>
      <p:sp>
        <p:nvSpPr>
          <p:cNvPr id="5" name="矩形 4"/>
          <p:cNvSpPr/>
          <p:nvPr/>
        </p:nvSpPr>
        <p:spPr>
          <a:xfrm>
            <a:off x="1857693" y="2107565"/>
            <a:ext cx="690245" cy="1198880"/>
          </a:xfrm>
          <a:prstGeom prst="rect">
            <a:avLst/>
          </a:prstGeom>
          <a:noFill/>
          <a:ln>
            <a:noFill/>
          </a:ln>
        </p:spPr>
        <p:txBody>
          <a:bodyPr wrap="none" rtlCol="0" anchor="t">
            <a:spAutoFit/>
          </a:bodyPr>
          <a:p>
            <a:pPr algn="ctr"/>
            <a:r>
              <a:rPr lang="en-US" altLang="zh-CN" sz="7200" b="1" i="1">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1</a:t>
            </a:r>
            <a:endParaRPr lang="en-US" altLang="zh-CN" sz="7200" b="1" i="1">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endParaRPr>
          </a:p>
        </p:txBody>
      </p:sp>
      <p:sp>
        <p:nvSpPr>
          <p:cNvPr id="7" name="矩形 6"/>
          <p:cNvSpPr/>
          <p:nvPr/>
        </p:nvSpPr>
        <p:spPr>
          <a:xfrm>
            <a:off x="1766888" y="3602355"/>
            <a:ext cx="690245" cy="1198880"/>
          </a:xfrm>
          <a:prstGeom prst="rect">
            <a:avLst/>
          </a:prstGeom>
          <a:noFill/>
          <a:ln>
            <a:noFill/>
          </a:ln>
        </p:spPr>
        <p:txBody>
          <a:bodyPr wrap="none" rtlCol="0" anchor="t">
            <a:spAutoFit/>
          </a:bodyPr>
          <a:p>
            <a:pPr algn="ctr"/>
            <a:r>
              <a:rPr lang="en-US" altLang="zh-CN" sz="7200" b="1" i="1">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rPr>
              <a:t>2</a:t>
            </a:r>
            <a:endParaRPr lang="en-US" altLang="zh-CN" sz="7200" b="1" i="1">
              <a:ln w="22225">
                <a:solidFill>
                  <a:schemeClr val="accent2"/>
                </a:solidFill>
                <a:prstDash val="solid"/>
              </a:ln>
              <a:solidFill>
                <a:schemeClr val="accent2">
                  <a:lumMod val="40000"/>
                  <a:lumOff val="60000"/>
                </a:schemeClr>
              </a:solidFill>
              <a:effectLst>
                <a:outerShdw blurRad="38100" dist="38100" dir="2700000" algn="tl">
                  <a:srgbClr val="000000">
                    <a:alpha val="43137"/>
                  </a:srgbClr>
                </a:outerShdw>
              </a:effectLst>
            </a:endParaRPr>
          </a:p>
        </p:txBody>
      </p:sp>
      <p:sp>
        <p:nvSpPr>
          <p:cNvPr id="8" name="TextBox 40"/>
          <p:cNvSpPr txBox="1"/>
          <p:nvPr/>
        </p:nvSpPr>
        <p:spPr>
          <a:xfrm>
            <a:off x="2902009" y="2384524"/>
            <a:ext cx="3220085" cy="64516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en-US" altLang="zh-CN" sz="3600" b="1" dirty="0">
                <a:solidFill>
                  <a:schemeClr val="tx1"/>
                </a:solidFill>
                <a:effectLst>
                  <a:outerShdw blurRad="38100" dist="38100" dir="2700000" algn="tl">
                    <a:srgbClr val="000000">
                      <a:alpha val="43137"/>
                    </a:srgbClr>
                  </a:outerShdw>
                </a:effectLst>
                <a:latin typeface="方正大黑体_GBK" panose="02010600010101010101" charset="-122"/>
                <a:ea typeface="方正大黑体_GBK" panose="02010600010101010101" charset="-122"/>
                <a:cs typeface="黑体" panose="02010609060101010101" charset="-122"/>
                <a:sym typeface="+mn-ea"/>
              </a:rPr>
              <a:t>if</a:t>
            </a:r>
            <a:r>
              <a:rPr kumimoji="1" lang="zh-CN" altLang="en-US" sz="3600" b="1" dirty="0">
                <a:solidFill>
                  <a:schemeClr val="tx1"/>
                </a:solidFill>
                <a:effectLst>
                  <a:outerShdw blurRad="38100" dist="38100" dir="2700000" algn="tl">
                    <a:srgbClr val="000000">
                      <a:alpha val="43137"/>
                    </a:srgbClr>
                  </a:outerShdw>
                </a:effectLst>
                <a:latin typeface="方正大黑体_GBK" panose="02010600010101010101" charset="-122"/>
                <a:ea typeface="方正大黑体_GBK" panose="02010600010101010101" charset="-122"/>
                <a:cs typeface="黑体" panose="02010609060101010101" charset="-122"/>
                <a:sym typeface="+mn-ea"/>
              </a:rPr>
              <a:t>语句及其嵌套</a:t>
            </a:r>
            <a:endParaRPr kumimoji="1" lang="zh-CN" altLang="en-US" sz="3600" b="1" dirty="0">
              <a:solidFill>
                <a:schemeClr val="tx1"/>
              </a:solidFill>
              <a:effectLst>
                <a:outerShdw blurRad="38100" dist="38100" dir="2700000" algn="tl">
                  <a:srgbClr val="000000">
                    <a:alpha val="43137"/>
                  </a:srgbClr>
                </a:outerShdw>
              </a:effectLst>
              <a:latin typeface="方正大黑体_GBK" panose="02010600010101010101" charset="-122"/>
              <a:ea typeface="方正大黑体_GBK" panose="02010600010101010101" charset="-122"/>
              <a:cs typeface="黑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8"/>
                                        </p:tgtEl>
                                        <p:attrNameLst>
                                          <p:attrName>ppt_y</p:attrName>
                                        </p:attrNameLst>
                                      </p:cBhvr>
                                      <p:tavLst>
                                        <p:tav tm="0">
                                          <p:val>
                                            <p:strVal val="#ppt_y"/>
                                          </p:val>
                                        </p:tav>
                                        <p:tav tm="100000">
                                          <p:val>
                                            <p:strVal val="#ppt_y"/>
                                          </p:val>
                                        </p:tav>
                                      </p:tavLst>
                                    </p:anim>
                                    <p:anim calcmode="lin" valueType="num">
                                      <p:cBhvr>
                                        <p:cTn id="9"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8"/>
                                        </p:tgtEl>
                                      </p:cBhvr>
                                    </p:animEffect>
                                  </p:childTnLst>
                                </p:cTn>
                              </p:par>
                            </p:childTnLst>
                          </p:cTn>
                        </p:par>
                        <p:par>
                          <p:cTn id="12" fill="hold">
                            <p:stCondLst>
                              <p:cond delay="0"/>
                            </p:stCondLst>
                            <p:childTnLst>
                              <p:par>
                                <p:cTn id="13" presetID="16" presetClass="entr" presetSubtype="21"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arn(inVertical)">
                                      <p:cBhvr>
                                        <p:cTn id="15" dur="500"/>
                                        <p:tgtEl>
                                          <p:spTgt spid="39"/>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1" grpId="0"/>
      <p:bldP spid="8"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954405"/>
            <a:ext cx="5143180" cy="727075"/>
            <a:chOff x="266" y="-52"/>
            <a:chExt cx="7656" cy="1376"/>
          </a:xfrm>
        </p:grpSpPr>
        <p:sp>
          <p:nvSpPr>
            <p:cNvPr id="5" name="Rectangle 2"/>
            <p:cNvSpPr>
              <a:spLocks noGrp="1"/>
            </p:cNvSpPr>
            <p:nvPr/>
          </p:nvSpPr>
          <p:spPr>
            <a:xfrm>
              <a:off x="1578" y="69"/>
              <a:ext cx="6344"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7</a:t>
              </a:r>
              <a:r>
                <a:rPr lang="en-US" altLang="zh-CN" sz="4000"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孔融让梨</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1513840" y="2098040"/>
            <a:ext cx="8961120" cy="3243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649730" y="2181225"/>
            <a:ext cx="8689340" cy="3044190"/>
          </a:xfrm>
          <a:prstGeom prst="rect">
            <a:avLst/>
          </a:prstGeom>
          <a:noFill/>
        </p:spPr>
        <p:txBody>
          <a:bodyPr wrap="square" rtlCol="0">
            <a:spAutoFit/>
          </a:bodyPr>
          <a:p>
            <a:pPr>
              <a:lnSpc>
                <a:spcPct val="120000"/>
              </a:lnSpc>
            </a:pPr>
            <a:r>
              <a:rPr lang="en-US" altLang="zh-CN" sz="2000" b="1"/>
              <a:t>  </a:t>
            </a:r>
            <a:r>
              <a:rPr sz="3200">
                <a:effectLst/>
                <a:latin typeface="方正大魏体简体" panose="02000000000000000000" charset="-122"/>
                <a:ea typeface="方正大魏体简体" panose="02000000000000000000" charset="-122"/>
              </a:rPr>
              <a:t>       </a:t>
            </a:r>
            <a:r>
              <a:rPr lang="zh-CN" sz="3200">
                <a:effectLst/>
                <a:latin typeface="方正大魏体简体" panose="02000000000000000000" charset="-122"/>
                <a:ea typeface="方正大魏体简体" panose="02000000000000000000" charset="-122"/>
              </a:rPr>
              <a:t>孔融小时候聪明好学，才思敏捷。一日，父亲叫孔融分梨，孔融挑了最小的梨，其余按照长幼顺序分给兄弟。</a:t>
            </a:r>
            <a:endParaRPr lang="zh-CN" sz="3200">
              <a:effectLst/>
              <a:latin typeface="方正大魏体简体" panose="02000000000000000000" charset="-122"/>
              <a:ea typeface="方正大魏体简体" panose="02000000000000000000" charset="-122"/>
            </a:endParaRPr>
          </a:p>
          <a:p>
            <a:pPr>
              <a:lnSpc>
                <a:spcPct val="120000"/>
              </a:lnSpc>
            </a:pPr>
            <a:r>
              <a:rPr lang="en-US" altLang="zh-CN" sz="3200">
                <a:effectLst/>
                <a:latin typeface="方正大魏体简体" panose="02000000000000000000" charset="-122"/>
                <a:ea typeface="方正大魏体简体" panose="02000000000000000000" charset="-122"/>
              </a:rPr>
              <a:t>	</a:t>
            </a:r>
            <a:r>
              <a:rPr lang="zh-CN" altLang="en-US" sz="3200">
                <a:effectLst/>
                <a:latin typeface="方正大魏体简体" panose="02000000000000000000" charset="-122"/>
                <a:ea typeface="方正大魏体简体" panose="02000000000000000000" charset="-122"/>
              </a:rPr>
              <a:t>试编一程序，输入三个整数，表示梨的重量，输出最小的数。</a:t>
            </a:r>
            <a:endParaRPr lang="zh-CN" altLang="en-US" sz="3200">
              <a:effectLst/>
              <a:latin typeface="方正大魏体简体" panose="02000000000000000000" charset="-122"/>
              <a:ea typeface="方正大魏体简体" panose="02000000000000000000" charset="-122"/>
            </a:endParaRPr>
          </a:p>
        </p:txBody>
      </p:sp>
      <p:pic>
        <p:nvPicPr>
          <p:cNvPr id="8" name="图片 7" descr="0B96258C12B5C428EEEC4C6E95247AB3"/>
          <p:cNvPicPr>
            <a:picLocks noChangeAspect="1"/>
          </p:cNvPicPr>
          <p:nvPr/>
        </p:nvPicPr>
        <p:blipFill>
          <a:blip r:embed="rId1">
            <a:clrChange>
              <a:clrFrom>
                <a:srgbClr val="F7F7F7">
                  <a:alpha val="100000"/>
                </a:srgbClr>
              </a:clrFrom>
              <a:clrTo>
                <a:srgbClr val="F7F7F7">
                  <a:alpha val="100000"/>
                  <a:alpha val="0"/>
                </a:srgbClr>
              </a:clrTo>
            </a:clrChange>
          </a:blip>
          <a:stretch>
            <a:fillRect/>
          </a:stretch>
        </p:blipFill>
        <p:spPr>
          <a:xfrm>
            <a:off x="9382760" y="320040"/>
            <a:ext cx="2693035" cy="1720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矩形 25"/>
          <p:cNvSpPr/>
          <p:nvPr/>
        </p:nvSpPr>
        <p:spPr>
          <a:xfrm>
            <a:off x="1278255" y="2700020"/>
            <a:ext cx="1121410" cy="5930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a:hlinkClick r:id="rId1" action="ppaction://hlinkfile"/>
          </p:cNvPr>
          <p:cNvSpPr txBox="1"/>
          <p:nvPr/>
        </p:nvSpPr>
        <p:spPr>
          <a:xfrm>
            <a:off x="327660" y="631634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12" name="图片 1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92710" y="5436235"/>
            <a:ext cx="1421130" cy="880110"/>
          </a:xfrm>
          <a:prstGeom prst="rect">
            <a:avLst/>
          </a:prstGeom>
        </p:spPr>
      </p:pic>
      <p:sp>
        <p:nvSpPr>
          <p:cNvPr id="5" name="文本框 4"/>
          <p:cNvSpPr txBox="1"/>
          <p:nvPr/>
        </p:nvSpPr>
        <p:spPr>
          <a:xfrm>
            <a:off x="3091815" y="377825"/>
            <a:ext cx="8014335" cy="521970"/>
          </a:xfrm>
          <a:prstGeom prst="rect">
            <a:avLst/>
          </a:prstGeom>
          <a:noFill/>
        </p:spPr>
        <p:txBody>
          <a:bodyPr wrap="square" rtlCol="0">
            <a:spAutoFit/>
          </a:bodyPr>
          <a:p>
            <a:pPr algn="l"/>
            <a:r>
              <a:rPr lang="zh-CN" altLang="en-US" sz="2800">
                <a:latin typeface="方正大黑简体" panose="02000000000000000000" charset="-122"/>
                <a:ea typeface="方正大黑简体" panose="02000000000000000000" charset="-122"/>
                <a:cs typeface="方正大黑简体" panose="02000000000000000000" charset="-122"/>
                <a:sym typeface="+mn-ea"/>
              </a:rPr>
              <a:t>不妨</a:t>
            </a:r>
            <a:r>
              <a:rPr lang="zh-CN" sz="2800">
                <a:latin typeface="方正大黑简体" panose="02000000000000000000" charset="-122"/>
                <a:ea typeface="方正大黑简体" panose="02000000000000000000" charset="-122"/>
                <a:cs typeface="方正大黑简体" panose="02000000000000000000" charset="-122"/>
                <a:sym typeface="+mn-ea"/>
              </a:rPr>
              <a:t>用</a:t>
            </a:r>
            <a:r>
              <a:rPr lang="en-US" altLang="zh-CN" sz="2800">
                <a:latin typeface="方正大黑简体" panose="02000000000000000000" charset="-122"/>
                <a:ea typeface="方正大黑简体" panose="02000000000000000000" charset="-122"/>
                <a:cs typeface="方正大黑简体" panose="02000000000000000000" charset="-122"/>
                <a:sym typeface="+mn-ea"/>
              </a:rPr>
              <a:t>a</a:t>
            </a:r>
            <a:r>
              <a:rPr lang="zh-CN" altLang="en-US" sz="2800">
                <a:latin typeface="方正大黑简体" panose="02000000000000000000" charset="-122"/>
                <a:ea typeface="方正大黑简体" panose="02000000000000000000" charset="-122"/>
                <a:cs typeface="方正大黑简体" panose="02000000000000000000" charset="-122"/>
                <a:sym typeface="+mn-ea"/>
              </a:rPr>
              <a:t>、</a:t>
            </a:r>
            <a:r>
              <a:rPr lang="en-US" altLang="zh-CN" sz="2800">
                <a:latin typeface="方正大黑简体" panose="02000000000000000000" charset="-122"/>
                <a:ea typeface="方正大黑简体" panose="02000000000000000000" charset="-122"/>
                <a:cs typeface="方正大黑简体" panose="02000000000000000000" charset="-122"/>
                <a:sym typeface="+mn-ea"/>
              </a:rPr>
              <a:t>b</a:t>
            </a:r>
            <a:r>
              <a:rPr lang="zh-CN" altLang="en-US" sz="2800">
                <a:latin typeface="方正大黑简体" panose="02000000000000000000" charset="-122"/>
                <a:ea typeface="方正大黑简体" panose="02000000000000000000" charset="-122"/>
                <a:cs typeface="方正大黑简体" panose="02000000000000000000" charset="-122"/>
                <a:sym typeface="+mn-ea"/>
              </a:rPr>
              <a:t>、</a:t>
            </a:r>
            <a:r>
              <a:rPr lang="en-US" altLang="zh-CN" sz="2800">
                <a:latin typeface="方正大黑简体" panose="02000000000000000000" charset="-122"/>
                <a:ea typeface="方正大黑简体" panose="02000000000000000000" charset="-122"/>
                <a:cs typeface="方正大黑简体" panose="02000000000000000000" charset="-122"/>
                <a:sym typeface="+mn-ea"/>
              </a:rPr>
              <a:t>c</a:t>
            </a:r>
            <a:r>
              <a:rPr lang="zh-CN" altLang="en-US" sz="2800">
                <a:latin typeface="方正大黑简体" panose="02000000000000000000" charset="-122"/>
                <a:ea typeface="方正大黑简体" panose="02000000000000000000" charset="-122"/>
                <a:cs typeface="方正大黑简体" panose="02000000000000000000" charset="-122"/>
                <a:sym typeface="+mn-ea"/>
              </a:rPr>
              <a:t>来存放三个整数，</a:t>
            </a:r>
            <a:r>
              <a:rPr lang="en-US" altLang="zh-CN" sz="2800">
                <a:latin typeface="方正大黑简体" panose="02000000000000000000" charset="-122"/>
                <a:ea typeface="方正大黑简体" panose="02000000000000000000" charset="-122"/>
                <a:cs typeface="方正大黑简体" panose="02000000000000000000" charset="-122"/>
                <a:sym typeface="+mn-ea"/>
              </a:rPr>
              <a:t>min</a:t>
            </a:r>
            <a:r>
              <a:rPr lang="zh-CN" altLang="en-US" sz="2800">
                <a:latin typeface="方正大黑简体" panose="02000000000000000000" charset="-122"/>
                <a:ea typeface="方正大黑简体" panose="02000000000000000000" charset="-122"/>
                <a:cs typeface="方正大黑简体" panose="02000000000000000000" charset="-122"/>
                <a:sym typeface="+mn-ea"/>
              </a:rPr>
              <a:t>记录最小数。</a:t>
            </a:r>
            <a:endParaRPr lang="zh-CN" altLang="en-US" sz="2800">
              <a:latin typeface="方正大黑简体" panose="02000000000000000000" charset="-122"/>
              <a:ea typeface="方正大黑简体" panose="02000000000000000000" charset="-122"/>
              <a:cs typeface="方正大黑简体" panose="02000000000000000000" charset="-122"/>
              <a:sym typeface="+mn-ea"/>
            </a:endParaRPr>
          </a:p>
        </p:txBody>
      </p:sp>
      <p:sp>
        <p:nvSpPr>
          <p:cNvPr id="6147" name="Rectangle 3"/>
          <p:cNvSpPr>
            <a:spLocks noGrp="1"/>
          </p:cNvSpPr>
          <p:nvPr/>
        </p:nvSpPr>
        <p:spPr>
          <a:xfrm>
            <a:off x="603250" y="287020"/>
            <a:ext cx="2704465" cy="608330"/>
          </a:xfrm>
          <a:prstGeom prst="rect">
            <a:avLst/>
          </a:prstGeom>
        </p:spPr>
        <p:txBody>
          <a:bodyPr vert="horz" wrap="square" lIns="91435" tIns="45717" rIns="91435" bIns="45717" rtlCol="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eaLnBrk="1" hangingPunct="1">
              <a:lnSpc>
                <a:spcPct val="100000"/>
              </a:lnSpc>
              <a:buNone/>
            </a:pPr>
            <a:r>
              <a:rPr lang="zh-CN" b="1" dirty="0">
                <a:latin typeface="黑体" panose="02010609060101010101" charset="-122"/>
                <a:ea typeface="黑体" panose="02010609060101010101" charset="-122"/>
                <a:sym typeface="+mn-ea"/>
              </a:rPr>
              <a:t>【问题分析】</a:t>
            </a:r>
            <a:endParaRPr lang="zh-CN" altLang="zh-CN" b="1"/>
          </a:p>
          <a:p>
            <a:pPr marL="85725" indent="0" eaLnBrk="1" hangingPunct="1">
              <a:lnSpc>
                <a:spcPct val="100000"/>
              </a:lnSpc>
              <a:buNone/>
            </a:pPr>
            <a:endParaRPr lang="zh-CN" altLang="zh-CN" b="1" dirty="0">
              <a:latin typeface="黑体" panose="02010609060101010101" charset="-122"/>
              <a:ea typeface="黑体" panose="02010609060101010101" charset="-122"/>
            </a:endParaRPr>
          </a:p>
        </p:txBody>
      </p:sp>
      <p:grpSp>
        <p:nvGrpSpPr>
          <p:cNvPr id="3" name="组合 2"/>
          <p:cNvGrpSpPr/>
          <p:nvPr/>
        </p:nvGrpSpPr>
        <p:grpSpPr>
          <a:xfrm>
            <a:off x="102870" y="20320"/>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2" name="文本框 1"/>
          <p:cNvSpPr txBox="1"/>
          <p:nvPr/>
        </p:nvSpPr>
        <p:spPr>
          <a:xfrm>
            <a:off x="6054725" y="1116330"/>
            <a:ext cx="5423535" cy="4831080"/>
          </a:xfrm>
          <a:prstGeom prst="rect">
            <a:avLst/>
          </a:prstGeom>
          <a:noFill/>
          <a:ln>
            <a:solidFill>
              <a:srgbClr val="FFC000"/>
            </a:solidFill>
          </a:ln>
          <a:extLst>
            <a:ext uri="{909E8E84-426E-40DD-AFC4-6F175D3DCCD1}">
              <a14:hiddenFill xmlns:a14="http://schemas.microsoft.com/office/drawing/2010/main">
                <a:solidFill>
                  <a:schemeClr val="tx2">
                    <a:lumMod val="20000"/>
                    <a:lumOff val="80000"/>
                  </a:schemeClr>
                </a:solidFill>
              </a14:hiddenFill>
            </a:ext>
          </a:extLst>
        </p:spPr>
        <p:txBody>
          <a:bodyPr wrap="square" rtlCol="0">
            <a:spAutoFit/>
          </a:bodyPr>
          <a:p>
            <a:pPr>
              <a:lnSpc>
                <a:spcPct val="100000"/>
              </a:lnSpc>
            </a:pPr>
            <a:r>
              <a:rPr lang="en-US" altLang="zh-CN" sz="2800" b="1"/>
              <a:t>#include&lt;bits/stdc++.h&gt;</a:t>
            </a:r>
            <a:endParaRPr lang="en-US" altLang="zh-CN" sz="2800" b="1"/>
          </a:p>
          <a:p>
            <a:pPr>
              <a:lnSpc>
                <a:spcPct val="100000"/>
              </a:lnSpc>
            </a:pPr>
            <a:r>
              <a:rPr lang="en-US" altLang="zh-CN" sz="2800" b="1"/>
              <a:t>using namespace std;</a:t>
            </a:r>
            <a:endParaRPr lang="en-US" altLang="zh-CN" sz="2800" b="1"/>
          </a:p>
          <a:p>
            <a:pPr>
              <a:lnSpc>
                <a:spcPct val="100000"/>
              </a:lnSpc>
            </a:pPr>
            <a:r>
              <a:rPr lang="en-US" altLang="zh-CN" sz="2800" b="1"/>
              <a:t>int main(){</a:t>
            </a:r>
            <a:endParaRPr lang="en-US" altLang="zh-CN" sz="2800" b="1"/>
          </a:p>
          <a:p>
            <a:pPr>
              <a:lnSpc>
                <a:spcPct val="100000"/>
              </a:lnSpc>
            </a:pPr>
            <a:r>
              <a:rPr lang="en-US" altLang="zh-CN" sz="2800" b="1"/>
              <a:t>	int a,b,c,min;</a:t>
            </a:r>
            <a:endParaRPr lang="en-US" altLang="zh-CN" sz="2800" b="1"/>
          </a:p>
          <a:p>
            <a:pPr>
              <a:lnSpc>
                <a:spcPct val="100000"/>
              </a:lnSpc>
            </a:pPr>
            <a:r>
              <a:rPr lang="en-US" altLang="zh-CN" sz="2800" b="1"/>
              <a:t>	cin&gt;&gt;a&gt;&gt;b&gt;&gt;c;</a:t>
            </a:r>
            <a:endParaRPr lang="en-US" altLang="zh-CN" sz="2800" b="1"/>
          </a:p>
          <a:p>
            <a:pPr>
              <a:lnSpc>
                <a:spcPct val="100000"/>
              </a:lnSpc>
            </a:pPr>
            <a:r>
              <a:rPr lang="en-US" altLang="zh-CN" sz="2800" b="1"/>
              <a:t>	min=a;</a:t>
            </a:r>
            <a:endParaRPr lang="en-US" altLang="zh-CN" sz="2800" b="1"/>
          </a:p>
          <a:p>
            <a:pPr>
              <a:lnSpc>
                <a:spcPct val="100000"/>
              </a:lnSpc>
            </a:pPr>
            <a:r>
              <a:rPr lang="en-US" altLang="zh-CN" sz="2800" b="1"/>
              <a:t>	if (min&gt;b) min=b;</a:t>
            </a:r>
            <a:endParaRPr lang="en-US" altLang="zh-CN" sz="2800" b="1"/>
          </a:p>
          <a:p>
            <a:pPr>
              <a:lnSpc>
                <a:spcPct val="100000"/>
              </a:lnSpc>
            </a:pPr>
            <a:r>
              <a:rPr lang="en-US" altLang="zh-CN" sz="2800" b="1"/>
              <a:t>	if (min&gt;c) min=c;</a:t>
            </a:r>
            <a:endParaRPr lang="en-US" altLang="zh-CN" sz="2800" b="1"/>
          </a:p>
          <a:p>
            <a:pPr>
              <a:lnSpc>
                <a:spcPct val="100000"/>
              </a:lnSpc>
            </a:pPr>
            <a:r>
              <a:rPr lang="en-US" altLang="zh-CN" sz="2800" b="1"/>
              <a:t>	cout&lt;&lt;min&lt;&lt;endl;</a:t>
            </a:r>
            <a:endParaRPr lang="en-US" altLang="zh-CN" sz="2800" b="1"/>
          </a:p>
          <a:p>
            <a:pPr>
              <a:lnSpc>
                <a:spcPct val="100000"/>
              </a:lnSpc>
            </a:pPr>
            <a:r>
              <a:rPr lang="en-US" altLang="zh-CN" sz="2800" b="1"/>
              <a:t>	return 0;</a:t>
            </a:r>
            <a:endParaRPr lang="en-US" altLang="zh-CN" sz="2800" b="1"/>
          </a:p>
          <a:p>
            <a:pPr>
              <a:lnSpc>
                <a:spcPct val="100000"/>
              </a:lnSpc>
            </a:pPr>
            <a:r>
              <a:rPr lang="en-US" altLang="zh-CN" sz="2800" b="1"/>
              <a:t>}</a:t>
            </a:r>
            <a:endParaRPr lang="en-US" altLang="zh-CN" sz="2800" b="1"/>
          </a:p>
        </p:txBody>
      </p:sp>
      <p:graphicFrame>
        <p:nvGraphicFramePr>
          <p:cNvPr id="8" name="表格 7"/>
          <p:cNvGraphicFramePr/>
          <p:nvPr>
            <p:custDataLst>
              <p:tags r:id="rId3"/>
            </p:custDataLst>
          </p:nvPr>
        </p:nvGraphicFramePr>
        <p:xfrm>
          <a:off x="1278255" y="1116330"/>
          <a:ext cx="3596640" cy="1010920"/>
        </p:xfrm>
        <a:graphic>
          <a:graphicData uri="http://schemas.openxmlformats.org/drawingml/2006/table">
            <a:tbl>
              <a:tblPr firstRow="1" bandRow="1">
                <a:tableStyleId>{69CF1AB2-1976-4502-BF36-3FF5EA218861}</a:tableStyleId>
              </a:tblPr>
              <a:tblGrid>
                <a:gridCol w="1198880"/>
                <a:gridCol w="1198880"/>
                <a:gridCol w="1198880"/>
              </a:tblGrid>
              <a:tr h="505460">
                <a:tc>
                  <a:txBody>
                    <a:bodyPr/>
                    <a:p>
                      <a:pPr algn="ctr">
                        <a:buNone/>
                      </a:pPr>
                      <a:r>
                        <a:rPr lang="en-US" altLang="zh-CN" sz="2400">
                          <a:latin typeface="Arial" panose="020B0604020202020204" pitchFamily="34" charset="0"/>
                          <a:cs typeface="Arial" panose="020B0604020202020204" pitchFamily="34" charset="0"/>
                        </a:rPr>
                        <a:t>a</a:t>
                      </a:r>
                      <a:endParaRPr lang="en-US" altLang="zh-CN" sz="2400">
                        <a:latin typeface="Arial" panose="020B0604020202020204" pitchFamily="34" charset="0"/>
                        <a:cs typeface="Arial" panose="020B0604020202020204" pitchFamily="34" charset="0"/>
                      </a:endParaRPr>
                    </a:p>
                  </a:txBody>
                  <a:tcPr anchor="ctr" anchorCtr="0">
                    <a:solidFill>
                      <a:schemeClr val="bg1"/>
                    </a:solidFill>
                  </a:tcPr>
                </a:tc>
                <a:tc>
                  <a:txBody>
                    <a:bodyPr/>
                    <a:p>
                      <a:pPr algn="ctr">
                        <a:buNone/>
                      </a:pPr>
                      <a:r>
                        <a:rPr lang="en-US" altLang="zh-CN" sz="2400">
                          <a:latin typeface="Arial" panose="020B0604020202020204" pitchFamily="34" charset="0"/>
                          <a:cs typeface="Arial" panose="020B0604020202020204" pitchFamily="34" charset="0"/>
                        </a:rPr>
                        <a:t>b</a:t>
                      </a:r>
                      <a:endParaRPr lang="en-US" altLang="zh-CN" sz="2400">
                        <a:latin typeface="Arial" panose="020B0604020202020204" pitchFamily="34" charset="0"/>
                        <a:cs typeface="Arial" panose="020B0604020202020204" pitchFamily="34" charset="0"/>
                      </a:endParaRPr>
                    </a:p>
                  </a:txBody>
                  <a:tcPr anchor="ctr" anchorCtr="0">
                    <a:solidFill>
                      <a:schemeClr val="bg1"/>
                    </a:solidFill>
                  </a:tcPr>
                </a:tc>
                <a:tc>
                  <a:txBody>
                    <a:bodyPr/>
                    <a:p>
                      <a:pPr algn="ctr">
                        <a:buNone/>
                      </a:pPr>
                      <a:r>
                        <a:rPr lang="en-US" altLang="zh-CN" sz="2400">
                          <a:latin typeface="Arial" panose="020B0604020202020204" pitchFamily="34" charset="0"/>
                          <a:cs typeface="Arial" panose="020B0604020202020204" pitchFamily="34" charset="0"/>
                        </a:rPr>
                        <a:t>c</a:t>
                      </a:r>
                      <a:endParaRPr lang="en-US" altLang="zh-CN" sz="2400">
                        <a:latin typeface="Arial" panose="020B0604020202020204" pitchFamily="34" charset="0"/>
                        <a:cs typeface="Arial" panose="020B0604020202020204" pitchFamily="34" charset="0"/>
                      </a:endParaRPr>
                    </a:p>
                  </a:txBody>
                  <a:tcPr anchor="ctr" anchorCtr="0">
                    <a:solidFill>
                      <a:schemeClr val="bg1"/>
                    </a:solidFill>
                  </a:tcPr>
                </a:tc>
              </a:tr>
              <a:tr h="505460">
                <a:tc>
                  <a:txBody>
                    <a:bodyPr/>
                    <a:p>
                      <a:pPr algn="ctr">
                        <a:buNone/>
                      </a:pPr>
                      <a:r>
                        <a:rPr lang="en-US" altLang="zh-CN" sz="2000">
                          <a:latin typeface="Arial" panose="020B0604020202020204" pitchFamily="34" charset="0"/>
                          <a:cs typeface="Arial" panose="020B0604020202020204" pitchFamily="34" charset="0"/>
                        </a:rPr>
                        <a:t>195</a:t>
                      </a:r>
                      <a:endParaRPr lang="en-US" altLang="zh-CN" sz="2000">
                        <a:latin typeface="Arial" panose="020B0604020202020204" pitchFamily="34" charset="0"/>
                        <a:cs typeface="Arial" panose="020B0604020202020204" pitchFamily="34" charset="0"/>
                      </a:endParaRPr>
                    </a:p>
                  </a:txBody>
                  <a:tcPr anchor="ctr" anchorCtr="0">
                    <a:solidFill>
                      <a:schemeClr val="bg1"/>
                    </a:solidFill>
                  </a:tcPr>
                </a:tc>
                <a:tc>
                  <a:txBody>
                    <a:bodyPr/>
                    <a:p>
                      <a:pPr algn="ctr">
                        <a:buNone/>
                      </a:pPr>
                      <a:r>
                        <a:rPr lang="en-US" altLang="zh-CN" sz="2000">
                          <a:latin typeface="Arial" panose="020B0604020202020204" pitchFamily="34" charset="0"/>
                          <a:cs typeface="Arial" panose="020B0604020202020204" pitchFamily="34" charset="0"/>
                        </a:rPr>
                        <a:t>236</a:t>
                      </a:r>
                      <a:endParaRPr lang="en-US" altLang="zh-CN" sz="2000">
                        <a:latin typeface="Arial" panose="020B0604020202020204" pitchFamily="34" charset="0"/>
                        <a:cs typeface="Arial" panose="020B0604020202020204" pitchFamily="34" charset="0"/>
                      </a:endParaRPr>
                    </a:p>
                  </a:txBody>
                  <a:tcPr anchor="ctr" anchorCtr="0">
                    <a:solidFill>
                      <a:schemeClr val="bg1"/>
                    </a:solidFill>
                  </a:tcPr>
                </a:tc>
                <a:tc>
                  <a:txBody>
                    <a:bodyPr/>
                    <a:p>
                      <a:pPr algn="ctr">
                        <a:buNone/>
                      </a:pPr>
                      <a:r>
                        <a:rPr lang="en-US" altLang="zh-CN" sz="2000">
                          <a:latin typeface="Arial" panose="020B0604020202020204" pitchFamily="34" charset="0"/>
                          <a:cs typeface="Arial" panose="020B0604020202020204" pitchFamily="34" charset="0"/>
                        </a:rPr>
                        <a:t>183</a:t>
                      </a:r>
                      <a:endParaRPr lang="en-US" altLang="zh-CN" sz="2000">
                        <a:latin typeface="Arial" panose="020B0604020202020204" pitchFamily="34" charset="0"/>
                        <a:cs typeface="Arial" panose="020B0604020202020204" pitchFamily="34" charset="0"/>
                      </a:endParaRPr>
                    </a:p>
                  </a:txBody>
                  <a:tcPr anchor="ctr" anchorCtr="0">
                    <a:solidFill>
                      <a:schemeClr val="bg1"/>
                    </a:solidFill>
                  </a:tcPr>
                </a:tc>
              </a:tr>
            </a:tbl>
          </a:graphicData>
        </a:graphic>
      </p:graphicFrame>
      <p:sp>
        <p:nvSpPr>
          <p:cNvPr id="23" name="上下箭头 22"/>
          <p:cNvSpPr/>
          <p:nvPr/>
        </p:nvSpPr>
        <p:spPr>
          <a:xfrm rot="3600000">
            <a:off x="2955925" y="1382395"/>
            <a:ext cx="321310" cy="1962150"/>
          </a:xfrm>
          <a:prstGeom prst="up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429895" y="2700020"/>
            <a:ext cx="721995" cy="460375"/>
          </a:xfrm>
          <a:prstGeom prst="rect">
            <a:avLst/>
          </a:prstGeom>
          <a:noFill/>
        </p:spPr>
        <p:txBody>
          <a:bodyPr wrap="square" rtlCol="0">
            <a:spAutoFit/>
          </a:bodyPr>
          <a:p>
            <a:r>
              <a:rPr lang="en-US" altLang="zh-CN" sz="2400" b="1"/>
              <a:t>min</a:t>
            </a:r>
            <a:endParaRPr lang="en-US" altLang="zh-CN" sz="2400" b="1"/>
          </a:p>
        </p:txBody>
      </p:sp>
      <p:sp>
        <p:nvSpPr>
          <p:cNvPr id="18" name="下箭头 17"/>
          <p:cNvSpPr/>
          <p:nvPr/>
        </p:nvSpPr>
        <p:spPr>
          <a:xfrm>
            <a:off x="1739900" y="2127250"/>
            <a:ext cx="269240" cy="57277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1589405" y="1677670"/>
            <a:ext cx="894715" cy="398780"/>
          </a:xfrm>
          <a:prstGeom prst="rect">
            <a:avLst/>
          </a:prstGeom>
          <a:noFill/>
        </p:spPr>
        <p:txBody>
          <a:bodyPr wrap="square" rtlCol="0">
            <a:spAutoFit/>
          </a:bodyPr>
          <a:p>
            <a:r>
              <a:rPr lang="en-US" altLang="zh-CN" sz="2000" b="1">
                <a:effectLst>
                  <a:outerShdw blurRad="38100" dist="38100" dir="2700000" algn="tl">
                    <a:srgbClr val="000000">
                      <a:alpha val="43137"/>
                    </a:srgbClr>
                  </a:outerShdw>
                </a:effectLst>
              </a:rPr>
              <a:t>195</a:t>
            </a:r>
            <a:endParaRPr lang="en-US" altLang="zh-CN" sz="2000" b="1">
              <a:effectLst>
                <a:outerShdw blurRad="38100" dist="38100" dir="2700000" algn="tl">
                  <a:srgbClr val="000000">
                    <a:alpha val="43137"/>
                  </a:srgbClr>
                </a:outerShdw>
              </a:effectLst>
            </a:endParaRPr>
          </a:p>
        </p:txBody>
      </p:sp>
      <p:sp>
        <p:nvSpPr>
          <p:cNvPr id="22" name="上下箭头 21"/>
          <p:cNvSpPr/>
          <p:nvPr/>
        </p:nvSpPr>
        <p:spPr>
          <a:xfrm rot="1860000">
            <a:off x="2366010" y="1853565"/>
            <a:ext cx="251460" cy="1120140"/>
          </a:xfrm>
          <a:prstGeom prst="upDown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3963035" y="1677670"/>
            <a:ext cx="786765" cy="398780"/>
          </a:xfrm>
          <a:prstGeom prst="rect">
            <a:avLst/>
          </a:prstGeom>
          <a:solidFill>
            <a:schemeClr val="bg1"/>
          </a:solidFill>
        </p:spPr>
        <p:txBody>
          <a:bodyPr wrap="square" rtlCol="0">
            <a:spAutoFit/>
          </a:bodyPr>
          <a:p>
            <a:r>
              <a:rPr lang="en-US" altLang="zh-CN" sz="2000" b="1">
                <a:solidFill>
                  <a:srgbClr val="C00000"/>
                </a:solidFill>
                <a:effectLst>
                  <a:outerShdw blurRad="38100" dist="38100" dir="2700000" algn="tl">
                    <a:srgbClr val="000000">
                      <a:alpha val="43137"/>
                    </a:srgbClr>
                  </a:outerShdw>
                </a:effectLst>
              </a:rPr>
              <a:t>183</a:t>
            </a:r>
            <a:endParaRPr lang="en-US" altLang="zh-CN" sz="2000" b="1">
              <a:solidFill>
                <a:srgbClr val="C0000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par>
                          <p:cTn id="28" fill="hold">
                            <p:stCondLst>
                              <p:cond delay="500"/>
                            </p:stCondLst>
                            <p:childTnLst>
                              <p:par>
                                <p:cTn id="29" presetID="1" presetClass="entr" presetSubtype="0" fill="hold" grpId="1"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par>
                          <p:cTn id="31" fill="hold">
                            <p:stCondLst>
                              <p:cond delay="500"/>
                            </p:stCondLst>
                            <p:childTnLst>
                              <p:par>
                                <p:cTn id="32" presetID="0" presetClass="path" presetSubtype="0" accel="50000" decel="50000" fill="hold" grpId="0" nodeType="afterEffect">
                                  <p:stCondLst>
                                    <p:cond delay="0"/>
                                  </p:stCondLst>
                                  <p:childTnLst>
                                    <p:animMotion origin="layout" path="M 0.000000 0.000000 L -0.004427 0.152500 " pathEditMode="relative" ptsTypes="">
                                      <p:cBhvr>
                                        <p:cTn id="33" dur="2000" fill="hold"/>
                                        <p:tgtEl>
                                          <p:spTgt spid="19"/>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grpId="1" nodeType="clickEffect">
                                  <p:stCondLst>
                                    <p:cond delay="0"/>
                                  </p:stCondLst>
                                  <p:childTnLst>
                                    <p:animEffect transition="out" filter="wipe(down)">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1" fill="hold" grpId="2" nodeType="clickEffect">
                                  <p:stCondLst>
                                    <p:cond delay="0"/>
                                  </p:stCondLst>
                                  <p:childTnLst>
                                    <p:animEffect transition="out" filter="wipe(up)">
                                      <p:cBhvr>
                                        <p:cTn id="47" dur="500"/>
                                        <p:tgtEl>
                                          <p:spTgt spid="22"/>
                                        </p:tgtEl>
                                      </p:cBhvr>
                                    </p:animEffect>
                                    <p:set>
                                      <p:cBhvr>
                                        <p:cTn id="48" dur="1" fill="hold">
                                          <p:stCondLst>
                                            <p:cond delay="499"/>
                                          </p:stCondLst>
                                        </p:cTn>
                                        <p:tgtEl>
                                          <p:spTgt spid="2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par>
                          <p:cTn id="57" fill="hold">
                            <p:stCondLst>
                              <p:cond delay="500"/>
                            </p:stCondLst>
                            <p:childTnLst>
                              <p:par>
                                <p:cTn id="58" presetID="0" presetClass="path" presetSubtype="0" accel="50000" decel="50000" fill="hold" grpId="1" nodeType="afterEffect">
                                  <p:stCondLst>
                                    <p:cond delay="0"/>
                                  </p:stCondLst>
                                  <p:childTnLst>
                                    <p:animMotion origin="layout" path="M 0.000000 0.000000 L -0.194531 0.158704 " pathEditMode="relative" ptsTypes="">
                                      <p:cBhvr>
                                        <p:cTn id="59" dur="2000" fill="hold"/>
                                        <p:tgtEl>
                                          <p:spTgt spid="24"/>
                                        </p:tgtEl>
                                        <p:attrNameLst>
                                          <p:attrName>ppt_x</p:attrName>
                                          <p:attrName>ppt_y</p:attrName>
                                        </p:attrNameLst>
                                      </p:cBhvr>
                                    </p:animMotion>
                                  </p:childTnLst>
                                </p:cTn>
                              </p:par>
                            </p:childTnLst>
                          </p:cTn>
                        </p:par>
                        <p:par>
                          <p:cTn id="60" fill="hold">
                            <p:stCondLst>
                              <p:cond delay="2500"/>
                            </p:stCondLst>
                            <p:childTnLst>
                              <p:par>
                                <p:cTn id="61" presetID="22" presetClass="exit" presetSubtype="4" fill="hold" grpId="2" nodeType="afterEffect">
                                  <p:stCondLst>
                                    <p:cond delay="0"/>
                                  </p:stCondLst>
                                  <p:childTnLst>
                                    <p:animEffect transition="out" filter="wipe(down)">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wipe(left)">
                                      <p:cBhvr>
                                        <p:cTn id="6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bldLvl="0" animBg="1"/>
      <p:bldP spid="2" grpId="1" animBg="1"/>
      <p:bldP spid="17" grpId="0"/>
      <p:bldP spid="18" grpId="0" animBg="1"/>
      <p:bldP spid="19" grpId="0"/>
      <p:bldP spid="22" grpId="0" animBg="1"/>
      <p:bldP spid="22" grpId="1" animBg="1"/>
      <p:bldP spid="22" grpId="2" animBg="1"/>
      <p:bldP spid="19" grpId="1"/>
      <p:bldP spid="18" grpId="1" animBg="1"/>
      <p:bldP spid="23" grpId="0" bldLvl="0" animBg="1"/>
      <p:bldP spid="23" grpId="1" animBg="1"/>
      <p:bldP spid="24" grpId="0" bldLvl="0" animBg="1"/>
      <p:bldP spid="24" grpId="1" bldLvl="0" animBg="1"/>
      <p:bldP spid="23" grpId="2" bldLvl="0" animBg="1"/>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954405"/>
            <a:ext cx="7442026" cy="727075"/>
            <a:chOff x="266" y="-52"/>
            <a:chExt cx="11078" cy="1376"/>
          </a:xfrm>
        </p:grpSpPr>
        <p:sp>
          <p:nvSpPr>
            <p:cNvPr id="5" name="Rectangle 2"/>
            <p:cNvSpPr>
              <a:spLocks noGrp="1"/>
            </p:cNvSpPr>
            <p:nvPr/>
          </p:nvSpPr>
          <p:spPr>
            <a:xfrm>
              <a:off x="1578" y="69"/>
              <a:ext cx="9766"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8</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田忌赛马</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--3</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个数排序</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1513840" y="2098040"/>
            <a:ext cx="8961120" cy="3243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585595" y="2181225"/>
            <a:ext cx="8824595" cy="2968625"/>
          </a:xfrm>
          <a:prstGeom prst="rect">
            <a:avLst/>
          </a:prstGeom>
          <a:noFill/>
        </p:spPr>
        <p:txBody>
          <a:bodyPr wrap="square" rtlCol="0">
            <a:spAutoFit/>
          </a:bodyPr>
          <a:p>
            <a:pPr>
              <a:lnSpc>
                <a:spcPct val="120000"/>
              </a:lnSpc>
            </a:pPr>
            <a:r>
              <a:rPr lang="en-US" altLang="zh-CN" sz="2600" b="1"/>
              <a:t>  </a:t>
            </a:r>
            <a:r>
              <a:rPr sz="2600">
                <a:effectLst/>
                <a:latin typeface="方正大魏体简体" panose="02000000000000000000" charset="-122"/>
                <a:ea typeface="方正大魏体简体" panose="02000000000000000000" charset="-122"/>
              </a:rPr>
              <a:t>      </a:t>
            </a:r>
            <a:r>
              <a:rPr lang="zh-CN" sz="2600">
                <a:effectLst/>
                <a:latin typeface="方正大魏体简体" panose="02000000000000000000" charset="-122"/>
                <a:ea typeface="方正大魏体简体" panose="02000000000000000000" charset="-122"/>
              </a:rPr>
              <a:t>齐国大将田忌，很喜欢赛马。有一次，他和齐威王约定，要进行一场比赛。他们商量，把各自的马分成上、中、下三等。田忌以下等马对齐威王的上等马，上等马对中等马，中等马对下等马，田忌赢了。</a:t>
            </a:r>
            <a:endParaRPr lang="zh-CN" sz="2600">
              <a:effectLst/>
              <a:latin typeface="方正大魏体简体" panose="02000000000000000000" charset="-122"/>
              <a:ea typeface="方正大魏体简体" panose="02000000000000000000" charset="-122"/>
            </a:endParaRPr>
          </a:p>
          <a:p>
            <a:pPr>
              <a:lnSpc>
                <a:spcPct val="120000"/>
              </a:lnSpc>
            </a:pPr>
            <a:r>
              <a:rPr lang="zh-CN" altLang="en-US" sz="2600">
                <a:effectLst/>
                <a:latin typeface="方正大魏体简体" panose="02000000000000000000" charset="-122"/>
                <a:ea typeface="方正大魏体简体" panose="02000000000000000000" charset="-122"/>
              </a:rPr>
              <a:t>       试编一程序，输入三个整数，表示三匹马跑</a:t>
            </a:r>
            <a:r>
              <a:rPr lang="en-US" altLang="zh-CN" sz="2600">
                <a:effectLst/>
                <a:latin typeface="方正大魏体简体" panose="02000000000000000000" charset="-122"/>
                <a:ea typeface="方正大魏体简体" panose="02000000000000000000" charset="-122"/>
              </a:rPr>
              <a:t>100</a:t>
            </a:r>
            <a:r>
              <a:rPr lang="zh-CN" altLang="en-US" sz="2600">
                <a:effectLst/>
                <a:latin typeface="方正大魏体简体" panose="02000000000000000000" charset="-122"/>
                <a:ea typeface="方正大魏体简体" panose="02000000000000000000" charset="-122"/>
              </a:rPr>
              <a:t>米的秒数，时间越小速度越快，请将秒数按由小到大的顺序输出。</a:t>
            </a:r>
            <a:endParaRPr lang="zh-CN" altLang="en-US" sz="2600">
              <a:effectLst/>
              <a:latin typeface="方正大魏体简体" panose="02000000000000000000" charset="-122"/>
              <a:ea typeface="方正大魏体简体" panose="02000000000000000000" charset="-122"/>
            </a:endParaRPr>
          </a:p>
        </p:txBody>
      </p:sp>
      <p:pic>
        <p:nvPicPr>
          <p:cNvPr id="3" name="图片 2" descr="D30DB5CD79ED0C81751F63DE43C47FC5"/>
          <p:cNvPicPr>
            <a:picLocks noChangeAspect="1"/>
          </p:cNvPicPr>
          <p:nvPr/>
        </p:nvPicPr>
        <p:blipFill>
          <a:blip r:embed="rId1"/>
          <a:stretch>
            <a:fillRect/>
          </a:stretch>
        </p:blipFill>
        <p:spPr>
          <a:xfrm>
            <a:off x="9382125" y="668020"/>
            <a:ext cx="2358390" cy="1430020"/>
          </a:xfrm>
          <a:prstGeom prst="rect">
            <a:avLst/>
          </a:prstGeom>
        </p:spPr>
      </p:pic>
      <p:pic>
        <p:nvPicPr>
          <p:cNvPr id="10" name="图片 9" descr="9EE2A7A6CFB4F574320E2FD69697D978"/>
          <p:cNvPicPr>
            <a:picLocks noChangeAspect="1"/>
          </p:cNvPicPr>
          <p:nvPr/>
        </p:nvPicPr>
        <p:blipFill>
          <a:blip r:embed="rId2"/>
          <a:stretch>
            <a:fillRect/>
          </a:stretch>
        </p:blipFill>
        <p:spPr>
          <a:xfrm>
            <a:off x="5180965" y="5561330"/>
            <a:ext cx="1016000" cy="919480"/>
          </a:xfrm>
          <a:prstGeom prst="rect">
            <a:avLst/>
          </a:prstGeom>
        </p:spPr>
      </p:pic>
      <p:pic>
        <p:nvPicPr>
          <p:cNvPr id="12" name="图片 11" descr="B4734EA5CF64B690F9DB5F996D36B5E9"/>
          <p:cNvPicPr>
            <a:picLocks noChangeAspect="1"/>
          </p:cNvPicPr>
          <p:nvPr/>
        </p:nvPicPr>
        <p:blipFill>
          <a:blip r:embed="rId3"/>
          <a:srcRect r="5550"/>
          <a:stretch>
            <a:fillRect/>
          </a:stretch>
        </p:blipFill>
        <p:spPr>
          <a:xfrm>
            <a:off x="2234565" y="5481955"/>
            <a:ext cx="1285875" cy="1078230"/>
          </a:xfrm>
          <a:prstGeom prst="rect">
            <a:avLst/>
          </a:prstGeom>
        </p:spPr>
      </p:pic>
      <p:pic>
        <p:nvPicPr>
          <p:cNvPr id="14" name="图片 13" descr="03E2934377540EB7911CF3E06ABE9319"/>
          <p:cNvPicPr>
            <a:picLocks noChangeAspect="1"/>
          </p:cNvPicPr>
          <p:nvPr/>
        </p:nvPicPr>
        <p:blipFill>
          <a:blip r:embed="rId4"/>
          <a:stretch>
            <a:fillRect/>
          </a:stretch>
        </p:blipFill>
        <p:spPr>
          <a:xfrm>
            <a:off x="3789680" y="5608320"/>
            <a:ext cx="1021080" cy="951865"/>
          </a:xfrm>
          <a:prstGeom prst="rect">
            <a:avLst/>
          </a:prstGeom>
        </p:spPr>
      </p:pic>
      <p:pic>
        <p:nvPicPr>
          <p:cNvPr id="16" name="图片 15" descr="ECE662C78F92ECA015069B4746871EF5"/>
          <p:cNvPicPr>
            <a:picLocks noChangeAspect="1"/>
          </p:cNvPicPr>
          <p:nvPr/>
        </p:nvPicPr>
        <p:blipFill>
          <a:blip r:embed="rId5">
            <a:clrChange>
              <a:clrFrom>
                <a:srgbClr val="F7F7F7">
                  <a:alpha val="100000"/>
                </a:srgbClr>
              </a:clrFrom>
              <a:clrTo>
                <a:srgbClr val="F7F7F7">
                  <a:alpha val="100000"/>
                  <a:alpha val="0"/>
                </a:srgbClr>
              </a:clrTo>
            </a:clrChange>
          </a:blip>
          <a:stretch>
            <a:fillRect/>
          </a:stretch>
        </p:blipFill>
        <p:spPr>
          <a:xfrm>
            <a:off x="779145" y="5341620"/>
            <a:ext cx="1280795" cy="1204595"/>
          </a:xfrm>
          <a:prstGeom prst="rect">
            <a:avLst/>
          </a:prstGeom>
        </p:spPr>
      </p:pic>
      <p:pic>
        <p:nvPicPr>
          <p:cNvPr id="18" name="图片 17" descr="E94E3459E9ADEED3379E1505AFCACB4E"/>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6416040" y="5371465"/>
            <a:ext cx="1597660" cy="1426210"/>
          </a:xfrm>
          <a:prstGeom prst="rect">
            <a:avLst/>
          </a:prstGeom>
        </p:spPr>
      </p:pic>
      <p:pic>
        <p:nvPicPr>
          <p:cNvPr id="20" name="图片 19" descr="C3E16DB74B05444CFC05A13A24129E56"/>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7585710" y="5341620"/>
            <a:ext cx="1322705" cy="1317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a:hlinkClick r:id="rId1" action="ppaction://hlinkfile"/>
          </p:cNvPr>
          <p:cNvSpPr txBox="1"/>
          <p:nvPr/>
        </p:nvSpPr>
        <p:spPr>
          <a:xfrm>
            <a:off x="327660" y="631634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12" name="图片 1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92710" y="5436235"/>
            <a:ext cx="1421130" cy="880110"/>
          </a:xfrm>
          <a:prstGeom prst="rect">
            <a:avLst/>
          </a:prstGeom>
        </p:spPr>
      </p:pic>
      <p:sp>
        <p:nvSpPr>
          <p:cNvPr id="5" name="文本框 4"/>
          <p:cNvSpPr txBox="1"/>
          <p:nvPr/>
        </p:nvSpPr>
        <p:spPr>
          <a:xfrm>
            <a:off x="1253490" y="655320"/>
            <a:ext cx="9706610" cy="460375"/>
          </a:xfrm>
          <a:prstGeom prst="rect">
            <a:avLst/>
          </a:prstGeom>
          <a:noFill/>
        </p:spPr>
        <p:txBody>
          <a:bodyPr wrap="square" rtlCol="0">
            <a:spAutoFit/>
          </a:bodyPr>
          <a:p>
            <a:pPr algn="l"/>
            <a:r>
              <a:rPr lang="zh-CN" altLang="en-US" sz="2400">
                <a:latin typeface="方正大黑简体" panose="02000000000000000000" charset="-122"/>
                <a:ea typeface="方正大黑简体" panose="02000000000000000000" charset="-122"/>
                <a:cs typeface="方正大黑简体" panose="02000000000000000000" charset="-122"/>
                <a:sym typeface="+mn-ea"/>
              </a:rPr>
              <a:t>不妨</a:t>
            </a:r>
            <a:r>
              <a:rPr lang="zh-CN" sz="2400">
                <a:latin typeface="方正大黑简体" panose="02000000000000000000" charset="-122"/>
                <a:ea typeface="方正大黑简体" panose="02000000000000000000" charset="-122"/>
                <a:cs typeface="方正大黑简体" panose="02000000000000000000" charset="-122"/>
                <a:sym typeface="+mn-ea"/>
              </a:rPr>
              <a:t>用</a:t>
            </a:r>
            <a:r>
              <a:rPr lang="en-US" altLang="zh-CN" sz="2400">
                <a:latin typeface="方正大黑简体" panose="02000000000000000000" charset="-122"/>
                <a:ea typeface="方正大黑简体" panose="02000000000000000000" charset="-122"/>
                <a:cs typeface="方正大黑简体" panose="02000000000000000000" charset="-122"/>
                <a:sym typeface="+mn-ea"/>
              </a:rPr>
              <a:t>a</a:t>
            </a:r>
            <a:r>
              <a:rPr lang="zh-CN" altLang="en-US" sz="2400">
                <a:latin typeface="方正大黑简体" panose="02000000000000000000" charset="-122"/>
                <a:ea typeface="方正大黑简体" panose="02000000000000000000" charset="-122"/>
                <a:cs typeface="方正大黑简体" panose="02000000000000000000" charset="-122"/>
                <a:sym typeface="+mn-ea"/>
              </a:rPr>
              <a:t>、</a:t>
            </a:r>
            <a:r>
              <a:rPr lang="en-US" altLang="zh-CN" sz="2400">
                <a:latin typeface="方正大黑简体" panose="02000000000000000000" charset="-122"/>
                <a:ea typeface="方正大黑简体" panose="02000000000000000000" charset="-122"/>
                <a:cs typeface="方正大黑简体" panose="02000000000000000000" charset="-122"/>
                <a:sym typeface="+mn-ea"/>
              </a:rPr>
              <a:t>b</a:t>
            </a:r>
            <a:r>
              <a:rPr lang="zh-CN" altLang="en-US" sz="2400">
                <a:latin typeface="方正大黑简体" panose="02000000000000000000" charset="-122"/>
                <a:ea typeface="方正大黑简体" panose="02000000000000000000" charset="-122"/>
                <a:cs typeface="方正大黑简体" panose="02000000000000000000" charset="-122"/>
                <a:sym typeface="+mn-ea"/>
              </a:rPr>
              <a:t>、</a:t>
            </a:r>
            <a:r>
              <a:rPr lang="en-US" altLang="zh-CN" sz="2400">
                <a:latin typeface="方正大黑简体" panose="02000000000000000000" charset="-122"/>
                <a:ea typeface="方正大黑简体" panose="02000000000000000000" charset="-122"/>
                <a:cs typeface="方正大黑简体" panose="02000000000000000000" charset="-122"/>
                <a:sym typeface="+mn-ea"/>
              </a:rPr>
              <a:t>c</a:t>
            </a:r>
            <a:r>
              <a:rPr lang="zh-CN" altLang="en-US" sz="2400">
                <a:latin typeface="方正大黑简体" panose="02000000000000000000" charset="-122"/>
                <a:ea typeface="方正大黑简体" panose="02000000000000000000" charset="-122"/>
                <a:cs typeface="方正大黑简体" panose="02000000000000000000" charset="-122"/>
                <a:sym typeface="+mn-ea"/>
              </a:rPr>
              <a:t>来存放三个整数，</a:t>
            </a:r>
            <a:r>
              <a:rPr lang="zh-CN" sz="2400">
                <a:latin typeface="方正大黑简体" panose="02000000000000000000" charset="-122"/>
                <a:ea typeface="方正大黑简体" panose="02000000000000000000" charset="-122"/>
                <a:cs typeface="方正大黑简体" panose="02000000000000000000" charset="-122"/>
                <a:sym typeface="+mn-ea"/>
              </a:rPr>
              <a:t>最终</a:t>
            </a:r>
            <a:r>
              <a:rPr lang="en-US" altLang="zh-CN" sz="2400">
                <a:latin typeface="方正大黑简体" panose="02000000000000000000" charset="-122"/>
                <a:ea typeface="方正大黑简体" panose="02000000000000000000" charset="-122"/>
                <a:cs typeface="方正大黑简体" panose="02000000000000000000" charset="-122"/>
                <a:sym typeface="+mn-ea"/>
              </a:rPr>
              <a:t>a</a:t>
            </a:r>
            <a:r>
              <a:rPr lang="zh-CN" altLang="en-US" sz="2400">
                <a:latin typeface="方正大黑简体" panose="02000000000000000000" charset="-122"/>
                <a:ea typeface="方正大黑简体" panose="02000000000000000000" charset="-122"/>
                <a:cs typeface="方正大黑简体" panose="02000000000000000000" charset="-122"/>
                <a:sym typeface="+mn-ea"/>
              </a:rPr>
              <a:t>存小数，</a:t>
            </a:r>
            <a:r>
              <a:rPr lang="en-US" altLang="zh-CN" sz="2400">
                <a:latin typeface="方正大黑简体" panose="02000000000000000000" charset="-122"/>
                <a:ea typeface="方正大黑简体" panose="02000000000000000000" charset="-122"/>
                <a:cs typeface="方正大黑简体" panose="02000000000000000000" charset="-122"/>
                <a:sym typeface="+mn-ea"/>
              </a:rPr>
              <a:t>b</a:t>
            </a:r>
            <a:r>
              <a:rPr lang="zh-CN" altLang="en-US" sz="2400">
                <a:latin typeface="方正大黑简体" panose="02000000000000000000" charset="-122"/>
                <a:ea typeface="方正大黑简体" panose="02000000000000000000" charset="-122"/>
                <a:cs typeface="方正大黑简体" panose="02000000000000000000" charset="-122"/>
                <a:sym typeface="+mn-ea"/>
              </a:rPr>
              <a:t>存中数，</a:t>
            </a:r>
            <a:r>
              <a:rPr lang="en-US" altLang="zh-CN" sz="2400">
                <a:latin typeface="方正大黑简体" panose="02000000000000000000" charset="-122"/>
                <a:ea typeface="方正大黑简体" panose="02000000000000000000" charset="-122"/>
                <a:cs typeface="方正大黑简体" panose="02000000000000000000" charset="-122"/>
                <a:sym typeface="+mn-ea"/>
              </a:rPr>
              <a:t>c</a:t>
            </a:r>
            <a:r>
              <a:rPr lang="zh-CN" altLang="en-US" sz="2400">
                <a:latin typeface="方正大黑简体" panose="02000000000000000000" charset="-122"/>
                <a:ea typeface="方正大黑简体" panose="02000000000000000000" charset="-122"/>
                <a:cs typeface="方正大黑简体" panose="02000000000000000000" charset="-122"/>
                <a:sym typeface="+mn-ea"/>
              </a:rPr>
              <a:t>存大数。</a:t>
            </a:r>
            <a:endParaRPr lang="zh-CN" altLang="en-US" sz="2400">
              <a:latin typeface="方正大黑简体" panose="02000000000000000000" charset="-122"/>
              <a:ea typeface="方正大黑简体" panose="02000000000000000000" charset="-122"/>
              <a:cs typeface="方正大黑简体" panose="02000000000000000000" charset="-122"/>
              <a:sym typeface="+mn-ea"/>
            </a:endParaRPr>
          </a:p>
        </p:txBody>
      </p:sp>
      <p:sp>
        <p:nvSpPr>
          <p:cNvPr id="6147" name="Rectangle 3"/>
          <p:cNvSpPr>
            <a:spLocks noGrp="1"/>
          </p:cNvSpPr>
          <p:nvPr/>
        </p:nvSpPr>
        <p:spPr>
          <a:xfrm>
            <a:off x="603250" y="287020"/>
            <a:ext cx="2704465" cy="608330"/>
          </a:xfrm>
          <a:prstGeom prst="rect">
            <a:avLst/>
          </a:prstGeom>
        </p:spPr>
        <p:txBody>
          <a:bodyPr vert="horz" wrap="square" lIns="91435" tIns="45717" rIns="91435" bIns="45717" rtlCol="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eaLnBrk="1" hangingPunct="1">
              <a:lnSpc>
                <a:spcPct val="100000"/>
              </a:lnSpc>
              <a:buNone/>
            </a:pPr>
            <a:r>
              <a:rPr lang="zh-CN" b="1" dirty="0">
                <a:latin typeface="黑体" panose="02010609060101010101" charset="-122"/>
                <a:ea typeface="黑体" panose="02010609060101010101" charset="-122"/>
                <a:sym typeface="+mn-ea"/>
              </a:rPr>
              <a:t>【问题分析】</a:t>
            </a:r>
            <a:endParaRPr lang="zh-CN" altLang="zh-CN" b="1"/>
          </a:p>
          <a:p>
            <a:pPr marL="85725" indent="0" eaLnBrk="1" hangingPunct="1">
              <a:lnSpc>
                <a:spcPct val="100000"/>
              </a:lnSpc>
              <a:buNone/>
            </a:pPr>
            <a:endParaRPr lang="zh-CN" altLang="zh-CN" b="1" dirty="0">
              <a:latin typeface="黑体" panose="02010609060101010101" charset="-122"/>
              <a:ea typeface="黑体" panose="02010609060101010101" charset="-122"/>
            </a:endParaRPr>
          </a:p>
        </p:txBody>
      </p:sp>
      <p:grpSp>
        <p:nvGrpSpPr>
          <p:cNvPr id="3" name="组合 2"/>
          <p:cNvGrpSpPr/>
          <p:nvPr/>
        </p:nvGrpSpPr>
        <p:grpSpPr>
          <a:xfrm>
            <a:off x="102870" y="20320"/>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2" name="文本框 1"/>
          <p:cNvSpPr txBox="1"/>
          <p:nvPr/>
        </p:nvSpPr>
        <p:spPr>
          <a:xfrm>
            <a:off x="4514850" y="1370330"/>
            <a:ext cx="6930390" cy="4831080"/>
          </a:xfrm>
          <a:prstGeom prst="rect">
            <a:avLst/>
          </a:prstGeom>
          <a:noFill/>
          <a:ln>
            <a:solidFill>
              <a:srgbClr val="FFC000"/>
            </a:solidFill>
          </a:ln>
          <a:extLst>
            <a:ext uri="{909E8E84-426E-40DD-AFC4-6F175D3DCCD1}">
              <a14:hiddenFill xmlns:a14="http://schemas.microsoft.com/office/drawing/2010/main">
                <a:solidFill>
                  <a:schemeClr val="tx2">
                    <a:lumMod val="20000"/>
                    <a:lumOff val="80000"/>
                  </a:schemeClr>
                </a:solidFill>
              </a14:hiddenFill>
            </a:ext>
          </a:extLst>
        </p:spPr>
        <p:txBody>
          <a:bodyPr wrap="square" rtlCol="0">
            <a:spAutoFit/>
          </a:bodyPr>
          <a:p>
            <a:pPr>
              <a:lnSpc>
                <a:spcPct val="100000"/>
              </a:lnSpc>
            </a:pPr>
            <a:r>
              <a:rPr lang="en-US" altLang="zh-CN" sz="2800" b="1"/>
              <a:t>#include&lt;bits/stdc++.h&gt;</a:t>
            </a:r>
            <a:endParaRPr lang="en-US" altLang="zh-CN" sz="2800" b="1"/>
          </a:p>
          <a:p>
            <a:pPr>
              <a:lnSpc>
                <a:spcPct val="100000"/>
              </a:lnSpc>
            </a:pPr>
            <a:r>
              <a:rPr lang="en-US" altLang="zh-CN" sz="2800" b="1"/>
              <a:t>using namespace std;</a:t>
            </a:r>
            <a:endParaRPr lang="en-US" altLang="zh-CN" sz="2800" b="1"/>
          </a:p>
          <a:p>
            <a:pPr>
              <a:lnSpc>
                <a:spcPct val="100000"/>
              </a:lnSpc>
            </a:pPr>
            <a:r>
              <a:rPr lang="en-US" altLang="zh-CN" sz="2800" b="1"/>
              <a:t>int main(){</a:t>
            </a:r>
            <a:endParaRPr lang="en-US" altLang="zh-CN" sz="2800" b="1"/>
          </a:p>
          <a:p>
            <a:pPr>
              <a:lnSpc>
                <a:spcPct val="100000"/>
              </a:lnSpc>
            </a:pPr>
            <a:r>
              <a:rPr lang="en-US" altLang="zh-CN" sz="2800" b="1"/>
              <a:t>	int a,b,c;</a:t>
            </a:r>
            <a:endParaRPr lang="en-US" altLang="zh-CN" sz="2800" b="1"/>
          </a:p>
          <a:p>
            <a:pPr>
              <a:lnSpc>
                <a:spcPct val="100000"/>
              </a:lnSpc>
            </a:pPr>
            <a:r>
              <a:rPr lang="en-US" altLang="zh-CN" sz="2800" b="1"/>
              <a:t>	cin&gt;&gt;a&gt;&gt;b&gt;&gt;c;</a:t>
            </a:r>
            <a:endParaRPr lang="en-US" altLang="zh-CN" sz="2800" b="1"/>
          </a:p>
          <a:p>
            <a:pPr>
              <a:lnSpc>
                <a:spcPct val="100000"/>
              </a:lnSpc>
            </a:pPr>
            <a:r>
              <a:rPr lang="en-US" altLang="zh-CN" sz="2800" b="1"/>
              <a:t>	if (a&gt;b) swap(a,b);</a:t>
            </a:r>
            <a:endParaRPr lang="en-US" altLang="zh-CN" sz="2800" b="1"/>
          </a:p>
          <a:p>
            <a:pPr>
              <a:lnSpc>
                <a:spcPct val="100000"/>
              </a:lnSpc>
            </a:pPr>
            <a:r>
              <a:rPr lang="en-US" altLang="zh-CN" sz="2800" b="1"/>
              <a:t>	if (a&gt;c) swap(a,c);</a:t>
            </a:r>
            <a:endParaRPr lang="en-US" altLang="zh-CN" sz="2800" b="1"/>
          </a:p>
          <a:p>
            <a:pPr>
              <a:lnSpc>
                <a:spcPct val="100000"/>
              </a:lnSpc>
            </a:pPr>
            <a:r>
              <a:rPr lang="en-US" altLang="zh-CN" sz="2800" b="1"/>
              <a:t>	if (b&gt;c) swap(b,c);</a:t>
            </a:r>
            <a:endParaRPr lang="en-US" altLang="zh-CN" sz="2800" b="1"/>
          </a:p>
          <a:p>
            <a:pPr>
              <a:lnSpc>
                <a:spcPct val="100000"/>
              </a:lnSpc>
            </a:pPr>
            <a:r>
              <a:rPr lang="en-US" altLang="zh-CN" sz="2800" b="1"/>
              <a:t>	cout&lt;&lt;a&lt;&lt;” ”&lt;&lt;b&lt;&lt;” ”&lt;&lt;c&lt;&lt;endl;</a:t>
            </a:r>
            <a:endParaRPr lang="en-US" altLang="zh-CN" sz="2800" b="1"/>
          </a:p>
          <a:p>
            <a:pPr>
              <a:lnSpc>
                <a:spcPct val="100000"/>
              </a:lnSpc>
            </a:pPr>
            <a:r>
              <a:rPr lang="en-US" altLang="zh-CN" sz="2800" b="1"/>
              <a:t>	return 0;</a:t>
            </a:r>
            <a:endParaRPr lang="en-US" altLang="zh-CN" sz="2800" b="1"/>
          </a:p>
          <a:p>
            <a:pPr>
              <a:lnSpc>
                <a:spcPct val="100000"/>
              </a:lnSpc>
            </a:pPr>
            <a:r>
              <a:rPr lang="en-US" altLang="zh-CN" sz="2800" b="1"/>
              <a:t>}</a:t>
            </a:r>
            <a:endParaRPr lang="en-US" altLang="zh-CN" sz="2800" b="1"/>
          </a:p>
        </p:txBody>
      </p:sp>
      <p:graphicFrame>
        <p:nvGraphicFramePr>
          <p:cNvPr id="8" name="表格 7"/>
          <p:cNvGraphicFramePr/>
          <p:nvPr>
            <p:custDataLst>
              <p:tags r:id="rId3"/>
            </p:custDataLst>
          </p:nvPr>
        </p:nvGraphicFramePr>
        <p:xfrm>
          <a:off x="577215" y="1370330"/>
          <a:ext cx="3596640" cy="1010920"/>
        </p:xfrm>
        <a:graphic>
          <a:graphicData uri="http://schemas.openxmlformats.org/drawingml/2006/table">
            <a:tbl>
              <a:tblPr firstRow="1" bandRow="1">
                <a:tableStyleId>{69CF1AB2-1976-4502-BF36-3FF5EA218861}</a:tableStyleId>
              </a:tblPr>
              <a:tblGrid>
                <a:gridCol w="1198880"/>
                <a:gridCol w="1198880"/>
                <a:gridCol w="1198880"/>
              </a:tblGrid>
              <a:tr h="505460">
                <a:tc>
                  <a:txBody>
                    <a:bodyPr/>
                    <a:p>
                      <a:pPr algn="ctr">
                        <a:buNone/>
                      </a:pPr>
                      <a:r>
                        <a:rPr lang="en-US" altLang="zh-CN" sz="2400">
                          <a:latin typeface="Arial" panose="020B0604020202020204" pitchFamily="34" charset="0"/>
                          <a:cs typeface="Arial" panose="020B0604020202020204" pitchFamily="34" charset="0"/>
                        </a:rPr>
                        <a:t>a</a:t>
                      </a:r>
                      <a:endParaRPr lang="en-US" altLang="zh-CN" sz="2400">
                        <a:latin typeface="Arial" panose="020B0604020202020204" pitchFamily="34" charset="0"/>
                        <a:cs typeface="Arial" panose="020B0604020202020204" pitchFamily="34" charset="0"/>
                      </a:endParaRPr>
                    </a:p>
                  </a:txBody>
                  <a:tcPr anchor="ctr" anchorCtr="0">
                    <a:solidFill>
                      <a:schemeClr val="bg1"/>
                    </a:solidFill>
                  </a:tcPr>
                </a:tc>
                <a:tc>
                  <a:txBody>
                    <a:bodyPr/>
                    <a:p>
                      <a:pPr algn="ctr">
                        <a:buNone/>
                      </a:pPr>
                      <a:r>
                        <a:rPr lang="en-US" altLang="zh-CN" sz="2400">
                          <a:latin typeface="Arial" panose="020B0604020202020204" pitchFamily="34" charset="0"/>
                          <a:cs typeface="Arial" panose="020B0604020202020204" pitchFamily="34" charset="0"/>
                        </a:rPr>
                        <a:t>b</a:t>
                      </a:r>
                      <a:endParaRPr lang="en-US" altLang="zh-CN" sz="2400">
                        <a:latin typeface="Arial" panose="020B0604020202020204" pitchFamily="34" charset="0"/>
                        <a:cs typeface="Arial" panose="020B0604020202020204" pitchFamily="34" charset="0"/>
                      </a:endParaRPr>
                    </a:p>
                  </a:txBody>
                  <a:tcPr anchor="ctr" anchorCtr="0">
                    <a:solidFill>
                      <a:schemeClr val="bg1"/>
                    </a:solidFill>
                  </a:tcPr>
                </a:tc>
                <a:tc>
                  <a:txBody>
                    <a:bodyPr/>
                    <a:p>
                      <a:pPr algn="ctr">
                        <a:buNone/>
                      </a:pPr>
                      <a:r>
                        <a:rPr lang="en-US" altLang="zh-CN" sz="2400">
                          <a:latin typeface="Arial" panose="020B0604020202020204" pitchFamily="34" charset="0"/>
                          <a:cs typeface="Arial" panose="020B0604020202020204" pitchFamily="34" charset="0"/>
                        </a:rPr>
                        <a:t>c</a:t>
                      </a:r>
                      <a:endParaRPr lang="en-US" altLang="zh-CN" sz="2400">
                        <a:latin typeface="Arial" panose="020B0604020202020204" pitchFamily="34" charset="0"/>
                        <a:cs typeface="Arial" panose="020B0604020202020204" pitchFamily="34" charset="0"/>
                      </a:endParaRPr>
                    </a:p>
                  </a:txBody>
                  <a:tcPr anchor="ctr" anchorCtr="0">
                    <a:solidFill>
                      <a:schemeClr val="bg1"/>
                    </a:solidFill>
                  </a:tcPr>
                </a:tc>
              </a:tr>
              <a:tr h="505460">
                <a:tc>
                  <a:txBody>
                    <a:bodyPr/>
                    <a:p>
                      <a:pPr algn="ctr">
                        <a:buNone/>
                      </a:pPr>
                      <a:r>
                        <a:rPr lang="en-US" altLang="zh-CN" sz="2000">
                          <a:latin typeface="Arial" panose="020B0604020202020204" pitchFamily="34" charset="0"/>
                          <a:cs typeface="Arial" panose="020B0604020202020204" pitchFamily="34" charset="0"/>
                        </a:rPr>
                        <a:t>195</a:t>
                      </a:r>
                      <a:endParaRPr lang="en-US" altLang="zh-CN" sz="2000">
                        <a:latin typeface="Arial" panose="020B0604020202020204" pitchFamily="34" charset="0"/>
                        <a:cs typeface="Arial" panose="020B0604020202020204" pitchFamily="34" charset="0"/>
                      </a:endParaRPr>
                    </a:p>
                  </a:txBody>
                  <a:tcPr anchor="ctr" anchorCtr="0">
                    <a:solidFill>
                      <a:schemeClr val="bg1"/>
                    </a:solidFill>
                  </a:tcPr>
                </a:tc>
                <a:tc>
                  <a:txBody>
                    <a:bodyPr/>
                    <a:p>
                      <a:pPr algn="ctr">
                        <a:buNone/>
                      </a:pPr>
                      <a:r>
                        <a:rPr lang="en-US" altLang="zh-CN" sz="2000">
                          <a:latin typeface="Arial" panose="020B0604020202020204" pitchFamily="34" charset="0"/>
                          <a:cs typeface="Arial" panose="020B0604020202020204" pitchFamily="34" charset="0"/>
                        </a:rPr>
                        <a:t>236</a:t>
                      </a:r>
                      <a:endParaRPr lang="en-US" altLang="zh-CN" sz="2000">
                        <a:latin typeface="Arial" panose="020B0604020202020204" pitchFamily="34" charset="0"/>
                        <a:cs typeface="Arial" panose="020B0604020202020204" pitchFamily="34" charset="0"/>
                      </a:endParaRPr>
                    </a:p>
                  </a:txBody>
                  <a:tcPr anchor="ctr" anchorCtr="0">
                    <a:solidFill>
                      <a:schemeClr val="bg1"/>
                    </a:solidFill>
                  </a:tcPr>
                </a:tc>
                <a:tc>
                  <a:txBody>
                    <a:bodyPr/>
                    <a:p>
                      <a:pPr algn="ctr">
                        <a:buNone/>
                      </a:pPr>
                      <a:r>
                        <a:rPr lang="en-US" altLang="zh-CN" sz="2000">
                          <a:latin typeface="Arial" panose="020B0604020202020204" pitchFamily="34" charset="0"/>
                          <a:cs typeface="Arial" panose="020B0604020202020204" pitchFamily="34" charset="0"/>
                        </a:rPr>
                        <a:t>183</a:t>
                      </a:r>
                      <a:endParaRPr lang="en-US" altLang="zh-CN" sz="2000">
                        <a:latin typeface="Arial" panose="020B0604020202020204" pitchFamily="34" charset="0"/>
                        <a:cs typeface="Arial" panose="020B0604020202020204" pitchFamily="34" charset="0"/>
                      </a:endParaRPr>
                    </a:p>
                  </a:txBody>
                  <a:tcPr anchor="ctr" anchorCtr="0">
                    <a:solidFill>
                      <a:schemeClr val="bg1"/>
                    </a:solidFill>
                  </a:tcPr>
                </a:tc>
              </a:tr>
            </a:tbl>
          </a:graphicData>
        </a:graphic>
      </p:graphicFrame>
      <p:sp>
        <p:nvSpPr>
          <p:cNvPr id="19" name="文本框 18"/>
          <p:cNvSpPr txBox="1"/>
          <p:nvPr/>
        </p:nvSpPr>
        <p:spPr>
          <a:xfrm>
            <a:off x="716915" y="1931670"/>
            <a:ext cx="829310" cy="398780"/>
          </a:xfrm>
          <a:prstGeom prst="rect">
            <a:avLst/>
          </a:prstGeom>
          <a:solidFill>
            <a:schemeClr val="bg1"/>
          </a:solidFill>
        </p:spPr>
        <p:txBody>
          <a:bodyPr wrap="square" rtlCol="0">
            <a:spAutoFit/>
          </a:bodyPr>
          <a:p>
            <a:r>
              <a:rPr lang="en-US" altLang="zh-CN" sz="2000" b="1">
                <a:effectLst>
                  <a:outerShdw blurRad="38100" dist="38100" dir="2700000" algn="tl">
                    <a:srgbClr val="000000">
                      <a:alpha val="43137"/>
                    </a:srgbClr>
                  </a:outerShdw>
                </a:effectLst>
              </a:rPr>
              <a:t>195</a:t>
            </a:r>
            <a:endParaRPr lang="en-US" altLang="zh-CN" sz="2000" b="1">
              <a:effectLst>
                <a:outerShdw blurRad="38100" dist="38100" dir="2700000" algn="tl">
                  <a:srgbClr val="000000">
                    <a:alpha val="43137"/>
                  </a:srgbClr>
                </a:outerShdw>
              </a:effectLst>
            </a:endParaRPr>
          </a:p>
        </p:txBody>
      </p:sp>
      <p:sp>
        <p:nvSpPr>
          <p:cNvPr id="24" name="文本框 23"/>
          <p:cNvSpPr txBox="1"/>
          <p:nvPr/>
        </p:nvSpPr>
        <p:spPr>
          <a:xfrm>
            <a:off x="3112135" y="1931670"/>
            <a:ext cx="936625" cy="398780"/>
          </a:xfrm>
          <a:prstGeom prst="rect">
            <a:avLst/>
          </a:prstGeom>
          <a:solidFill>
            <a:schemeClr val="bg1"/>
          </a:solidFill>
        </p:spPr>
        <p:txBody>
          <a:bodyPr wrap="square" rtlCol="0">
            <a:spAutoFit/>
          </a:bodyPr>
          <a:p>
            <a:r>
              <a:rPr lang="en-US" altLang="zh-CN" sz="2000" b="1">
                <a:solidFill>
                  <a:schemeClr val="tx1"/>
                </a:solidFill>
                <a:effectLst>
                  <a:outerShdw blurRad="38100" dist="38100" dir="2700000" algn="tl">
                    <a:srgbClr val="000000">
                      <a:alpha val="43137"/>
                    </a:srgbClr>
                  </a:outerShdw>
                </a:effectLst>
              </a:rPr>
              <a:t>183</a:t>
            </a:r>
            <a:endParaRPr lang="en-US" altLang="zh-CN" sz="2000" b="1">
              <a:solidFill>
                <a:schemeClr val="tx1"/>
              </a:solidFill>
              <a:effectLst>
                <a:outerShdw blurRad="38100" dist="38100" dir="2700000" algn="tl">
                  <a:srgbClr val="000000">
                    <a:alpha val="43137"/>
                  </a:srgbClr>
                </a:outerShdw>
              </a:effectLst>
            </a:endParaRPr>
          </a:p>
        </p:txBody>
      </p:sp>
      <p:sp>
        <p:nvSpPr>
          <p:cNvPr id="4" name="文本框 3"/>
          <p:cNvSpPr txBox="1"/>
          <p:nvPr/>
        </p:nvSpPr>
        <p:spPr>
          <a:xfrm>
            <a:off x="2056765" y="1911350"/>
            <a:ext cx="657860" cy="398780"/>
          </a:xfrm>
          <a:prstGeom prst="rect">
            <a:avLst/>
          </a:prstGeom>
          <a:solidFill>
            <a:schemeClr val="bg1"/>
          </a:solidFill>
        </p:spPr>
        <p:txBody>
          <a:bodyPr wrap="square" rtlCol="0">
            <a:spAutoFit/>
          </a:bodyPr>
          <a:p>
            <a:r>
              <a:rPr lang="en-US" altLang="zh-CN" sz="2000" b="1">
                <a:effectLst>
                  <a:outerShdw blurRad="38100" dist="38100" dir="2700000" algn="tl">
                    <a:srgbClr val="000000">
                      <a:alpha val="43137"/>
                    </a:srgbClr>
                  </a:outerShdw>
                </a:effectLst>
              </a:rPr>
              <a:t>236</a:t>
            </a:r>
            <a:endParaRPr lang="en-US" altLang="zh-CN" sz="2000" b="1">
              <a:effectLst>
                <a:outerShdw blurRad="38100" dist="38100" dir="2700000" algn="tl">
                  <a:srgbClr val="000000">
                    <a:alpha val="43137"/>
                  </a:srgbClr>
                </a:outerShdw>
              </a:effectLst>
            </a:endParaRPr>
          </a:p>
        </p:txBody>
      </p:sp>
      <p:sp>
        <p:nvSpPr>
          <p:cNvPr id="6" name="下弧形箭头 5"/>
          <p:cNvSpPr/>
          <p:nvPr/>
        </p:nvSpPr>
        <p:spPr>
          <a:xfrm>
            <a:off x="1292225" y="2353945"/>
            <a:ext cx="1196340" cy="53911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7" name="下弧形箭头 6"/>
          <p:cNvSpPr/>
          <p:nvPr/>
        </p:nvSpPr>
        <p:spPr>
          <a:xfrm>
            <a:off x="1337945" y="2379345"/>
            <a:ext cx="2230120" cy="53911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下弧形箭头 10"/>
          <p:cNvSpPr/>
          <p:nvPr/>
        </p:nvSpPr>
        <p:spPr>
          <a:xfrm>
            <a:off x="2078990" y="2418715"/>
            <a:ext cx="1562735" cy="39878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3" name="文本框 12"/>
          <p:cNvSpPr txBox="1"/>
          <p:nvPr/>
        </p:nvSpPr>
        <p:spPr>
          <a:xfrm>
            <a:off x="3091815" y="1911350"/>
            <a:ext cx="755015" cy="398780"/>
          </a:xfrm>
          <a:prstGeom prst="rect">
            <a:avLst/>
          </a:prstGeom>
          <a:solidFill>
            <a:schemeClr val="bg1"/>
          </a:solidFill>
        </p:spPr>
        <p:txBody>
          <a:bodyPr wrap="square" rtlCol="0">
            <a:spAutoFit/>
          </a:bodyPr>
          <a:p>
            <a:r>
              <a:rPr lang="en-US" altLang="zh-CN" sz="2000" b="1">
                <a:effectLst>
                  <a:outerShdw blurRad="38100" dist="38100" dir="2700000" algn="tl">
                    <a:srgbClr val="000000">
                      <a:alpha val="43137"/>
                    </a:srgbClr>
                  </a:outerShdw>
                </a:effectLst>
              </a:rPr>
              <a:t>195</a:t>
            </a:r>
            <a:endParaRPr lang="en-US" altLang="zh-CN" sz="2000" b="1">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grpId="1" nodeType="clickEffect">
                                  <p:stCondLst>
                                    <p:cond delay="0"/>
                                  </p:stCondLst>
                                  <p:childTnLst>
                                    <p:animEffect transition="out" filter="wipe(right)">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2" fill="hold" grpId="1" nodeType="clickEffect">
                                  <p:stCondLst>
                                    <p:cond delay="0"/>
                                  </p:stCondLst>
                                  <p:childTnLst>
                                    <p:animEffect transition="out" filter="wipe(right)">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par>
                          <p:cTn id="37" fill="hold">
                            <p:stCondLst>
                              <p:cond delay="0"/>
                            </p:stCondLst>
                            <p:childTnLst>
                              <p:par>
                                <p:cTn id="38" presetID="0" presetClass="path" presetSubtype="0" accel="50000" decel="50000" fill="hold" grpId="1" nodeType="afterEffect">
                                  <p:stCondLst>
                                    <p:cond delay="0"/>
                                  </p:stCondLst>
                                  <p:childTnLst>
                                    <p:animMotion origin="layout" path="M 0.000026 0.017086 C 0.013500 0.036320 0.041113 0.097331 0.078015 0.110732 C 0.114918 0.124133 0.157383 0.105056 0.184587 0.083932 C 0.211792 0.062806 0.208168 0.020791 0.214037 0.005025 C 0.219907 -0.010740 0.214037 0.005025 0.214037 0.005025 " pathEditMode="relative" rAng="0" ptsTypes="">
                                      <p:cBhvr>
                                        <p:cTn id="39" dur="2000" fill="hold"/>
                                        <p:tgtEl>
                                          <p:spTgt spid="19"/>
                                        </p:tgtEl>
                                        <p:attrNameLst>
                                          <p:attrName>ppt_x</p:attrName>
                                          <p:attrName>ppt_y</p:attrName>
                                        </p:attrNameLst>
                                      </p:cBhvr>
                                      <p:rCtr x="108" y="40"/>
                                    </p:animMotion>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2000"/>
                            </p:stCondLst>
                            <p:childTnLst>
                              <p:par>
                                <p:cTn id="44" presetID="0" presetClass="path" presetSubtype="0" accel="50000" decel="50000" fill="hold" grpId="1" nodeType="afterEffect">
                                  <p:stCondLst>
                                    <p:cond delay="0"/>
                                  </p:stCondLst>
                                  <p:childTnLst>
                                    <p:animMotion origin="layout" path="M 0.000000 0.000000 C -0.012396 0.016944 -0.038177 0.069722 -0.071615 0.083241 C -0.105052 0.096759 -0.142865 0.084259 -0.167083 0.067593 C -0.191302 0.050926 -0.189479 0.013241 -0.192708 0.000000 " pathEditMode="relative" ptsTypes="">
                                      <p:cBhvr>
                                        <p:cTn id="45" dur="2000" fill="hold"/>
                                        <p:tgtEl>
                                          <p:spTgt spid="24"/>
                                        </p:tgtEl>
                                        <p:attrNameLst>
                                          <p:attrName>ppt_x</p:attrName>
                                          <p:attrName>ppt_y</p:attrName>
                                        </p:attrNameLst>
                                      </p:cBhvr>
                                    </p:animMotion>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2" fill="hold" grpId="1" nodeType="clickEffect">
                                  <p:stCondLst>
                                    <p:cond delay="0"/>
                                  </p:stCondLst>
                                  <p:childTnLst>
                                    <p:animEffect transition="out" filter="wipe(right)">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par>
                          <p:cTn id="59" fill="hold">
                            <p:stCondLst>
                              <p:cond delay="500"/>
                            </p:stCondLst>
                            <p:childTnLst>
                              <p:par>
                                <p:cTn id="60" presetID="0" presetClass="path" presetSubtype="0" accel="50000" decel="50000" fill="hold" grpId="1" nodeType="afterEffect">
                                  <p:stCondLst>
                                    <p:cond delay="0"/>
                                  </p:stCondLst>
                                  <p:childTnLst>
                                    <p:animMotion origin="layout" path="M 0.000000 0.000000 L 0.091615 -0.005278 " pathEditMode="relative" rAng="0" ptsTypes="">
                                      <p:cBhvr>
                                        <p:cTn id="61" dur="2000" fill="hold"/>
                                        <p:tgtEl>
                                          <p:spTgt spid="4"/>
                                        </p:tgtEl>
                                        <p:attrNameLst>
                                          <p:attrName>ppt_x</p:attrName>
                                          <p:attrName>ppt_y</p:attrName>
                                        </p:attrNameLst>
                                      </p:cBhvr>
                                      <p:rCtr x="38" y="1"/>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childTnLst>
                          </p:cTn>
                        </p:par>
                        <p:par>
                          <p:cTn id="65" fill="hold">
                            <p:stCondLst>
                              <p:cond delay="2500"/>
                            </p:stCondLst>
                            <p:childTnLst>
                              <p:par>
                                <p:cTn id="66" presetID="0" presetClass="path" presetSubtype="0" accel="50000" decel="50000" fill="hold" grpId="1" nodeType="afterEffect">
                                  <p:stCondLst>
                                    <p:cond delay="0"/>
                                  </p:stCondLst>
                                  <p:childTnLst>
                                    <p:animMotion origin="layout" path="M 0.000000 0.000000 L -0.076042 0.001574 " pathEditMode="relative" ptsTypes="">
                                      <p:cBhvr>
                                        <p:cTn id="67" dur="2000" fill="hold"/>
                                        <p:tgtEl>
                                          <p:spTgt spid="13"/>
                                        </p:tgtEl>
                                        <p:attrNameLst>
                                          <p:attrName>ppt_x</p:attrName>
                                          <p:attrName>ppt_y</p:attrName>
                                        </p:attrNameLst>
                                      </p:cBhvr>
                                    </p:animMotion>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2"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1" animBg="1"/>
      <p:bldP spid="6" grpId="0" bldLvl="0" animBg="1"/>
      <p:bldP spid="6" grpId="1" bldLvl="0" animBg="1"/>
      <p:bldP spid="7" grpId="0" bldLvl="0" animBg="1"/>
      <p:bldP spid="7" grpId="1" bldLvl="0" animBg="1"/>
      <p:bldP spid="19" grpId="0" bldLvl="0" animBg="1"/>
      <p:bldP spid="19" grpId="1" bldLvl="0" animBg="1"/>
      <p:bldP spid="24" grpId="0" bldLvl="0" animBg="1"/>
      <p:bldP spid="24" grpId="1" bldLvl="0" animBg="1"/>
      <p:bldP spid="11" grpId="0" bldLvl="0" animBg="1"/>
      <p:bldP spid="11" grpId="1" bldLvl="0" animBg="1"/>
      <p:bldP spid="4" grpId="0" bldLvl="0" animBg="1"/>
      <p:bldP spid="4" grpId="1" bldLvl="0" animBg="1"/>
      <p:bldP spid="13" grpId="0" bldLvl="0" animBg="1"/>
      <p:bldP spid="13" grpId="1" bldLvl="0" animBg="1"/>
      <p:bldP spid="2"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710565"/>
            <a:ext cx="7442026" cy="727075"/>
            <a:chOff x="266" y="-52"/>
            <a:chExt cx="11078" cy="1376"/>
          </a:xfrm>
        </p:grpSpPr>
        <p:sp>
          <p:nvSpPr>
            <p:cNvPr id="5" name="Rectangle 2"/>
            <p:cNvSpPr>
              <a:spLocks noGrp="1"/>
            </p:cNvSpPr>
            <p:nvPr/>
          </p:nvSpPr>
          <p:spPr>
            <a:xfrm>
              <a:off x="1578" y="69"/>
              <a:ext cx="9766"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9</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sym typeface="+mn-ea"/>
                </a:rPr>
                <a:t>虫子吃苹果</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586740" y="1437640"/>
            <a:ext cx="11104880" cy="425069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86105" y="1515110"/>
            <a:ext cx="11029950" cy="4050030"/>
          </a:xfrm>
          <a:prstGeom prst="rect">
            <a:avLst/>
          </a:prstGeom>
          <a:noFill/>
        </p:spPr>
        <p:txBody>
          <a:bodyPr wrap="square" rtlCol="0">
            <a:spAutoFit/>
          </a:bodyPr>
          <a:p>
            <a:pPr>
              <a:lnSpc>
                <a:spcPct val="110000"/>
              </a:lnSpc>
            </a:pPr>
            <a:r>
              <a:rPr lang="en-US" altLang="zh-CN" sz="2600" b="1"/>
              <a:t>  </a:t>
            </a:r>
            <a:r>
              <a:rPr sz="2600">
                <a:effectLst/>
                <a:latin typeface="方正大魏体简体" panose="02000000000000000000" charset="-122"/>
                <a:ea typeface="方正大魏体简体" panose="02000000000000000000" charset="-122"/>
              </a:rPr>
              <a:t>     </a:t>
            </a:r>
            <a:r>
              <a:rPr lang="zh-CN" sz="2600">
                <a:effectLst/>
                <a:latin typeface="方正大魏体简体" panose="02000000000000000000" charset="-122"/>
                <a:ea typeface="方正大魏体简体" panose="02000000000000000000" charset="-122"/>
                <a:sym typeface="+mn-ea"/>
              </a:rPr>
              <a:t>牛牛买了一箱新疆阿克苏苹果共有n个，很不幸，苹果箱里混进了一条虫子。虫子每x小时能吃掉一个苹果。假设虫子在吃完一个苹果之前不会吃另一个，那么经过y小时后，这箱苹果中还有多少个苹果没有被虫子吃过？</a:t>
            </a:r>
            <a:endParaRPr lang="zh-CN" sz="2600">
              <a:effectLst/>
              <a:latin typeface="方正大魏体简体" panose="02000000000000000000" charset="-122"/>
              <a:ea typeface="方正大魏体简体" panose="02000000000000000000" charset="-122"/>
            </a:endParaRPr>
          </a:p>
          <a:p>
            <a:pPr>
              <a:lnSpc>
                <a:spcPct val="110000"/>
              </a:lnSpc>
            </a:pPr>
            <a:r>
              <a:rPr lang="zh-CN" sz="2600">
                <a:effectLst/>
                <a:latin typeface="方正大魏体简体" panose="02000000000000000000" charset="-122"/>
                <a:ea typeface="方正大魏体简体" panose="02000000000000000000" charset="-122"/>
                <a:sym typeface="+mn-ea"/>
              </a:rPr>
              <a:t>【输入格式】一行三个整数</a:t>
            </a:r>
            <a:r>
              <a:rPr lang="en-US" altLang="zh-CN" sz="2600">
                <a:effectLst/>
                <a:latin typeface="方正大魏体简体" panose="02000000000000000000" charset="-122"/>
                <a:ea typeface="方正大魏体简体" panose="02000000000000000000" charset="-122"/>
                <a:sym typeface="+mn-ea"/>
              </a:rPr>
              <a:t>,</a:t>
            </a:r>
            <a:r>
              <a:rPr lang="zh-CN" sz="2600">
                <a:effectLst/>
                <a:latin typeface="方正大魏体简体" panose="02000000000000000000" charset="-122"/>
                <a:ea typeface="方正大魏体简体" panose="02000000000000000000" charset="-122"/>
                <a:sym typeface="+mn-ea"/>
              </a:rPr>
              <a:t>表示n、x、y</a:t>
            </a:r>
            <a:r>
              <a:rPr lang="en-US" altLang="zh-CN" sz="2600">
                <a:effectLst/>
                <a:latin typeface="方正大魏体简体" panose="02000000000000000000" charset="-122"/>
                <a:ea typeface="方正大魏体简体" panose="02000000000000000000" charset="-122"/>
                <a:sym typeface="+mn-ea"/>
              </a:rPr>
              <a:t>(i</a:t>
            </a:r>
            <a:r>
              <a:rPr lang="zh-CN" sz="2600">
                <a:effectLst/>
                <a:latin typeface="方正大魏体简体" panose="02000000000000000000" charset="-122"/>
                <a:ea typeface="方正大魏体简体" panose="02000000000000000000" charset="-122"/>
                <a:sym typeface="+mn-ea"/>
              </a:rPr>
              <a:t>nt范围内</a:t>
            </a:r>
            <a:r>
              <a:rPr lang="en-US" altLang="zh-CN" sz="2600">
                <a:effectLst/>
                <a:latin typeface="方正大魏体简体" panose="02000000000000000000" charset="-122"/>
                <a:ea typeface="方正大魏体简体" panose="02000000000000000000" charset="-122"/>
                <a:sym typeface="+mn-ea"/>
              </a:rPr>
              <a:t>)</a:t>
            </a:r>
            <a:r>
              <a:rPr lang="zh-CN" sz="2600">
                <a:effectLst/>
                <a:latin typeface="方正大魏体简体" panose="02000000000000000000" charset="-122"/>
                <a:ea typeface="方正大魏体简体" panose="02000000000000000000" charset="-122"/>
                <a:sym typeface="+mn-ea"/>
              </a:rPr>
              <a:t>，之间用一个空格隔开。</a:t>
            </a:r>
            <a:endParaRPr lang="zh-CN" sz="2600">
              <a:effectLst/>
              <a:latin typeface="方正大魏体简体" panose="02000000000000000000" charset="-122"/>
              <a:ea typeface="方正大魏体简体" panose="02000000000000000000" charset="-122"/>
            </a:endParaRPr>
          </a:p>
          <a:p>
            <a:pPr>
              <a:lnSpc>
                <a:spcPct val="110000"/>
              </a:lnSpc>
            </a:pPr>
            <a:r>
              <a:rPr lang="zh-CN" sz="2600">
                <a:effectLst/>
                <a:latin typeface="方正大魏体简体" panose="02000000000000000000" charset="-122"/>
                <a:ea typeface="方正大魏体简体" panose="02000000000000000000" charset="-122"/>
                <a:sym typeface="+mn-ea"/>
              </a:rPr>
              <a:t>【输出格式】一行一个正整数，表示所剩苹果数。</a:t>
            </a:r>
            <a:endParaRPr lang="zh-CN" sz="2600">
              <a:effectLst/>
              <a:latin typeface="方正大魏体简体" panose="02000000000000000000" charset="-122"/>
              <a:ea typeface="方正大魏体简体" panose="02000000000000000000" charset="-122"/>
            </a:endParaRPr>
          </a:p>
          <a:p>
            <a:pPr>
              <a:lnSpc>
                <a:spcPct val="110000"/>
              </a:lnSpc>
            </a:pPr>
            <a:r>
              <a:rPr lang="zh-CN" sz="2600">
                <a:effectLst/>
                <a:latin typeface="方正大魏体简体" panose="02000000000000000000" charset="-122"/>
                <a:ea typeface="方正大魏体简体" panose="02000000000000000000" charset="-122"/>
                <a:sym typeface="+mn-ea"/>
              </a:rPr>
              <a:t>【输入样例】 </a:t>
            </a:r>
            <a:endParaRPr lang="zh-CN" sz="2600">
              <a:effectLst/>
              <a:latin typeface="方正大魏体简体" panose="02000000000000000000" charset="-122"/>
              <a:ea typeface="方正大魏体简体" panose="02000000000000000000" charset="-122"/>
              <a:sym typeface="+mn-ea"/>
            </a:endParaRPr>
          </a:p>
          <a:p>
            <a:pPr>
              <a:lnSpc>
                <a:spcPct val="110000"/>
              </a:lnSpc>
            </a:pPr>
            <a:r>
              <a:rPr lang="zh-CN" sz="2600">
                <a:effectLst/>
                <a:latin typeface="方正大魏体简体" panose="02000000000000000000" charset="-122"/>
                <a:ea typeface="方正大魏体简体" panose="02000000000000000000" charset="-122"/>
                <a:sym typeface="+mn-ea"/>
              </a:rPr>
              <a:t>  3 2 1</a:t>
            </a:r>
            <a:endParaRPr lang="zh-CN" sz="2600">
              <a:effectLst/>
              <a:latin typeface="方正大魏体简体" panose="02000000000000000000" charset="-122"/>
              <a:ea typeface="方正大魏体简体" panose="02000000000000000000" charset="-122"/>
            </a:endParaRPr>
          </a:p>
          <a:p>
            <a:pPr>
              <a:lnSpc>
                <a:spcPct val="110000"/>
              </a:lnSpc>
            </a:pPr>
            <a:r>
              <a:rPr lang="zh-CN" sz="2600">
                <a:effectLst/>
                <a:latin typeface="方正大魏体简体" panose="02000000000000000000" charset="-122"/>
                <a:ea typeface="方正大魏体简体" panose="02000000000000000000" charset="-122"/>
                <a:sym typeface="+mn-ea"/>
              </a:rPr>
              <a:t>【输出样例】</a:t>
            </a:r>
            <a:endParaRPr lang="zh-CN" sz="2600">
              <a:effectLst/>
              <a:latin typeface="方正大魏体简体" panose="02000000000000000000" charset="-122"/>
              <a:ea typeface="方正大魏体简体" panose="02000000000000000000" charset="-122"/>
              <a:sym typeface="+mn-ea"/>
            </a:endParaRPr>
          </a:p>
          <a:p>
            <a:pPr>
              <a:lnSpc>
                <a:spcPct val="110000"/>
              </a:lnSpc>
            </a:pPr>
            <a:r>
              <a:rPr lang="zh-CN" sz="2600">
                <a:effectLst/>
                <a:latin typeface="方正大魏体简体" panose="02000000000000000000" charset="-122"/>
                <a:ea typeface="方正大魏体简体" panose="02000000000000000000" charset="-122"/>
                <a:sym typeface="+mn-ea"/>
              </a:rPr>
              <a:t>  2</a:t>
            </a:r>
            <a:endParaRPr lang="zh-CN" sz="2600">
              <a:effectLst/>
              <a:latin typeface="方正大魏体简体" panose="02000000000000000000" charset="-122"/>
              <a:ea typeface="方正大魏体简体" panose="02000000000000000000" charset="-122"/>
            </a:endParaRPr>
          </a:p>
        </p:txBody>
      </p:sp>
      <p:pic>
        <p:nvPicPr>
          <p:cNvPr id="2" name="图片 1" descr="苹果2"/>
          <p:cNvPicPr>
            <a:picLocks noChangeAspect="1"/>
          </p:cNvPicPr>
          <p:nvPr/>
        </p:nvPicPr>
        <p:blipFill>
          <a:blip r:embed="rId1">
            <a:clrChange>
              <a:clrFrom>
                <a:srgbClr val="FFFFFF">
                  <a:alpha val="100000"/>
                </a:srgbClr>
              </a:clrFrom>
              <a:clrTo>
                <a:srgbClr val="FFFFFF">
                  <a:alpha val="100000"/>
                  <a:alpha val="0"/>
                </a:srgbClr>
              </a:clrTo>
            </a:clrChange>
          </a:blip>
          <a:srcRect t="5058" b="6950"/>
          <a:stretch>
            <a:fillRect/>
          </a:stretch>
        </p:blipFill>
        <p:spPr>
          <a:xfrm>
            <a:off x="2406650" y="5571490"/>
            <a:ext cx="1414145" cy="1286510"/>
          </a:xfrm>
          <a:prstGeom prst="rect">
            <a:avLst/>
          </a:prstGeom>
        </p:spPr>
      </p:pic>
      <p:pic>
        <p:nvPicPr>
          <p:cNvPr id="8" name="图片 7" descr="苹果0"/>
          <p:cNvPicPr>
            <a:picLocks noChangeAspect="1"/>
          </p:cNvPicPr>
          <p:nvPr/>
        </p:nvPicPr>
        <p:blipFill>
          <a:blip r:embed="rId2">
            <a:clrChange>
              <a:clrFrom>
                <a:srgbClr val="F6F6F6">
                  <a:alpha val="100000"/>
                </a:srgbClr>
              </a:clrFrom>
              <a:clrTo>
                <a:srgbClr val="F6F6F6">
                  <a:alpha val="100000"/>
                  <a:alpha val="0"/>
                </a:srgbClr>
              </a:clrTo>
            </a:clrChange>
          </a:blip>
          <a:srcRect t="-686" r="42600"/>
          <a:stretch>
            <a:fillRect/>
          </a:stretch>
        </p:blipFill>
        <p:spPr>
          <a:xfrm>
            <a:off x="1332230" y="5420360"/>
            <a:ext cx="1074420" cy="1267460"/>
          </a:xfrm>
          <a:prstGeom prst="rect">
            <a:avLst/>
          </a:prstGeom>
          <a:ln>
            <a:noFill/>
          </a:ln>
        </p:spPr>
      </p:pic>
      <p:pic>
        <p:nvPicPr>
          <p:cNvPr id="9" name="图片 8" descr="苹果6"/>
          <p:cNvPicPr>
            <a:picLocks noChangeAspect="1"/>
          </p:cNvPicPr>
          <p:nvPr/>
        </p:nvPicPr>
        <p:blipFill>
          <a:blip r:embed="rId3"/>
          <a:srcRect l="-1503" b="7014"/>
          <a:stretch>
            <a:fillRect/>
          </a:stretch>
        </p:blipFill>
        <p:spPr>
          <a:xfrm>
            <a:off x="5603240" y="6008370"/>
            <a:ext cx="770255" cy="703580"/>
          </a:xfrm>
          <a:prstGeom prst="rect">
            <a:avLst/>
          </a:prstGeom>
          <a:ln>
            <a:noFill/>
          </a:ln>
        </p:spPr>
      </p:pic>
      <p:pic>
        <p:nvPicPr>
          <p:cNvPr id="11" name="图片 10" descr="青虫"/>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957060" y="5960110"/>
            <a:ext cx="521970" cy="631190"/>
          </a:xfrm>
          <a:prstGeom prst="rect">
            <a:avLst/>
          </a:prstGeom>
          <a:ln>
            <a:noFill/>
          </a:ln>
        </p:spPr>
      </p:pic>
      <p:pic>
        <p:nvPicPr>
          <p:cNvPr id="13" name="图片 12" descr="苹果0"/>
          <p:cNvPicPr>
            <a:picLocks noChangeAspect="1"/>
          </p:cNvPicPr>
          <p:nvPr/>
        </p:nvPicPr>
        <p:blipFill>
          <a:blip r:embed="rId2">
            <a:clrChange>
              <a:clrFrom>
                <a:srgbClr val="F6F6F6">
                  <a:alpha val="100000"/>
                </a:srgbClr>
              </a:clrFrom>
              <a:clrTo>
                <a:srgbClr val="F6F6F6">
                  <a:alpha val="100000"/>
                  <a:alpha val="0"/>
                </a:srgbClr>
              </a:clrTo>
            </a:clrChange>
          </a:blip>
          <a:srcRect t="-686" r="42600"/>
          <a:stretch>
            <a:fillRect/>
          </a:stretch>
        </p:blipFill>
        <p:spPr>
          <a:xfrm>
            <a:off x="774065" y="5922010"/>
            <a:ext cx="648970" cy="765810"/>
          </a:xfrm>
          <a:prstGeom prst="rect">
            <a:avLst/>
          </a:prstGeom>
          <a:ln>
            <a:noFill/>
          </a:ln>
        </p:spPr>
      </p:pic>
      <p:pic>
        <p:nvPicPr>
          <p:cNvPr id="15" name="图片 14" descr="苹果2"/>
          <p:cNvPicPr>
            <a:picLocks noChangeAspect="1"/>
          </p:cNvPicPr>
          <p:nvPr/>
        </p:nvPicPr>
        <p:blipFill>
          <a:blip r:embed="rId1">
            <a:clrChange>
              <a:clrFrom>
                <a:srgbClr val="FFFFFF">
                  <a:alpha val="100000"/>
                </a:srgbClr>
              </a:clrFrom>
              <a:clrTo>
                <a:srgbClr val="FFFFFF">
                  <a:alpha val="100000"/>
                  <a:alpha val="0"/>
                </a:srgbClr>
              </a:clrTo>
            </a:clrChange>
          </a:blip>
          <a:srcRect t="5058" b="6950"/>
          <a:stretch>
            <a:fillRect/>
          </a:stretch>
        </p:blipFill>
        <p:spPr>
          <a:xfrm>
            <a:off x="3356610" y="5584190"/>
            <a:ext cx="1346835" cy="1225550"/>
          </a:xfrm>
          <a:prstGeom prst="rect">
            <a:avLst/>
          </a:prstGeom>
          <a:ln>
            <a:noFill/>
          </a:ln>
        </p:spPr>
      </p:pic>
      <p:pic>
        <p:nvPicPr>
          <p:cNvPr id="17" name="图片 16" descr="苹果0"/>
          <p:cNvPicPr>
            <a:picLocks noChangeAspect="1"/>
          </p:cNvPicPr>
          <p:nvPr/>
        </p:nvPicPr>
        <p:blipFill>
          <a:blip r:embed="rId2">
            <a:clrChange>
              <a:clrFrom>
                <a:srgbClr val="F6F6F6">
                  <a:alpha val="100000"/>
                </a:srgbClr>
              </a:clrFrom>
              <a:clrTo>
                <a:srgbClr val="F6F6F6">
                  <a:alpha val="100000"/>
                  <a:alpha val="0"/>
                </a:srgbClr>
              </a:clrTo>
            </a:clrChange>
          </a:blip>
          <a:srcRect t="-686" r="42600"/>
          <a:stretch>
            <a:fillRect/>
          </a:stretch>
        </p:blipFill>
        <p:spPr>
          <a:xfrm>
            <a:off x="4524375" y="5571490"/>
            <a:ext cx="969645" cy="114363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7" name="Rectangle 3"/>
          <p:cNvSpPr>
            <a:spLocks noGrp="1"/>
          </p:cNvSpPr>
          <p:nvPr/>
        </p:nvSpPr>
        <p:spPr>
          <a:xfrm>
            <a:off x="603250" y="287020"/>
            <a:ext cx="3016250" cy="608330"/>
          </a:xfrm>
          <a:prstGeom prst="rect">
            <a:avLst/>
          </a:prstGeom>
        </p:spPr>
        <p:txBody>
          <a:bodyPr vert="horz" wrap="square" lIns="91435" tIns="45717" rIns="91435" bIns="45717" rtlCol="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eaLnBrk="1" hangingPunct="1">
              <a:lnSpc>
                <a:spcPct val="100000"/>
              </a:lnSpc>
              <a:buNone/>
            </a:pPr>
            <a:r>
              <a:rPr lang="zh-CN" sz="2400" b="1" dirty="0">
                <a:latin typeface="黑体" panose="02010609060101010101" charset="-122"/>
                <a:ea typeface="黑体" panose="02010609060101010101" charset="-122"/>
                <a:sym typeface="+mn-ea"/>
              </a:rPr>
              <a:t>【问题分析】</a:t>
            </a:r>
            <a:endParaRPr lang="zh-CN" altLang="zh-CN" sz="2400" b="1"/>
          </a:p>
          <a:p>
            <a:pPr marL="85725" indent="0" eaLnBrk="1" hangingPunct="1">
              <a:lnSpc>
                <a:spcPct val="100000"/>
              </a:lnSpc>
              <a:buNone/>
            </a:pPr>
            <a:endParaRPr lang="zh-CN" altLang="zh-CN" sz="2400" b="1" dirty="0">
              <a:latin typeface="黑体" panose="02010609060101010101" charset="-122"/>
              <a:ea typeface="黑体" panose="02010609060101010101" charset="-122"/>
            </a:endParaRPr>
          </a:p>
        </p:txBody>
      </p:sp>
      <p:grpSp>
        <p:nvGrpSpPr>
          <p:cNvPr id="3" name="组合 2"/>
          <p:cNvGrpSpPr/>
          <p:nvPr/>
        </p:nvGrpSpPr>
        <p:grpSpPr>
          <a:xfrm>
            <a:off x="102870" y="20320"/>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47" name="文本框 46"/>
          <p:cNvSpPr txBox="1"/>
          <p:nvPr/>
        </p:nvSpPr>
        <p:spPr>
          <a:xfrm>
            <a:off x="6515100" y="1351915"/>
            <a:ext cx="5284470" cy="4154170"/>
          </a:xfrm>
          <a:prstGeom prst="rect">
            <a:avLst/>
          </a:prstGeom>
          <a:noFill/>
          <a:ln>
            <a:solidFill>
              <a:schemeClr val="accent6"/>
            </a:solidFill>
          </a:ln>
        </p:spPr>
        <p:txBody>
          <a:bodyPr wrap="square" rtlCol="0">
            <a:spAutoFit/>
          </a:bodyPr>
          <a:p>
            <a:r>
              <a:rPr lang="en-US" altLang="zh-CN" sz="2400" b="1">
                <a:sym typeface="+mn-ea"/>
              </a:rPr>
              <a:t>#include &lt;bits/stdc++.h&gt;</a:t>
            </a:r>
            <a:endParaRPr lang="en-US" altLang="zh-CN" sz="2400" b="1">
              <a:sym typeface="+mn-ea"/>
            </a:endParaRPr>
          </a:p>
          <a:p>
            <a:r>
              <a:rPr lang="en-US" altLang="zh-CN" sz="2400" b="1">
                <a:sym typeface="+mn-ea"/>
              </a:rPr>
              <a:t>using namespace std;</a:t>
            </a:r>
            <a:endParaRPr lang="en-US" altLang="zh-CN" sz="2400" b="1">
              <a:sym typeface="+mn-ea"/>
            </a:endParaRPr>
          </a:p>
          <a:p>
            <a:r>
              <a:rPr lang="en-US" altLang="zh-CN" sz="2400" b="1">
                <a:sym typeface="+mn-ea"/>
              </a:rPr>
              <a:t>int n,x,y,k;</a:t>
            </a:r>
            <a:endParaRPr lang="en-US" altLang="zh-CN" sz="2400" b="1"/>
          </a:p>
          <a:p>
            <a:r>
              <a:rPr lang="en-US" altLang="zh-CN" sz="2400" b="1"/>
              <a:t>int main(){</a:t>
            </a:r>
            <a:endParaRPr lang="en-US" altLang="zh-CN" sz="2400" b="1"/>
          </a:p>
          <a:p>
            <a:r>
              <a:rPr lang="en-US" altLang="zh-CN" sz="2400" b="1"/>
              <a:t>	cin&gt;&gt;n&gt;&gt;x&gt;&gt;y;</a:t>
            </a:r>
            <a:endParaRPr lang="en-US" altLang="zh-CN" sz="2400" b="1"/>
          </a:p>
          <a:p>
            <a:r>
              <a:rPr lang="en-US" altLang="zh-CN" sz="2400" b="1"/>
              <a:t>	k=y/x;</a:t>
            </a:r>
            <a:endParaRPr lang="en-US" altLang="zh-CN" sz="2400" b="1"/>
          </a:p>
          <a:p>
            <a:r>
              <a:rPr lang="en-US" altLang="zh-CN" sz="2400" b="1"/>
              <a:t>	if (y%x) k++;</a:t>
            </a:r>
            <a:endParaRPr lang="en-US" altLang="zh-CN" sz="2400" b="1"/>
          </a:p>
          <a:p>
            <a:r>
              <a:rPr lang="en-US" altLang="zh-CN" sz="2400" b="1"/>
              <a:t>	if (n&gt;=k) cout&lt;&lt;n-k&lt;&lt;endl;</a:t>
            </a:r>
            <a:endParaRPr lang="en-US" altLang="zh-CN" sz="2400" b="1"/>
          </a:p>
          <a:p>
            <a:r>
              <a:rPr lang="en-US" altLang="zh-CN" sz="2400" b="1"/>
              <a:t>	else cout&lt;&lt;0&lt;&lt;endl;</a:t>
            </a:r>
            <a:endParaRPr lang="en-US" altLang="zh-CN" sz="2400" b="1"/>
          </a:p>
          <a:p>
            <a:r>
              <a:rPr lang="en-US" altLang="zh-CN" sz="2400" b="1"/>
              <a:t>  	return 0;</a:t>
            </a:r>
            <a:endParaRPr lang="en-US" altLang="zh-CN" sz="2400" b="1"/>
          </a:p>
          <a:p>
            <a:r>
              <a:rPr lang="en-US" altLang="zh-CN" sz="2400" b="1"/>
              <a:t>}</a:t>
            </a:r>
            <a:endParaRPr lang="en-US" altLang="zh-CN" sz="2400" b="1"/>
          </a:p>
        </p:txBody>
      </p:sp>
      <p:sp>
        <p:nvSpPr>
          <p:cNvPr id="2" name="文本框 1"/>
          <p:cNvSpPr txBox="1"/>
          <p:nvPr/>
        </p:nvSpPr>
        <p:spPr>
          <a:xfrm>
            <a:off x="557530" y="825500"/>
            <a:ext cx="5390515" cy="2675255"/>
          </a:xfrm>
          <a:prstGeom prst="rect">
            <a:avLst/>
          </a:prstGeom>
          <a:noFill/>
        </p:spPr>
        <p:txBody>
          <a:bodyPr wrap="square" rtlCol="0" anchor="t">
            <a:spAutoFit/>
          </a:bodyPr>
          <a:p>
            <a:pPr algn="l">
              <a:lnSpc>
                <a:spcPct val="140000"/>
              </a:lnSpc>
            </a:pPr>
            <a:r>
              <a:rPr lang="zh-CN" altLang="en-US" sz="2400" b="1" dirty="0">
                <a:latin typeface="楷体" panose="02010609060101010101" charset="-122"/>
                <a:ea typeface="楷体" panose="02010609060101010101" charset="-122"/>
                <a:sym typeface="+mn-ea"/>
              </a:rPr>
              <a:t>思考：</a:t>
            </a:r>
            <a:r>
              <a:rPr lang="zh-CN" altLang="en-US" sz="2400" b="1" dirty="0">
                <a:solidFill>
                  <a:schemeClr val="tx1"/>
                </a:solidFill>
                <a:latin typeface="楷体" panose="02010609060101010101" charset="-122"/>
                <a:ea typeface="楷体" panose="02010609060101010101" charset="-122"/>
                <a:sym typeface="+mn-ea"/>
              </a:rPr>
              <a:t>不妨用</a:t>
            </a:r>
            <a:r>
              <a:rPr lang="en-US" altLang="zh-CN" sz="2400" b="1" dirty="0">
                <a:solidFill>
                  <a:schemeClr val="tx1"/>
                </a:solidFill>
                <a:latin typeface="楷体" panose="02010609060101010101" charset="-122"/>
                <a:ea typeface="楷体" panose="02010609060101010101" charset="-122"/>
                <a:sym typeface="+mn-ea"/>
              </a:rPr>
              <a:t>k</a:t>
            </a:r>
            <a:r>
              <a:rPr lang="zh-CN" altLang="en-US" sz="2400" b="1" dirty="0">
                <a:solidFill>
                  <a:schemeClr val="tx1"/>
                </a:solidFill>
                <a:latin typeface="楷体" panose="02010609060101010101" charset="-122"/>
                <a:ea typeface="楷体" panose="02010609060101010101" charset="-122"/>
                <a:sym typeface="+mn-ea"/>
              </a:rPr>
              <a:t>来表示虫子吃的苹果数</a:t>
            </a:r>
            <a:endParaRPr lang="zh-CN" altLang="en-US" sz="2400" b="1" dirty="0">
              <a:latin typeface="楷体" panose="02010609060101010101" charset="-122"/>
              <a:ea typeface="楷体" panose="02010609060101010101" charset="-122"/>
              <a:sym typeface="+mn-ea"/>
            </a:endParaRPr>
          </a:p>
          <a:p>
            <a:pPr algn="l">
              <a:lnSpc>
                <a:spcPct val="140000"/>
              </a:lnSpc>
            </a:pPr>
            <a:r>
              <a:rPr lang="en-US" altLang="zh-CN" sz="2400" b="1" dirty="0">
                <a:latin typeface="楷体" panose="02010609060101010101" charset="-122"/>
                <a:ea typeface="楷体" panose="02010609060101010101" charset="-122"/>
                <a:sym typeface="+mn-ea"/>
              </a:rPr>
              <a:t>1</a:t>
            </a:r>
            <a:r>
              <a:rPr lang="zh-CN" altLang="en-US" sz="2400" b="1" dirty="0">
                <a:latin typeface="楷体" panose="02010609060101010101" charset="-122"/>
                <a:ea typeface="楷体" panose="02010609060101010101" charset="-122"/>
                <a:sym typeface="+mn-ea"/>
              </a:rPr>
              <a:t>、</a:t>
            </a:r>
            <a:r>
              <a:rPr lang="zh-CN" altLang="en-US" sz="2400" b="1" dirty="0">
                <a:latin typeface="楷体" panose="02010609060101010101" charset="-122"/>
                <a:ea typeface="楷体" panose="02010609060101010101" charset="-122"/>
                <a:sym typeface="+mn-ea"/>
              </a:rPr>
              <a:t>虫子在</a:t>
            </a:r>
            <a:r>
              <a:rPr lang="en-US" altLang="zh-CN" sz="2400" b="1" dirty="0">
                <a:latin typeface="楷体" panose="02010609060101010101" charset="-122"/>
                <a:ea typeface="楷体" panose="02010609060101010101" charset="-122"/>
                <a:sym typeface="+mn-ea"/>
              </a:rPr>
              <a:t>y</a:t>
            </a:r>
            <a:r>
              <a:rPr lang="zh-CN" altLang="en-US" sz="2400" b="1" dirty="0">
                <a:latin typeface="楷体" panose="02010609060101010101" charset="-122"/>
                <a:ea typeface="楷体" panose="02010609060101010101" charset="-122"/>
                <a:sym typeface="+mn-ea"/>
              </a:rPr>
              <a:t>小时内可以吃多少只苹果？</a:t>
            </a:r>
            <a:endParaRPr lang="zh-CN" altLang="en-US" sz="2400" b="1" dirty="0">
              <a:latin typeface="楷体" panose="02010609060101010101" charset="-122"/>
              <a:ea typeface="楷体" panose="02010609060101010101" charset="-122"/>
              <a:sym typeface="+mn-ea"/>
            </a:endParaRPr>
          </a:p>
          <a:p>
            <a:pPr algn="l">
              <a:lnSpc>
                <a:spcPct val="140000"/>
              </a:lnSpc>
            </a:pPr>
            <a:endParaRPr lang="zh-CN" altLang="en-US" sz="2400" b="1" dirty="0">
              <a:latin typeface="楷体" panose="02010609060101010101" charset="-122"/>
              <a:ea typeface="楷体" panose="02010609060101010101" charset="-122"/>
              <a:sym typeface="+mn-ea"/>
            </a:endParaRPr>
          </a:p>
          <a:p>
            <a:pPr algn="l">
              <a:lnSpc>
                <a:spcPct val="140000"/>
              </a:lnSpc>
            </a:pPr>
            <a:endParaRPr lang="zh-CN" altLang="en-US" sz="2400" b="1" dirty="0">
              <a:latin typeface="楷体" panose="02010609060101010101" charset="-122"/>
              <a:ea typeface="楷体" panose="02010609060101010101" charset="-122"/>
              <a:sym typeface="+mn-ea"/>
            </a:endParaRPr>
          </a:p>
          <a:p>
            <a:pPr algn="l">
              <a:lnSpc>
                <a:spcPct val="140000"/>
              </a:lnSpc>
            </a:pPr>
            <a:r>
              <a:rPr lang="en-US" altLang="zh-CN" sz="2400" b="1" dirty="0">
                <a:latin typeface="楷体" panose="02010609060101010101" charset="-122"/>
                <a:ea typeface="楷体" panose="02010609060101010101" charset="-122"/>
                <a:sym typeface="+mn-ea"/>
              </a:rPr>
              <a:t>2</a:t>
            </a:r>
            <a:r>
              <a:rPr lang="zh-CN" altLang="en-US" sz="2400" b="1" dirty="0">
                <a:latin typeface="楷体" panose="02010609060101010101" charset="-122"/>
                <a:ea typeface="楷体" panose="02010609060101010101" charset="-122"/>
                <a:sym typeface="+mn-ea"/>
              </a:rPr>
              <a:t>、是否有剩余？</a:t>
            </a:r>
            <a:endParaRPr lang="zh-CN" altLang="en-US" sz="2400" b="1" dirty="0">
              <a:latin typeface="楷体" panose="02010609060101010101" charset="-122"/>
              <a:ea typeface="楷体" panose="02010609060101010101" charset="-122"/>
              <a:sym typeface="+mn-ea"/>
            </a:endParaRPr>
          </a:p>
        </p:txBody>
      </p:sp>
      <p:sp>
        <p:nvSpPr>
          <p:cNvPr id="5" name="文本框 4"/>
          <p:cNvSpPr txBox="1"/>
          <p:nvPr/>
        </p:nvSpPr>
        <p:spPr>
          <a:xfrm>
            <a:off x="1120140" y="2001520"/>
            <a:ext cx="4458970" cy="902970"/>
          </a:xfrm>
          <a:prstGeom prst="rect">
            <a:avLst/>
          </a:prstGeom>
          <a:noFill/>
          <a:ln>
            <a:noFill/>
          </a:ln>
          <a:extLst>
            <a:ext uri="{909E8E84-426E-40DD-AFC4-6F175D3DCCD1}">
              <a14:hiddenFill xmlns:a14="http://schemas.microsoft.com/office/drawing/2010/main">
                <a:solidFill>
                  <a:srgbClr val="FFC000"/>
                </a:solidFill>
              </a14:hiddenFill>
            </a:ext>
          </a:extLst>
        </p:spPr>
        <p:txBody>
          <a:bodyPr wrap="square" rtlCol="0" anchor="t">
            <a:spAutoFit/>
          </a:bodyPr>
          <a:p>
            <a:pPr algn="l">
              <a:lnSpc>
                <a:spcPct val="110000"/>
              </a:lnSpc>
            </a:pPr>
            <a:r>
              <a:rPr lang="zh-CN" altLang="en-US" sz="2400" b="1" dirty="0">
                <a:solidFill>
                  <a:schemeClr val="accent1"/>
                </a:solidFill>
                <a:latin typeface="楷体" panose="02010609060101010101" charset="-122"/>
                <a:ea typeface="楷体" panose="02010609060101010101" charset="-122"/>
                <a:sym typeface="+mn-ea"/>
              </a:rPr>
              <a:t>刚好吃了完整的苹果：</a:t>
            </a:r>
            <a:r>
              <a:rPr lang="en-US" altLang="zh-CN" sz="2400" b="1" dirty="0">
                <a:solidFill>
                  <a:schemeClr val="accent1"/>
                </a:solidFill>
                <a:latin typeface="楷体" panose="02010609060101010101" charset="-122"/>
                <a:ea typeface="楷体" panose="02010609060101010101" charset="-122"/>
                <a:sym typeface="+mn-ea"/>
              </a:rPr>
              <a:t>k=x/y;</a:t>
            </a:r>
            <a:endParaRPr lang="en-US" altLang="zh-CN" sz="2400" b="1" dirty="0">
              <a:solidFill>
                <a:schemeClr val="accent1"/>
              </a:solidFill>
              <a:latin typeface="楷体" panose="02010609060101010101" charset="-122"/>
              <a:ea typeface="楷体" panose="02010609060101010101" charset="-122"/>
              <a:sym typeface="+mn-ea"/>
            </a:endParaRPr>
          </a:p>
          <a:p>
            <a:pPr algn="l">
              <a:lnSpc>
                <a:spcPct val="110000"/>
              </a:lnSpc>
            </a:pPr>
            <a:r>
              <a:rPr lang="zh-CN" altLang="en-US" sz="2400" b="1" dirty="0">
                <a:solidFill>
                  <a:schemeClr val="accent1"/>
                </a:solidFill>
                <a:latin typeface="楷体" panose="02010609060101010101" charset="-122"/>
                <a:ea typeface="楷体" panose="02010609060101010101" charset="-122"/>
                <a:sym typeface="+mn-ea"/>
              </a:rPr>
              <a:t>虫子咬了一半：</a:t>
            </a:r>
            <a:r>
              <a:rPr lang="en-US" altLang="zh-CN" sz="2400" b="1" dirty="0">
                <a:solidFill>
                  <a:schemeClr val="accent1"/>
                </a:solidFill>
                <a:latin typeface="楷体" panose="02010609060101010101" charset="-122"/>
                <a:ea typeface="楷体" panose="02010609060101010101" charset="-122"/>
                <a:sym typeface="+mn-ea"/>
              </a:rPr>
              <a:t>k=x/y+1;</a:t>
            </a:r>
            <a:endParaRPr lang="en-US" altLang="zh-CN" sz="2400" b="1" dirty="0">
              <a:solidFill>
                <a:schemeClr val="accent1"/>
              </a:solidFill>
              <a:latin typeface="楷体" panose="02010609060101010101" charset="-122"/>
              <a:ea typeface="楷体" panose="02010609060101010101" charset="-122"/>
              <a:sym typeface="+mn-ea"/>
            </a:endParaRPr>
          </a:p>
        </p:txBody>
      </p:sp>
      <p:pic>
        <p:nvPicPr>
          <p:cNvPr id="8" name="图片 7" descr="苹果0"/>
          <p:cNvPicPr>
            <a:picLocks noChangeAspect="1"/>
          </p:cNvPicPr>
          <p:nvPr/>
        </p:nvPicPr>
        <p:blipFill>
          <a:blip r:embed="rId1">
            <a:clrChange>
              <a:clrFrom>
                <a:srgbClr val="F6F6F6">
                  <a:alpha val="100000"/>
                </a:srgbClr>
              </a:clrFrom>
              <a:clrTo>
                <a:srgbClr val="F6F6F6">
                  <a:alpha val="100000"/>
                  <a:alpha val="0"/>
                </a:srgbClr>
              </a:clrTo>
            </a:clrChange>
          </a:blip>
          <a:srcRect t="-686" r="42600"/>
          <a:stretch>
            <a:fillRect/>
          </a:stretch>
        </p:blipFill>
        <p:spPr>
          <a:xfrm>
            <a:off x="772160" y="5099685"/>
            <a:ext cx="1490345" cy="1758315"/>
          </a:xfrm>
          <a:prstGeom prst="rect">
            <a:avLst/>
          </a:prstGeom>
          <a:ln>
            <a:noFill/>
          </a:ln>
        </p:spPr>
      </p:pic>
      <p:pic>
        <p:nvPicPr>
          <p:cNvPr id="9" name="图片 8" descr="苹果2"/>
          <p:cNvPicPr>
            <a:picLocks noChangeAspect="1"/>
          </p:cNvPicPr>
          <p:nvPr/>
        </p:nvPicPr>
        <p:blipFill>
          <a:blip r:embed="rId2">
            <a:clrChange>
              <a:clrFrom>
                <a:srgbClr val="FFFFFF">
                  <a:alpha val="100000"/>
                </a:srgbClr>
              </a:clrFrom>
              <a:clrTo>
                <a:srgbClr val="FFFFFF">
                  <a:alpha val="100000"/>
                  <a:alpha val="0"/>
                </a:srgbClr>
              </a:clrTo>
            </a:clrChange>
          </a:blip>
          <a:srcRect t="5058" b="6950"/>
          <a:stretch>
            <a:fillRect/>
          </a:stretch>
        </p:blipFill>
        <p:spPr>
          <a:xfrm>
            <a:off x="-12065" y="5718810"/>
            <a:ext cx="1132205" cy="1030605"/>
          </a:xfrm>
          <a:prstGeom prst="rect">
            <a:avLst/>
          </a:prstGeom>
          <a:ln>
            <a:noFill/>
          </a:ln>
        </p:spPr>
      </p:pic>
      <p:pic>
        <p:nvPicPr>
          <p:cNvPr id="10" name="图片 9" descr="青虫"/>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889250" y="5372735"/>
            <a:ext cx="1137285" cy="1376680"/>
          </a:xfrm>
          <a:prstGeom prst="rect">
            <a:avLst/>
          </a:prstGeom>
          <a:ln>
            <a:noFill/>
          </a:ln>
        </p:spPr>
      </p:pic>
      <p:sp>
        <p:nvSpPr>
          <p:cNvPr id="12" name="文本框 11"/>
          <p:cNvSpPr txBox="1"/>
          <p:nvPr/>
        </p:nvSpPr>
        <p:spPr>
          <a:xfrm>
            <a:off x="1684655" y="3361055"/>
            <a:ext cx="3990340" cy="902970"/>
          </a:xfrm>
          <a:prstGeom prst="rect">
            <a:avLst/>
          </a:prstGeom>
          <a:noFill/>
          <a:ln>
            <a:noFill/>
          </a:ln>
          <a:extLst>
            <a:ext uri="{909E8E84-426E-40DD-AFC4-6F175D3DCCD1}">
              <a14:hiddenFill xmlns:a14="http://schemas.microsoft.com/office/drawing/2010/main">
                <a:solidFill>
                  <a:srgbClr val="FFC000"/>
                </a:solidFill>
              </a14:hiddenFill>
            </a:ext>
          </a:extLst>
        </p:spPr>
        <p:txBody>
          <a:bodyPr wrap="square" rtlCol="0" anchor="t">
            <a:spAutoFit/>
          </a:bodyPr>
          <a:p>
            <a:pPr algn="l">
              <a:lnSpc>
                <a:spcPct val="110000"/>
              </a:lnSpc>
            </a:pPr>
            <a:r>
              <a:rPr lang="en-US" sz="2400" b="1" dirty="0">
                <a:solidFill>
                  <a:schemeClr val="accent1"/>
                </a:solidFill>
                <a:latin typeface="楷体" panose="02010609060101010101" charset="-122"/>
                <a:ea typeface="楷体" panose="02010609060101010101" charset="-122"/>
                <a:sym typeface="+mn-ea"/>
              </a:rPr>
              <a:t>n&gt;=k </a:t>
            </a:r>
            <a:r>
              <a:rPr lang="zh-CN" altLang="en-US" sz="2400" b="1" dirty="0">
                <a:solidFill>
                  <a:schemeClr val="accent1"/>
                </a:solidFill>
                <a:latin typeface="楷体" panose="02010609060101010101" charset="-122"/>
                <a:ea typeface="楷体" panose="02010609060101010101" charset="-122"/>
                <a:sym typeface="+mn-ea"/>
              </a:rPr>
              <a:t>时剩余数为： </a:t>
            </a:r>
            <a:r>
              <a:rPr lang="en-US" altLang="zh-CN" sz="2400" b="1" dirty="0">
                <a:solidFill>
                  <a:schemeClr val="accent1"/>
                </a:solidFill>
                <a:latin typeface="楷体" panose="02010609060101010101" charset="-122"/>
                <a:ea typeface="楷体" panose="02010609060101010101" charset="-122"/>
                <a:sym typeface="+mn-ea"/>
              </a:rPr>
              <a:t>n-k</a:t>
            </a:r>
            <a:endParaRPr lang="en-US" altLang="zh-CN" sz="2400" b="1" dirty="0">
              <a:solidFill>
                <a:schemeClr val="accent1"/>
              </a:solidFill>
              <a:latin typeface="楷体" panose="02010609060101010101" charset="-122"/>
              <a:ea typeface="楷体" panose="02010609060101010101" charset="-122"/>
              <a:sym typeface="+mn-ea"/>
            </a:endParaRPr>
          </a:p>
          <a:p>
            <a:pPr algn="l">
              <a:lnSpc>
                <a:spcPct val="110000"/>
              </a:lnSpc>
            </a:pPr>
            <a:r>
              <a:rPr lang="zh-CN" altLang="en-US" sz="2400" b="1" dirty="0">
                <a:solidFill>
                  <a:schemeClr val="accent1"/>
                </a:solidFill>
                <a:latin typeface="楷体" panose="02010609060101010101" charset="-122"/>
                <a:ea typeface="楷体" panose="02010609060101010101" charset="-122"/>
                <a:sym typeface="+mn-ea"/>
              </a:rPr>
              <a:t>否则 剩余数为</a:t>
            </a:r>
            <a:r>
              <a:rPr lang="en-US" altLang="zh-CN" sz="2400" b="1" dirty="0">
                <a:solidFill>
                  <a:schemeClr val="accent1"/>
                </a:solidFill>
                <a:latin typeface="楷体" panose="02010609060101010101" charset="-122"/>
                <a:ea typeface="楷体" panose="02010609060101010101" charset="-122"/>
                <a:sym typeface="+mn-ea"/>
              </a:rPr>
              <a:t>0</a:t>
            </a:r>
            <a:endParaRPr lang="en-US" altLang="zh-CN" sz="2400" b="1" dirty="0">
              <a:solidFill>
                <a:schemeClr val="accent1"/>
              </a:solidFill>
              <a:latin typeface="楷体" panose="02010609060101010101" charset="-122"/>
              <a:ea typeface="楷体" panose="02010609060101010101" charset="-122"/>
              <a:sym typeface="+mn-ea"/>
            </a:endParaRPr>
          </a:p>
        </p:txBody>
      </p:sp>
      <p:sp>
        <p:nvSpPr>
          <p:cNvPr id="4" name="文本框 3">
            <a:hlinkClick r:id="rId4" action="ppaction://hlinkfile"/>
          </p:cNvPr>
          <p:cNvSpPr txBox="1"/>
          <p:nvPr/>
        </p:nvSpPr>
        <p:spPr>
          <a:xfrm>
            <a:off x="10693400" y="935990"/>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6" name="图片 5">
            <a:hlinkClick r:id="rId4" action="ppaction://hlinkfile"/>
          </p:cNvPr>
          <p:cNvPicPr>
            <a:picLocks noChangeAspect="1"/>
          </p:cNvPicPr>
          <p:nvPr/>
        </p:nvPicPr>
        <p:blipFill>
          <a:blip r:embed="rId5">
            <a:clrChange>
              <a:clrFrom>
                <a:srgbClr val="F6F6F6">
                  <a:alpha val="100000"/>
                </a:srgbClr>
              </a:clrFrom>
              <a:clrTo>
                <a:srgbClr val="F6F6F6">
                  <a:alpha val="100000"/>
                  <a:alpha val="0"/>
                </a:srgbClr>
              </a:clrTo>
            </a:clrChange>
          </a:blip>
          <a:srcRect t="18652" b="19500"/>
          <a:stretch>
            <a:fillRect/>
          </a:stretch>
        </p:blipFill>
        <p:spPr>
          <a:xfrm>
            <a:off x="10458450" y="55880"/>
            <a:ext cx="1421130" cy="880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2" grpId="0"/>
      <p:bldP spid="4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710565"/>
            <a:ext cx="7442026" cy="727075"/>
            <a:chOff x="266" y="-52"/>
            <a:chExt cx="11078" cy="1376"/>
          </a:xfrm>
        </p:grpSpPr>
        <p:sp>
          <p:nvSpPr>
            <p:cNvPr id="5" name="Rectangle 2"/>
            <p:cNvSpPr>
              <a:spLocks noGrp="1"/>
            </p:cNvSpPr>
            <p:nvPr/>
          </p:nvSpPr>
          <p:spPr>
            <a:xfrm>
              <a:off x="1578" y="69"/>
              <a:ext cx="9766"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10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sym typeface="+mn-ea"/>
                </a:rPr>
                <a:t>字符判断</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586740" y="1437640"/>
            <a:ext cx="11104880" cy="425069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880745" y="1515110"/>
            <a:ext cx="10620375" cy="4050030"/>
          </a:xfrm>
          <a:prstGeom prst="rect">
            <a:avLst/>
          </a:prstGeom>
          <a:noFill/>
        </p:spPr>
        <p:txBody>
          <a:bodyPr wrap="square" rtlCol="0">
            <a:spAutoFit/>
          </a:bodyPr>
          <a:p>
            <a:pPr>
              <a:lnSpc>
                <a:spcPct val="110000"/>
              </a:lnSpc>
            </a:pPr>
            <a:r>
              <a:rPr lang="en-US" altLang="zh-CN" sz="2600" b="1"/>
              <a:t>     </a:t>
            </a:r>
            <a:r>
              <a:rPr lang="zh-CN" sz="2600">
                <a:effectLst/>
                <a:latin typeface="方正大魏体简体" panose="02000000000000000000" charset="-122"/>
                <a:ea typeface="方正大魏体简体" panose="02000000000000000000" charset="-122"/>
                <a:sym typeface="+mn-ea"/>
              </a:rPr>
              <a:t>牛牛从键盘输入任意一个字符，请判断这字符是大写字母、小写字母还是数字？</a:t>
            </a:r>
            <a:endParaRPr lang="zh-CN" sz="2600">
              <a:effectLst/>
              <a:latin typeface="方正大魏体简体" panose="02000000000000000000" charset="-122"/>
              <a:ea typeface="方正大魏体简体" panose="02000000000000000000" charset="-122"/>
              <a:sym typeface="+mn-ea"/>
            </a:endParaRPr>
          </a:p>
          <a:p>
            <a:pPr>
              <a:lnSpc>
                <a:spcPct val="110000"/>
              </a:lnSpc>
            </a:pPr>
            <a:r>
              <a:rPr lang="zh-CN" sz="2600">
                <a:effectLst/>
                <a:latin typeface="方正大魏体简体" panose="02000000000000000000" charset="-122"/>
                <a:ea typeface="方正大魏体简体" panose="02000000000000000000" charset="-122"/>
                <a:sym typeface="+mn-ea"/>
              </a:rPr>
              <a:t>【输入格式】一行一个字符</a:t>
            </a:r>
            <a:endParaRPr lang="zh-CN" sz="2600">
              <a:effectLst/>
              <a:latin typeface="方正大魏体简体" panose="02000000000000000000" charset="-122"/>
              <a:ea typeface="方正大魏体简体" panose="02000000000000000000" charset="-122"/>
            </a:endParaRPr>
          </a:p>
          <a:p>
            <a:pPr>
              <a:lnSpc>
                <a:spcPct val="110000"/>
              </a:lnSpc>
            </a:pPr>
            <a:r>
              <a:rPr lang="zh-CN" sz="2600">
                <a:effectLst/>
                <a:latin typeface="方正大魏体简体" panose="02000000000000000000" charset="-122"/>
                <a:ea typeface="方正大魏体简体" panose="02000000000000000000" charset="-122"/>
                <a:sym typeface="+mn-ea"/>
              </a:rPr>
              <a:t>【输出格式】如果是大写字母，输出“capital”；如果是小写字母，则输出”lowercase”；如果是数字，则输出”number”；其他输出“others”。</a:t>
            </a:r>
            <a:endParaRPr lang="zh-CN" sz="2600">
              <a:effectLst/>
              <a:latin typeface="方正大魏体简体" panose="02000000000000000000" charset="-122"/>
              <a:ea typeface="方正大魏体简体" panose="02000000000000000000" charset="-122"/>
            </a:endParaRPr>
          </a:p>
          <a:p>
            <a:pPr>
              <a:lnSpc>
                <a:spcPct val="110000"/>
              </a:lnSpc>
            </a:pPr>
            <a:r>
              <a:rPr lang="zh-CN" sz="2600">
                <a:effectLst/>
                <a:latin typeface="方正大魏体简体" panose="02000000000000000000" charset="-122"/>
                <a:ea typeface="方正大魏体简体" panose="02000000000000000000" charset="-122"/>
                <a:sym typeface="+mn-ea"/>
              </a:rPr>
              <a:t>【输入样例】</a:t>
            </a:r>
            <a:endParaRPr lang="zh-CN" sz="2600">
              <a:effectLst/>
              <a:latin typeface="方正大魏体简体" panose="02000000000000000000" charset="-122"/>
              <a:ea typeface="方正大魏体简体" panose="02000000000000000000" charset="-122"/>
            </a:endParaRPr>
          </a:p>
          <a:p>
            <a:pPr>
              <a:lnSpc>
                <a:spcPct val="110000"/>
              </a:lnSpc>
            </a:pPr>
            <a:r>
              <a:rPr lang="zh-CN" sz="2600">
                <a:effectLst/>
                <a:latin typeface="方正大魏体简体" panose="02000000000000000000" charset="-122"/>
                <a:ea typeface="方正大魏体简体" panose="02000000000000000000" charset="-122"/>
                <a:sym typeface="+mn-ea"/>
              </a:rPr>
              <a:t>G</a:t>
            </a:r>
            <a:endParaRPr lang="zh-CN" sz="2600">
              <a:effectLst/>
              <a:latin typeface="方正大魏体简体" panose="02000000000000000000" charset="-122"/>
              <a:ea typeface="方正大魏体简体" panose="02000000000000000000" charset="-122"/>
            </a:endParaRPr>
          </a:p>
          <a:p>
            <a:pPr>
              <a:lnSpc>
                <a:spcPct val="110000"/>
              </a:lnSpc>
            </a:pPr>
            <a:r>
              <a:rPr lang="zh-CN" sz="2600">
                <a:effectLst/>
                <a:latin typeface="方正大魏体简体" panose="02000000000000000000" charset="-122"/>
                <a:ea typeface="方正大魏体简体" panose="02000000000000000000" charset="-122"/>
                <a:sym typeface="+mn-ea"/>
              </a:rPr>
              <a:t>【输出样例】</a:t>
            </a:r>
            <a:endParaRPr lang="zh-CN" sz="2600">
              <a:effectLst/>
              <a:latin typeface="方正大魏体简体" panose="02000000000000000000" charset="-122"/>
              <a:ea typeface="方正大魏体简体" panose="02000000000000000000" charset="-122"/>
            </a:endParaRPr>
          </a:p>
          <a:p>
            <a:pPr>
              <a:lnSpc>
                <a:spcPct val="110000"/>
              </a:lnSpc>
            </a:pPr>
            <a:r>
              <a:rPr lang="zh-CN" sz="2600">
                <a:effectLst/>
                <a:latin typeface="方正大魏体简体" panose="02000000000000000000" charset="-122"/>
                <a:ea typeface="方正大魏体简体" panose="02000000000000000000" charset="-122"/>
                <a:sym typeface="+mn-ea"/>
              </a:rPr>
              <a:t>capital</a:t>
            </a:r>
            <a:endParaRPr lang="zh-CN" sz="2600">
              <a:effectLst/>
              <a:latin typeface="方正大魏体简体" panose="02000000000000000000" charset="-122"/>
              <a:ea typeface="方正大魏体简体" panose="02000000000000000000" charset="-122"/>
            </a:endParaRPr>
          </a:p>
        </p:txBody>
      </p:sp>
      <p:pic>
        <p:nvPicPr>
          <p:cNvPr id="16" name="图片 15" descr="A"/>
          <p:cNvPicPr>
            <a:picLocks noChangeAspect="1"/>
          </p:cNvPicPr>
          <p:nvPr/>
        </p:nvPicPr>
        <p:blipFill>
          <a:blip r:embed="rId1">
            <a:clrChange>
              <a:clrFrom>
                <a:srgbClr val="F6F6F6">
                  <a:alpha val="100000"/>
                </a:srgbClr>
              </a:clrFrom>
              <a:clrTo>
                <a:srgbClr val="F6F6F6">
                  <a:alpha val="100000"/>
                  <a:alpha val="0"/>
                </a:srgbClr>
              </a:clrTo>
            </a:clrChange>
          </a:blip>
          <a:stretch>
            <a:fillRect/>
          </a:stretch>
        </p:blipFill>
        <p:spPr>
          <a:xfrm>
            <a:off x="6400165" y="400050"/>
            <a:ext cx="915035" cy="935355"/>
          </a:xfrm>
          <a:prstGeom prst="rect">
            <a:avLst/>
          </a:prstGeom>
        </p:spPr>
      </p:pic>
      <p:pic>
        <p:nvPicPr>
          <p:cNvPr id="3" name="图片 2" descr="B"/>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431405" y="400050"/>
            <a:ext cx="563245" cy="882015"/>
          </a:xfrm>
          <a:prstGeom prst="rect">
            <a:avLst/>
          </a:prstGeom>
        </p:spPr>
      </p:pic>
      <p:pic>
        <p:nvPicPr>
          <p:cNvPr id="18" name="图片 17" descr="C"/>
          <p:cNvPicPr>
            <a:picLocks noChangeAspect="1"/>
          </p:cNvPicPr>
          <p:nvPr/>
        </p:nvPicPr>
        <p:blipFill>
          <a:blip r:embed="rId3">
            <a:clrChange>
              <a:clrFrom>
                <a:srgbClr val="000000">
                  <a:alpha val="0"/>
                </a:srgbClr>
              </a:clrFrom>
              <a:clrTo>
                <a:srgbClr val="000000">
                  <a:alpha val="0"/>
                  <a:alpha val="0"/>
                </a:srgbClr>
              </a:clrTo>
            </a:clrChange>
          </a:blip>
          <a:stretch>
            <a:fillRect/>
          </a:stretch>
        </p:blipFill>
        <p:spPr>
          <a:xfrm>
            <a:off x="7994650" y="718185"/>
            <a:ext cx="732790" cy="462915"/>
          </a:xfrm>
          <a:prstGeom prst="rect">
            <a:avLst/>
          </a:prstGeom>
        </p:spPr>
      </p:pic>
      <p:pic>
        <p:nvPicPr>
          <p:cNvPr id="10" name="图片 9" descr="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1048385" y="5857240"/>
            <a:ext cx="891540" cy="891540"/>
          </a:xfrm>
          <a:prstGeom prst="rect">
            <a:avLst/>
          </a:prstGeom>
        </p:spPr>
      </p:pic>
      <p:pic>
        <p:nvPicPr>
          <p:cNvPr id="12" name="图片 11" descr="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2325370" y="5737860"/>
            <a:ext cx="1010920" cy="1010920"/>
          </a:xfrm>
          <a:prstGeom prst="rect">
            <a:avLst/>
          </a:prstGeom>
        </p:spPr>
      </p:pic>
      <p:pic>
        <p:nvPicPr>
          <p:cNvPr id="14" name="图片 13" descr="3"/>
          <p:cNvPicPr>
            <a:picLocks noChangeAspect="1"/>
          </p:cNvPicPr>
          <p:nvPr/>
        </p:nvPicPr>
        <p:blipFill>
          <a:blip r:embed="rId6"/>
          <a:stretch>
            <a:fillRect/>
          </a:stretch>
        </p:blipFill>
        <p:spPr>
          <a:xfrm>
            <a:off x="4048760" y="5716905"/>
            <a:ext cx="835025" cy="943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7" name="Rectangle 3"/>
          <p:cNvSpPr>
            <a:spLocks noGrp="1"/>
          </p:cNvSpPr>
          <p:nvPr/>
        </p:nvSpPr>
        <p:spPr>
          <a:xfrm>
            <a:off x="603250" y="287020"/>
            <a:ext cx="3016250" cy="608330"/>
          </a:xfrm>
          <a:prstGeom prst="rect">
            <a:avLst/>
          </a:prstGeom>
        </p:spPr>
        <p:txBody>
          <a:bodyPr vert="horz" wrap="square" lIns="91435" tIns="45717" rIns="91435" bIns="45717" rtlCol="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eaLnBrk="1" hangingPunct="1">
              <a:lnSpc>
                <a:spcPct val="100000"/>
              </a:lnSpc>
              <a:buNone/>
            </a:pPr>
            <a:r>
              <a:rPr lang="zh-CN" sz="2400" b="1" dirty="0">
                <a:latin typeface="黑体" panose="02010609060101010101" charset="-122"/>
                <a:ea typeface="黑体" panose="02010609060101010101" charset="-122"/>
                <a:sym typeface="+mn-ea"/>
              </a:rPr>
              <a:t>【问题分析】</a:t>
            </a:r>
            <a:endParaRPr lang="zh-CN" altLang="zh-CN" sz="2400" b="1"/>
          </a:p>
          <a:p>
            <a:pPr marL="85725" indent="0" eaLnBrk="1" hangingPunct="1">
              <a:lnSpc>
                <a:spcPct val="100000"/>
              </a:lnSpc>
              <a:buNone/>
            </a:pPr>
            <a:endParaRPr lang="zh-CN" altLang="zh-CN" sz="2400" b="1" dirty="0">
              <a:latin typeface="黑体" panose="02010609060101010101" charset="-122"/>
              <a:ea typeface="黑体" panose="02010609060101010101" charset="-122"/>
            </a:endParaRPr>
          </a:p>
        </p:txBody>
      </p:sp>
      <p:grpSp>
        <p:nvGrpSpPr>
          <p:cNvPr id="3" name="组合 2"/>
          <p:cNvGrpSpPr/>
          <p:nvPr/>
        </p:nvGrpSpPr>
        <p:grpSpPr>
          <a:xfrm>
            <a:off x="102870" y="20320"/>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47" name="文本框 46"/>
          <p:cNvSpPr txBox="1"/>
          <p:nvPr/>
        </p:nvSpPr>
        <p:spPr>
          <a:xfrm>
            <a:off x="1462405" y="1797050"/>
            <a:ext cx="10320655" cy="4220845"/>
          </a:xfrm>
          <a:prstGeom prst="rect">
            <a:avLst/>
          </a:prstGeom>
          <a:noFill/>
          <a:ln>
            <a:solidFill>
              <a:schemeClr val="accent6"/>
            </a:solidFill>
          </a:ln>
        </p:spPr>
        <p:txBody>
          <a:bodyPr wrap="square" rtlCol="0">
            <a:spAutoFit/>
          </a:bodyPr>
          <a:p>
            <a:pPr>
              <a:lnSpc>
                <a:spcPct val="80000"/>
              </a:lnSpc>
            </a:pPr>
            <a:r>
              <a:rPr lang="en-US" altLang="zh-CN" sz="2400" b="1">
                <a:sym typeface="+mn-ea"/>
              </a:rPr>
              <a:t>#include &lt;bits/stdc++.h&gt;</a:t>
            </a:r>
            <a:endParaRPr lang="en-US" altLang="zh-CN" sz="2400" b="1">
              <a:sym typeface="+mn-ea"/>
            </a:endParaRPr>
          </a:p>
          <a:p>
            <a:pPr>
              <a:lnSpc>
                <a:spcPct val="80000"/>
              </a:lnSpc>
            </a:pPr>
            <a:r>
              <a:rPr lang="en-US" altLang="zh-CN" sz="2400" b="1">
                <a:sym typeface="+mn-ea"/>
              </a:rPr>
              <a:t>using namespace std;</a:t>
            </a:r>
            <a:endParaRPr lang="en-US" altLang="zh-CN" sz="2400" b="1">
              <a:sym typeface="+mn-ea"/>
            </a:endParaRPr>
          </a:p>
          <a:p>
            <a:pPr>
              <a:lnSpc>
                <a:spcPct val="80000"/>
              </a:lnSpc>
            </a:pPr>
            <a:r>
              <a:rPr lang="en-US" altLang="zh-CN" sz="2400" b="1">
                <a:sym typeface="+mn-ea"/>
              </a:rPr>
              <a:t>char ch;</a:t>
            </a:r>
            <a:endParaRPr lang="en-US" altLang="zh-CN" sz="2400" b="1"/>
          </a:p>
          <a:p>
            <a:pPr>
              <a:lnSpc>
                <a:spcPct val="80000"/>
              </a:lnSpc>
            </a:pPr>
            <a:r>
              <a:rPr lang="en-US" altLang="zh-CN" sz="2400" b="1"/>
              <a:t>int main(){</a:t>
            </a:r>
            <a:endParaRPr lang="en-US" altLang="zh-CN" sz="2400" b="1"/>
          </a:p>
          <a:p>
            <a:pPr>
              <a:lnSpc>
                <a:spcPct val="80000"/>
              </a:lnSpc>
            </a:pPr>
            <a:r>
              <a:rPr lang="en-US" altLang="zh-CN" sz="2400" b="1"/>
              <a:t>	cin&gt;&gt;ch;</a:t>
            </a:r>
            <a:endParaRPr lang="en-US" altLang="zh-CN" sz="2400" b="1"/>
          </a:p>
          <a:p>
            <a:pPr>
              <a:lnSpc>
                <a:spcPct val="80000"/>
              </a:lnSpc>
            </a:pPr>
            <a:r>
              <a:rPr lang="en-US" altLang="zh-CN" sz="2400" b="1"/>
              <a:t>	if (ch&gt;='A' &amp;&amp; ch&lt;='Z')  cout&lt;&lt;"capital"&lt;&lt;endl;</a:t>
            </a:r>
            <a:endParaRPr lang="en-US" altLang="zh-CN" sz="2400" b="1"/>
          </a:p>
          <a:p>
            <a:pPr>
              <a:lnSpc>
                <a:spcPct val="80000"/>
              </a:lnSpc>
            </a:pPr>
            <a:r>
              <a:rPr lang="en-US" altLang="zh-CN" sz="2400" b="1"/>
              <a:t>	else</a:t>
            </a:r>
            <a:endParaRPr lang="en-US" altLang="zh-CN" sz="2400" b="1"/>
          </a:p>
          <a:p>
            <a:pPr>
              <a:lnSpc>
                <a:spcPct val="80000"/>
              </a:lnSpc>
            </a:pPr>
            <a:r>
              <a:rPr lang="en-US" altLang="zh-CN" sz="2400" b="1"/>
              <a:t>		if (ch&gt;='a' &amp;&amp; ch&lt;='z')  cout&lt;&lt;"lowercase"&lt;&lt;endl;</a:t>
            </a:r>
            <a:endParaRPr lang="en-US" altLang="zh-CN" sz="2400" b="1"/>
          </a:p>
          <a:p>
            <a:pPr>
              <a:lnSpc>
                <a:spcPct val="80000"/>
              </a:lnSpc>
            </a:pPr>
            <a:r>
              <a:rPr lang="en-US" altLang="zh-CN" sz="2400" b="1"/>
              <a:t>		else</a:t>
            </a:r>
            <a:endParaRPr lang="en-US" altLang="zh-CN" sz="2400" b="1"/>
          </a:p>
          <a:p>
            <a:pPr>
              <a:lnSpc>
                <a:spcPct val="80000"/>
              </a:lnSpc>
            </a:pPr>
            <a:r>
              <a:rPr lang="en-US" altLang="zh-CN" sz="2400" b="1"/>
              <a:t>			if (ch&gt;='0' &amp;&amp; ch&lt;='9') cout&lt;&lt;"number"&lt;&lt;endl;</a:t>
            </a:r>
            <a:endParaRPr lang="en-US" altLang="zh-CN" sz="2400" b="1"/>
          </a:p>
          <a:p>
            <a:pPr>
              <a:lnSpc>
                <a:spcPct val="80000"/>
              </a:lnSpc>
            </a:pPr>
            <a:r>
              <a:rPr lang="en-US" altLang="zh-CN" sz="2400" b="1"/>
              <a:t>			else 	</a:t>
            </a:r>
            <a:endParaRPr lang="en-US" altLang="zh-CN" sz="2400" b="1"/>
          </a:p>
          <a:p>
            <a:pPr>
              <a:lnSpc>
                <a:spcPct val="80000"/>
              </a:lnSpc>
            </a:pPr>
            <a:r>
              <a:rPr lang="en-US" altLang="zh-CN" sz="2400" b="1"/>
              <a:t>				cout&lt;&lt;"others"&lt;&lt;endl;</a:t>
            </a:r>
            <a:endParaRPr lang="en-US" altLang="zh-CN" sz="2400" b="1"/>
          </a:p>
          <a:p>
            <a:pPr>
              <a:lnSpc>
                <a:spcPct val="80000"/>
              </a:lnSpc>
            </a:pPr>
            <a:r>
              <a:rPr lang="en-US" altLang="zh-CN" sz="2400" b="1"/>
              <a:t>  	return 0;</a:t>
            </a:r>
            <a:endParaRPr lang="en-US" altLang="zh-CN" sz="2400" b="1"/>
          </a:p>
          <a:p>
            <a:pPr>
              <a:lnSpc>
                <a:spcPct val="80000"/>
              </a:lnSpc>
            </a:pPr>
            <a:r>
              <a:rPr lang="en-US" altLang="zh-CN" sz="2400" b="1"/>
              <a:t>}</a:t>
            </a:r>
            <a:endParaRPr lang="en-US" altLang="zh-CN" sz="2400" b="1"/>
          </a:p>
        </p:txBody>
      </p:sp>
      <p:sp>
        <p:nvSpPr>
          <p:cNvPr id="2" name="文本框 1"/>
          <p:cNvSpPr txBox="1"/>
          <p:nvPr/>
        </p:nvSpPr>
        <p:spPr>
          <a:xfrm>
            <a:off x="510540" y="685800"/>
            <a:ext cx="11151235" cy="1087755"/>
          </a:xfrm>
          <a:prstGeom prst="rect">
            <a:avLst/>
          </a:prstGeom>
          <a:noFill/>
        </p:spPr>
        <p:txBody>
          <a:bodyPr wrap="square" rtlCol="0" anchor="t">
            <a:spAutoFit/>
          </a:bodyPr>
          <a:p>
            <a:pPr algn="l">
              <a:lnSpc>
                <a:spcPct val="90000"/>
              </a:lnSpc>
            </a:pPr>
            <a:r>
              <a:rPr lang="zh-CN" sz="2400" b="1" dirty="0">
                <a:latin typeface="楷体" panose="02010609060101010101" charset="-122"/>
                <a:ea typeface="楷体" panose="02010609060101010101" charset="-122"/>
                <a:sym typeface="+mn-ea"/>
              </a:rPr>
              <a:t>在</a:t>
            </a:r>
            <a:r>
              <a:rPr lang="en-US" altLang="zh-CN" sz="2400" b="1" dirty="0">
                <a:latin typeface="楷体" panose="02010609060101010101" charset="-122"/>
                <a:ea typeface="楷体" panose="02010609060101010101" charset="-122"/>
                <a:sym typeface="+mn-ea"/>
              </a:rPr>
              <a:t>C++</a:t>
            </a:r>
            <a:r>
              <a:rPr lang="zh-CN" altLang="en-US" sz="2400" b="1" dirty="0">
                <a:latin typeface="楷体" panose="02010609060101010101" charset="-122"/>
                <a:ea typeface="楷体" panose="02010609060101010101" charset="-122"/>
                <a:sym typeface="+mn-ea"/>
              </a:rPr>
              <a:t>中字符如何判断？</a:t>
            </a:r>
            <a:endParaRPr lang="zh-CN" altLang="en-US" sz="2400" b="1" dirty="0">
              <a:latin typeface="楷体" panose="02010609060101010101" charset="-122"/>
              <a:ea typeface="楷体" panose="02010609060101010101" charset="-122"/>
              <a:sym typeface="+mn-ea"/>
            </a:endParaRPr>
          </a:p>
          <a:p>
            <a:pPr algn="l">
              <a:lnSpc>
                <a:spcPct val="90000"/>
              </a:lnSpc>
            </a:pPr>
            <a:r>
              <a:rPr lang="zh-CN" altLang="en-US" sz="2400" b="1" dirty="0">
                <a:latin typeface="楷体" panose="02010609060101010101" charset="-122"/>
                <a:ea typeface="楷体" panose="02010609060101010101" charset="-122"/>
                <a:sym typeface="+mn-ea"/>
              </a:rPr>
              <a:t>根据</a:t>
            </a:r>
            <a:r>
              <a:rPr lang="en-US" altLang="zh-CN" sz="2400" b="1" dirty="0">
                <a:latin typeface="楷体" panose="02010609060101010101" charset="-122"/>
                <a:ea typeface="楷体" panose="02010609060101010101" charset="-122"/>
                <a:sym typeface="+mn-ea"/>
              </a:rPr>
              <a:t>ASCII</a:t>
            </a:r>
            <a:r>
              <a:rPr lang="zh-CN" altLang="en-US" sz="2400" b="1" dirty="0">
                <a:latin typeface="楷体" panose="02010609060101010101" charset="-122"/>
                <a:ea typeface="楷体" panose="02010609060101010101" charset="-122"/>
                <a:sym typeface="+mn-ea"/>
              </a:rPr>
              <a:t>码表知道：大写字母、小写字母以及数字都是连续编号的。所以，判断字符类别可以直接进行关系运算，也可以通过对应的</a:t>
            </a:r>
            <a:r>
              <a:rPr lang="en-US" altLang="zh-CN" sz="2400" b="1" dirty="0">
                <a:latin typeface="楷体" panose="02010609060101010101" charset="-122"/>
                <a:ea typeface="楷体" panose="02010609060101010101" charset="-122"/>
                <a:sym typeface="+mn-ea"/>
              </a:rPr>
              <a:t>ASCII</a:t>
            </a:r>
            <a:r>
              <a:rPr lang="zh-CN" altLang="en-US" sz="2400" b="1" dirty="0">
                <a:latin typeface="楷体" panose="02010609060101010101" charset="-122"/>
                <a:ea typeface="楷体" panose="02010609060101010101" charset="-122"/>
                <a:sym typeface="+mn-ea"/>
              </a:rPr>
              <a:t>码值的范围来实现。</a:t>
            </a:r>
            <a:endParaRPr lang="zh-CN" altLang="en-US" sz="2400" b="1" dirty="0">
              <a:latin typeface="楷体" panose="02010609060101010101" charset="-122"/>
              <a:ea typeface="楷体" panose="02010609060101010101" charset="-122"/>
              <a:sym typeface="+mn-ea"/>
            </a:endParaRPr>
          </a:p>
        </p:txBody>
      </p:sp>
      <p:sp>
        <p:nvSpPr>
          <p:cNvPr id="5" name="文本框 4">
            <a:hlinkClick r:id="rId1" action="ppaction://hlinkfile"/>
          </p:cNvPr>
          <p:cNvSpPr txBox="1"/>
          <p:nvPr/>
        </p:nvSpPr>
        <p:spPr>
          <a:xfrm>
            <a:off x="276225" y="631253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6" name="图片 5">
            <a:hlinkClick r:id="rId2" action="ppaction://hlinkfile"/>
          </p:cNvPr>
          <p:cNvPicPr>
            <a:picLocks noChangeAspect="1"/>
          </p:cNvPicPr>
          <p:nvPr/>
        </p:nvPicPr>
        <p:blipFill>
          <a:blip r:embed="rId3">
            <a:clrChange>
              <a:clrFrom>
                <a:srgbClr val="F6F6F6">
                  <a:alpha val="100000"/>
                </a:srgbClr>
              </a:clrFrom>
              <a:clrTo>
                <a:srgbClr val="F6F6F6">
                  <a:alpha val="100000"/>
                  <a:alpha val="0"/>
                </a:srgbClr>
              </a:clrTo>
            </a:clrChange>
          </a:blip>
          <a:srcRect t="18652" b="19500"/>
          <a:stretch>
            <a:fillRect/>
          </a:stretch>
        </p:blipFill>
        <p:spPr>
          <a:xfrm>
            <a:off x="41275" y="5432425"/>
            <a:ext cx="1421130" cy="880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7"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527685"/>
            <a:ext cx="7442026" cy="727075"/>
            <a:chOff x="266" y="-52"/>
            <a:chExt cx="11078" cy="1376"/>
          </a:xfrm>
        </p:grpSpPr>
        <p:sp>
          <p:nvSpPr>
            <p:cNvPr id="5" name="Rectangle 2"/>
            <p:cNvSpPr>
              <a:spLocks noGrp="1"/>
            </p:cNvSpPr>
            <p:nvPr/>
          </p:nvSpPr>
          <p:spPr>
            <a:xfrm>
              <a:off x="1578" y="69"/>
              <a:ext cx="9766"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11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sym typeface="+mn-ea"/>
                </a:rPr>
                <a:t>计算邮资</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586740" y="1437640"/>
            <a:ext cx="11104880" cy="425069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87375" y="1515110"/>
            <a:ext cx="11104245" cy="4150360"/>
          </a:xfrm>
          <a:prstGeom prst="rect">
            <a:avLst/>
          </a:prstGeom>
          <a:noFill/>
        </p:spPr>
        <p:txBody>
          <a:bodyPr wrap="square" rtlCol="0">
            <a:spAutoFit/>
          </a:bodyPr>
          <a:p>
            <a:pPr>
              <a:lnSpc>
                <a:spcPct val="110000"/>
              </a:lnSpc>
            </a:pPr>
            <a:r>
              <a:rPr lang="en-US" altLang="zh-CN" sz="2400" b="1"/>
              <a:t>     </a:t>
            </a:r>
            <a:r>
              <a:rPr lang="zh-CN" sz="2400">
                <a:effectLst/>
                <a:latin typeface="方正大魏体简体" panose="02000000000000000000" charset="-122"/>
                <a:ea typeface="方正大魏体简体" panose="02000000000000000000" charset="-122"/>
                <a:sym typeface="+mn-ea"/>
              </a:rPr>
              <a:t>根据邮件的重量和用户是否选择加急计算邮费。计算规则：重量在1000克以内(含1000克)，基本费8元。超过1000克的部分，每500克加收超重费4元，不足500克部分按500克计算；如果用户选择加急，则多收5元加急费。</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【输入格式】输入一个整数和一个字符，以一个空格隔开，分别表示重量（单位为克）和是否加急。'y'表示加急；'n'表示不加急。</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【输出格式】一行，一个整数，表示邮费。</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【输入样例】</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  1200 y</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【输出样例】</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  17</a:t>
            </a:r>
            <a:endParaRPr lang="zh-CN" sz="2400">
              <a:effectLst/>
              <a:latin typeface="方正大魏体简体" panose="02000000000000000000" charset="-122"/>
              <a:ea typeface="方正大魏体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5130" y="347345"/>
            <a:ext cx="2370455" cy="460375"/>
          </a:xfrm>
          <a:prstGeom prst="rect">
            <a:avLst/>
          </a:prstGeom>
          <a:noFill/>
        </p:spPr>
        <p:txBody>
          <a:bodyPr wrap="square" rtlCol="0">
            <a:spAutoFit/>
          </a:bodyPr>
          <a:p>
            <a:pPr>
              <a:lnSpc>
                <a:spcPct val="100000"/>
              </a:lnSpc>
            </a:pPr>
            <a:r>
              <a:rPr lang="zh-CN" altLang="en-US" sz="2400" b="1"/>
              <a:t>【问题分析】</a:t>
            </a:r>
            <a:endParaRPr lang="zh-CN" altLang="en-US" sz="2400" b="1"/>
          </a:p>
        </p:txBody>
      </p:sp>
      <p:sp>
        <p:nvSpPr>
          <p:cNvPr id="2" name="文本框 1"/>
          <p:cNvSpPr txBox="1"/>
          <p:nvPr/>
        </p:nvSpPr>
        <p:spPr>
          <a:xfrm>
            <a:off x="545465" y="787400"/>
            <a:ext cx="10059670" cy="423545"/>
          </a:xfrm>
          <a:prstGeom prst="rect">
            <a:avLst/>
          </a:prstGeom>
          <a:noFill/>
        </p:spPr>
        <p:txBody>
          <a:bodyPr wrap="square" rtlCol="0" anchor="t">
            <a:spAutoFit/>
          </a:bodyPr>
          <a:p>
            <a:pPr algn="l">
              <a:lnSpc>
                <a:spcPct val="90000"/>
              </a:lnSpc>
            </a:pPr>
            <a:r>
              <a:rPr lang="zh-CN" altLang="en-US" sz="2400" b="1" dirty="0">
                <a:latin typeface="楷体" panose="02010609060101010101" charset="-122"/>
                <a:ea typeface="楷体" panose="02010609060101010101" charset="-122"/>
                <a:sym typeface="+mn-ea"/>
              </a:rPr>
              <a:t>不妨用</a:t>
            </a:r>
            <a:r>
              <a:rPr lang="en-US" altLang="zh-CN" sz="2400" b="1" dirty="0">
                <a:latin typeface="楷体" panose="02010609060101010101" charset="-122"/>
                <a:ea typeface="楷体" panose="02010609060101010101" charset="-122"/>
                <a:sym typeface="+mn-ea"/>
              </a:rPr>
              <a:t>w(</a:t>
            </a:r>
            <a:r>
              <a:rPr lang="zh-CN" altLang="en-US" sz="2400" b="1" dirty="0">
                <a:latin typeface="楷体" panose="02010609060101010101" charset="-122"/>
                <a:ea typeface="楷体" panose="02010609060101010101" charset="-122"/>
                <a:sym typeface="+mn-ea"/>
              </a:rPr>
              <a:t>克</a:t>
            </a:r>
            <a:r>
              <a:rPr lang="en-US" altLang="zh-CN" sz="2400" b="1" dirty="0">
                <a:latin typeface="楷体" panose="02010609060101010101" charset="-122"/>
                <a:ea typeface="楷体" panose="02010609060101010101" charset="-122"/>
                <a:sym typeface="+mn-ea"/>
              </a:rPr>
              <a:t>)</a:t>
            </a:r>
            <a:r>
              <a:rPr lang="zh-CN" altLang="en-US" sz="2400" b="1" dirty="0">
                <a:latin typeface="楷体" panose="02010609060101010101" charset="-122"/>
                <a:ea typeface="楷体" panose="02010609060101010101" charset="-122"/>
                <a:sym typeface="+mn-ea"/>
              </a:rPr>
              <a:t>、</a:t>
            </a:r>
            <a:r>
              <a:rPr lang="en-US" altLang="zh-CN" sz="2400" b="1" dirty="0">
                <a:latin typeface="楷体" panose="02010609060101010101" charset="-122"/>
                <a:ea typeface="楷体" panose="02010609060101010101" charset="-122"/>
                <a:sym typeface="+mn-ea"/>
              </a:rPr>
              <a:t>p(</a:t>
            </a:r>
            <a:r>
              <a:rPr lang="zh-CN" altLang="en-US" sz="2400" b="1" dirty="0">
                <a:latin typeface="楷体" panose="02010609060101010101" charset="-122"/>
                <a:ea typeface="楷体" panose="02010609060101010101" charset="-122"/>
                <a:sym typeface="+mn-ea"/>
              </a:rPr>
              <a:t>元</a:t>
            </a:r>
            <a:r>
              <a:rPr lang="en-US" altLang="zh-CN" sz="2400" b="1" dirty="0">
                <a:latin typeface="楷体" panose="02010609060101010101" charset="-122"/>
                <a:ea typeface="楷体" panose="02010609060101010101" charset="-122"/>
                <a:sym typeface="+mn-ea"/>
              </a:rPr>
              <a:t>)</a:t>
            </a:r>
            <a:r>
              <a:rPr lang="zh-CN" altLang="en-US" sz="2400" b="1" dirty="0">
                <a:latin typeface="楷体" panose="02010609060101010101" charset="-122"/>
                <a:ea typeface="楷体" panose="02010609060101010101" charset="-122"/>
                <a:sym typeface="+mn-ea"/>
              </a:rPr>
              <a:t>分别表示重量和邮费</a:t>
            </a:r>
            <a:r>
              <a:rPr lang="en-US" altLang="zh-CN" sz="2400" b="1" dirty="0">
                <a:latin typeface="楷体" panose="02010609060101010101" charset="-122"/>
                <a:ea typeface="楷体" panose="02010609060101010101" charset="-122"/>
                <a:sym typeface="+mn-ea"/>
              </a:rPr>
              <a:t>,ch</a:t>
            </a:r>
            <a:r>
              <a:rPr lang="zh-CN" altLang="en-US" sz="2400" b="1" dirty="0">
                <a:latin typeface="楷体" panose="02010609060101010101" charset="-122"/>
                <a:ea typeface="楷体" panose="02010609060101010101" charset="-122"/>
                <a:sym typeface="+mn-ea"/>
              </a:rPr>
              <a:t>表示是否加急</a:t>
            </a:r>
            <a:r>
              <a:rPr lang="zh-CN" altLang="en-US" sz="2400" b="1" dirty="0">
                <a:latin typeface="楷体" panose="02010609060101010101" charset="-122"/>
                <a:ea typeface="楷体" panose="02010609060101010101" charset="-122"/>
                <a:sym typeface="+mn-ea"/>
              </a:rPr>
              <a:t>，</a:t>
            </a:r>
            <a:r>
              <a:rPr lang="zh-CN" altLang="en-US" sz="2400" b="1" dirty="0">
                <a:latin typeface="楷体" panose="02010609060101010101" charset="-122"/>
                <a:ea typeface="楷体" panose="02010609060101010101" charset="-122"/>
                <a:sym typeface="+mn-ea"/>
              </a:rPr>
              <a:t>根据题意知：</a:t>
            </a:r>
            <a:endParaRPr lang="zh-CN" altLang="en-US" sz="2400" b="1" dirty="0">
              <a:latin typeface="楷体" panose="02010609060101010101" charset="-122"/>
              <a:ea typeface="楷体" panose="02010609060101010101" charset="-122"/>
              <a:sym typeface="+mn-ea"/>
            </a:endParaRPr>
          </a:p>
        </p:txBody>
      </p:sp>
      <p:sp>
        <p:nvSpPr>
          <p:cNvPr id="4" name="文本框 3"/>
          <p:cNvSpPr txBox="1"/>
          <p:nvPr/>
        </p:nvSpPr>
        <p:spPr>
          <a:xfrm>
            <a:off x="901700" y="1249680"/>
            <a:ext cx="4279265" cy="423545"/>
          </a:xfrm>
          <a:prstGeom prst="rect">
            <a:avLst/>
          </a:prstGeom>
          <a:noFill/>
        </p:spPr>
        <p:txBody>
          <a:bodyPr wrap="square" rtlCol="0">
            <a:spAutoFit/>
          </a:bodyPr>
          <a:p>
            <a:pPr algn="l">
              <a:lnSpc>
                <a:spcPct val="90000"/>
              </a:lnSpc>
            </a:pPr>
            <a:r>
              <a:rPr lang="en-US" altLang="zh-CN" sz="2400" b="1" dirty="0">
                <a:latin typeface="楷体" panose="02010609060101010101" charset="-122"/>
                <a:ea typeface="楷体" panose="02010609060101010101" charset="-122"/>
                <a:sym typeface="+mn-ea"/>
              </a:rPr>
              <a:t>1.</a:t>
            </a:r>
            <a:r>
              <a:rPr lang="zh-CN" altLang="en-US" sz="2400" b="1" dirty="0">
                <a:latin typeface="楷体" panose="02010609060101010101" charset="-122"/>
                <a:ea typeface="楷体" panose="02010609060101010101" charset="-122"/>
                <a:sym typeface="+mn-ea"/>
              </a:rPr>
              <a:t>如果</a:t>
            </a:r>
            <a:r>
              <a:rPr lang="en-US" altLang="zh-CN" sz="2400" b="1" dirty="0">
                <a:latin typeface="楷体" panose="02010609060101010101" charset="-122"/>
                <a:ea typeface="楷体" panose="02010609060101010101" charset="-122"/>
                <a:sym typeface="+mn-ea"/>
              </a:rPr>
              <a:t>(</a:t>
            </a:r>
            <a:r>
              <a:rPr lang="en-US" sz="2400" b="1" dirty="0">
                <a:latin typeface="楷体" panose="02010609060101010101" charset="-122"/>
                <a:ea typeface="楷体" panose="02010609060101010101" charset="-122"/>
                <a:sym typeface="+mn-ea"/>
              </a:rPr>
              <a:t>w&lt;=</a:t>
            </a:r>
            <a:r>
              <a:rPr lang="en-US" altLang="zh-CN" sz="2400" b="1" dirty="0">
                <a:latin typeface="楷体" panose="02010609060101010101" charset="-122"/>
                <a:ea typeface="楷体" panose="02010609060101010101" charset="-122"/>
                <a:sym typeface="+mn-ea"/>
              </a:rPr>
              <a:t>1000)</a:t>
            </a:r>
            <a:r>
              <a:rPr lang="zh-CN" altLang="en-US" sz="2400" b="1" dirty="0">
                <a:latin typeface="楷体" panose="02010609060101010101" charset="-122"/>
                <a:ea typeface="楷体" panose="02010609060101010101" charset="-122"/>
                <a:sym typeface="+mn-ea"/>
              </a:rPr>
              <a:t>，邮费</a:t>
            </a:r>
            <a:r>
              <a:rPr lang="en-US" altLang="zh-CN" sz="2400" b="1" dirty="0">
                <a:latin typeface="楷体" panose="02010609060101010101" charset="-122"/>
                <a:ea typeface="楷体" panose="02010609060101010101" charset="-122"/>
                <a:sym typeface="+mn-ea"/>
              </a:rPr>
              <a:t>p=8</a:t>
            </a:r>
            <a:r>
              <a:rPr lang="zh-CN" altLang="en-US" sz="2400" b="1" dirty="0">
                <a:latin typeface="楷体" panose="02010609060101010101" charset="-122"/>
                <a:ea typeface="楷体" panose="02010609060101010101" charset="-122"/>
                <a:sym typeface="+mn-ea"/>
              </a:rPr>
              <a:t>；         </a:t>
            </a:r>
            <a:endParaRPr lang="zh-CN" altLang="en-US" sz="2400" b="1" dirty="0">
              <a:latin typeface="楷体" panose="02010609060101010101" charset="-122"/>
              <a:ea typeface="楷体" panose="02010609060101010101" charset="-122"/>
              <a:sym typeface="+mn-ea"/>
            </a:endParaRPr>
          </a:p>
        </p:txBody>
      </p:sp>
      <p:sp>
        <p:nvSpPr>
          <p:cNvPr id="5" name="文本框 4"/>
          <p:cNvSpPr txBox="1"/>
          <p:nvPr/>
        </p:nvSpPr>
        <p:spPr>
          <a:xfrm>
            <a:off x="765175" y="1721485"/>
            <a:ext cx="5010785" cy="423545"/>
          </a:xfrm>
          <a:prstGeom prst="rect">
            <a:avLst/>
          </a:prstGeom>
          <a:noFill/>
        </p:spPr>
        <p:txBody>
          <a:bodyPr wrap="square" rtlCol="0">
            <a:spAutoFit/>
          </a:bodyPr>
          <a:p>
            <a:pPr algn="l">
              <a:lnSpc>
                <a:spcPct val="90000"/>
              </a:lnSpc>
            </a:pPr>
            <a:r>
              <a:rPr lang="zh-CN" altLang="en-US" sz="2400" b="1" dirty="0">
                <a:latin typeface="楷体" panose="02010609060101010101" charset="-122"/>
                <a:ea typeface="楷体" panose="02010609060101010101" charset="-122"/>
                <a:sym typeface="+mn-ea"/>
              </a:rPr>
              <a:t> </a:t>
            </a:r>
            <a:r>
              <a:rPr lang="en-US" altLang="zh-CN" sz="2400" b="1" dirty="0">
                <a:latin typeface="楷体" panose="02010609060101010101" charset="-122"/>
                <a:ea typeface="楷体" panose="02010609060101010101" charset="-122"/>
                <a:sym typeface="+mn-ea"/>
              </a:rPr>
              <a:t>2.</a:t>
            </a:r>
            <a:r>
              <a:rPr lang="zh-CN" altLang="en-US" sz="2400" b="1" dirty="0">
                <a:latin typeface="楷体" panose="02010609060101010101" charset="-122"/>
                <a:ea typeface="楷体" panose="02010609060101010101" charset="-122"/>
                <a:sym typeface="+mn-ea"/>
              </a:rPr>
              <a:t>如果</a:t>
            </a:r>
            <a:r>
              <a:rPr lang="en-US" altLang="zh-CN" sz="2400" b="1" dirty="0">
                <a:latin typeface="楷体" panose="02010609060101010101" charset="-122"/>
                <a:ea typeface="楷体" panose="02010609060101010101" charset="-122"/>
                <a:sym typeface="+mn-ea"/>
              </a:rPr>
              <a:t>(w&gt;1000),</a:t>
            </a:r>
            <a:r>
              <a:rPr lang="zh-CN" altLang="en-US" sz="2400" b="1" dirty="0">
                <a:latin typeface="楷体" panose="02010609060101010101" charset="-122"/>
                <a:ea typeface="楷体" panose="02010609060101010101" charset="-122"/>
                <a:sym typeface="+mn-ea"/>
              </a:rPr>
              <a:t>邮费如何计算？</a:t>
            </a:r>
            <a:endParaRPr lang="zh-CN" altLang="en-US" sz="2400" b="1" dirty="0">
              <a:latin typeface="楷体" panose="02010609060101010101" charset="-122"/>
              <a:ea typeface="楷体" panose="02010609060101010101" charset="-122"/>
              <a:sym typeface="+mn-ea"/>
            </a:endParaRPr>
          </a:p>
        </p:txBody>
      </p:sp>
      <p:sp>
        <p:nvSpPr>
          <p:cNvPr id="6" name="文本框 5"/>
          <p:cNvSpPr txBox="1"/>
          <p:nvPr/>
        </p:nvSpPr>
        <p:spPr>
          <a:xfrm>
            <a:off x="1666240" y="2169160"/>
            <a:ext cx="9439275" cy="1308735"/>
          </a:xfrm>
          <a:prstGeom prst="rect">
            <a:avLst/>
          </a:prstGeom>
          <a:noFill/>
        </p:spPr>
        <p:txBody>
          <a:bodyPr wrap="square" rtlCol="0">
            <a:spAutoFit/>
          </a:bodyPr>
          <a:p>
            <a:pPr algn="l">
              <a:lnSpc>
                <a:spcPct val="110000"/>
              </a:lnSpc>
            </a:pPr>
            <a:r>
              <a:rPr lang="zh-CN" altLang="en-US" sz="2400" b="1" dirty="0">
                <a:latin typeface="楷体" panose="02010609060101010101" charset="-122"/>
                <a:ea typeface="楷体" panose="02010609060101010101" charset="-122"/>
                <a:sym typeface="+mn-ea"/>
              </a:rPr>
              <a:t>超出重量部分为：</a:t>
            </a:r>
            <a:r>
              <a:rPr lang="en-US" altLang="zh-CN" sz="2400" b="1" dirty="0">
                <a:latin typeface="楷体" panose="02010609060101010101" charset="-122"/>
                <a:ea typeface="楷体" panose="02010609060101010101" charset="-122"/>
                <a:sym typeface="+mn-ea"/>
              </a:rPr>
              <a:t>w-1000</a:t>
            </a:r>
            <a:endParaRPr lang="en-US" altLang="zh-CN" sz="2400" b="1" dirty="0">
              <a:latin typeface="楷体" panose="02010609060101010101" charset="-122"/>
              <a:ea typeface="楷体" panose="02010609060101010101" charset="-122"/>
              <a:sym typeface="+mn-ea"/>
            </a:endParaRPr>
          </a:p>
          <a:p>
            <a:pPr algn="l">
              <a:lnSpc>
                <a:spcPct val="110000"/>
              </a:lnSpc>
            </a:pPr>
            <a:r>
              <a:rPr lang="en-US" altLang="zh-CN" sz="2400" b="1" dirty="0">
                <a:latin typeface="楷体" panose="02010609060101010101" charset="-122"/>
                <a:ea typeface="楷体" panose="02010609060101010101" charset="-122"/>
                <a:sym typeface="+mn-ea"/>
              </a:rPr>
              <a:t>(1)</a:t>
            </a:r>
            <a:r>
              <a:rPr lang="zh-CN" altLang="en-US" sz="2400" b="1" dirty="0">
                <a:latin typeface="楷体" panose="02010609060101010101" charset="-122"/>
                <a:ea typeface="楷体" panose="02010609060101010101" charset="-122"/>
                <a:sym typeface="+mn-ea"/>
              </a:rPr>
              <a:t>满</a:t>
            </a:r>
            <a:r>
              <a:rPr lang="en-US" altLang="zh-CN" sz="2400" b="1" dirty="0">
                <a:latin typeface="楷体" panose="02010609060101010101" charset="-122"/>
                <a:ea typeface="楷体" panose="02010609060101010101" charset="-122"/>
                <a:sym typeface="+mn-ea"/>
              </a:rPr>
              <a:t>500</a:t>
            </a:r>
            <a:r>
              <a:rPr lang="zh-CN" altLang="en-US" sz="2400" b="1" dirty="0">
                <a:latin typeface="楷体" panose="02010609060101010101" charset="-122"/>
                <a:ea typeface="楷体" panose="02010609060101010101" charset="-122"/>
                <a:sym typeface="+mn-ea"/>
              </a:rPr>
              <a:t>克费用计算：</a:t>
            </a:r>
            <a:r>
              <a:rPr lang="en-US" altLang="zh-CN" sz="2400" b="1" dirty="0">
                <a:latin typeface="楷体" panose="02010609060101010101" charset="-122"/>
                <a:ea typeface="楷体" panose="02010609060101010101" charset="-122"/>
                <a:sym typeface="+mn-ea"/>
              </a:rPr>
              <a:t>(w-1000)%500*4;</a:t>
            </a:r>
            <a:endParaRPr lang="en-US" altLang="zh-CN" sz="2400" b="1" dirty="0">
              <a:latin typeface="楷体" panose="02010609060101010101" charset="-122"/>
              <a:ea typeface="楷体" panose="02010609060101010101" charset="-122"/>
              <a:sym typeface="+mn-ea"/>
            </a:endParaRPr>
          </a:p>
          <a:p>
            <a:pPr algn="l">
              <a:lnSpc>
                <a:spcPct val="110000"/>
              </a:lnSpc>
            </a:pPr>
            <a:r>
              <a:rPr lang="en-US" altLang="zh-CN" sz="2400" b="1" dirty="0">
                <a:latin typeface="楷体" panose="02010609060101010101" charset="-122"/>
                <a:ea typeface="楷体" panose="02010609060101010101" charset="-122"/>
                <a:sym typeface="+mn-ea"/>
              </a:rPr>
              <a:t>(2)</a:t>
            </a:r>
            <a:r>
              <a:rPr lang="zh-CN" altLang="en-US" sz="2400" b="1" dirty="0">
                <a:latin typeface="楷体" panose="02010609060101010101" charset="-122"/>
                <a:ea typeface="楷体" panose="02010609060101010101" charset="-122"/>
                <a:sym typeface="+mn-ea"/>
              </a:rPr>
              <a:t>如果有</a:t>
            </a:r>
            <a:r>
              <a:rPr lang="zh-CN" altLang="en-US" sz="2400" b="1" dirty="0">
                <a:latin typeface="楷体" panose="02010609060101010101" charset="-122"/>
                <a:ea typeface="楷体" panose="02010609060101010101" charset="-122"/>
                <a:sym typeface="+mn-ea"/>
              </a:rPr>
              <a:t>不满</a:t>
            </a:r>
            <a:r>
              <a:rPr lang="en-US" altLang="zh-CN" sz="2400" b="1" dirty="0">
                <a:latin typeface="楷体" panose="02010609060101010101" charset="-122"/>
                <a:ea typeface="楷体" panose="02010609060101010101" charset="-122"/>
                <a:sym typeface="+mn-ea"/>
              </a:rPr>
              <a:t>500</a:t>
            </a:r>
            <a:r>
              <a:rPr lang="zh-CN" altLang="en-US" sz="2400" b="1" dirty="0">
                <a:latin typeface="楷体" panose="02010609060101010101" charset="-122"/>
                <a:ea typeface="楷体" panose="02010609060101010101" charset="-122"/>
                <a:sym typeface="+mn-ea"/>
              </a:rPr>
              <a:t>克的，即</a:t>
            </a:r>
            <a:r>
              <a:rPr lang="en-US" altLang="zh-CN" sz="2400" b="1" dirty="0">
                <a:latin typeface="楷体" panose="02010609060101010101" charset="-122"/>
                <a:ea typeface="楷体" panose="02010609060101010101" charset="-122"/>
                <a:sym typeface="+mn-ea"/>
              </a:rPr>
              <a:t>(w-1000)%500</a:t>
            </a:r>
            <a:r>
              <a:rPr lang="zh-CN" altLang="en-US" sz="2400" b="1" dirty="0">
                <a:latin typeface="楷体" panose="02010609060101010101" charset="-122"/>
                <a:ea typeface="楷体" panose="02010609060101010101" charset="-122"/>
                <a:sym typeface="+mn-ea"/>
              </a:rPr>
              <a:t>的值不为</a:t>
            </a:r>
            <a:r>
              <a:rPr lang="en-US" altLang="zh-CN" sz="2400" b="1" dirty="0">
                <a:latin typeface="楷体" panose="02010609060101010101" charset="-122"/>
                <a:ea typeface="楷体" panose="02010609060101010101" charset="-122"/>
                <a:sym typeface="+mn-ea"/>
              </a:rPr>
              <a:t>0</a:t>
            </a:r>
            <a:r>
              <a:rPr lang="zh-CN" altLang="en-US" sz="2400" b="1" dirty="0">
                <a:latin typeface="楷体" panose="02010609060101010101" charset="-122"/>
                <a:ea typeface="楷体" panose="02010609060101010101" charset="-122"/>
                <a:sym typeface="+mn-ea"/>
              </a:rPr>
              <a:t>，需再支付</a:t>
            </a:r>
            <a:r>
              <a:rPr lang="en-US" altLang="zh-CN" sz="2400" b="1" dirty="0">
                <a:latin typeface="楷体" panose="02010609060101010101" charset="-122"/>
                <a:ea typeface="楷体" panose="02010609060101010101" charset="-122"/>
                <a:sym typeface="+mn-ea"/>
              </a:rPr>
              <a:t>4</a:t>
            </a:r>
            <a:r>
              <a:rPr lang="zh-CN" altLang="en-US" sz="2400" b="1" dirty="0">
                <a:latin typeface="楷体" panose="02010609060101010101" charset="-122"/>
                <a:ea typeface="楷体" panose="02010609060101010101" charset="-122"/>
                <a:sym typeface="+mn-ea"/>
              </a:rPr>
              <a:t>元。</a:t>
            </a:r>
            <a:endParaRPr lang="zh-CN" altLang="en-US" sz="2400" b="1" dirty="0">
              <a:latin typeface="楷体" panose="02010609060101010101" charset="-122"/>
              <a:ea typeface="楷体" panose="02010609060101010101" charset="-122"/>
              <a:sym typeface="+mn-ea"/>
            </a:endParaRPr>
          </a:p>
        </p:txBody>
      </p:sp>
      <p:sp>
        <p:nvSpPr>
          <p:cNvPr id="7" name="文本框 6"/>
          <p:cNvSpPr txBox="1"/>
          <p:nvPr/>
        </p:nvSpPr>
        <p:spPr>
          <a:xfrm>
            <a:off x="965835" y="3492500"/>
            <a:ext cx="2372995" cy="423545"/>
          </a:xfrm>
          <a:prstGeom prst="rect">
            <a:avLst/>
          </a:prstGeom>
          <a:noFill/>
        </p:spPr>
        <p:txBody>
          <a:bodyPr wrap="square" rtlCol="0">
            <a:spAutoFit/>
          </a:bodyPr>
          <a:p>
            <a:pPr algn="l">
              <a:lnSpc>
                <a:spcPct val="90000"/>
              </a:lnSpc>
            </a:pPr>
            <a:r>
              <a:rPr lang="en-US" sz="2400" b="1" dirty="0">
                <a:latin typeface="楷体" panose="02010609060101010101" charset="-122"/>
                <a:ea typeface="楷体" panose="02010609060101010101" charset="-122"/>
                <a:sym typeface="+mn-ea"/>
              </a:rPr>
              <a:t>3</a:t>
            </a:r>
            <a:r>
              <a:rPr lang="en-US" altLang="zh-CN" sz="2400" b="1" dirty="0">
                <a:latin typeface="楷体" panose="02010609060101010101" charset="-122"/>
                <a:ea typeface="楷体" panose="02010609060101010101" charset="-122"/>
                <a:sym typeface="+mn-ea"/>
              </a:rPr>
              <a:t>.</a:t>
            </a:r>
            <a:r>
              <a:rPr lang="zh-CN" sz="2400" b="1" dirty="0">
                <a:latin typeface="楷体" panose="02010609060101010101" charset="-122"/>
                <a:ea typeface="楷体" panose="02010609060101010101" charset="-122"/>
                <a:sym typeface="+mn-ea"/>
              </a:rPr>
              <a:t>考虑是否加急</a:t>
            </a:r>
            <a:endParaRPr lang="zh-CN" sz="2400" b="1" dirty="0">
              <a:latin typeface="楷体" panose="02010609060101010101" charset="-122"/>
              <a:ea typeface="楷体" panose="02010609060101010101" charset="-122"/>
              <a:sym typeface="+mn-ea"/>
            </a:endParaRPr>
          </a:p>
        </p:txBody>
      </p:sp>
      <p:sp>
        <p:nvSpPr>
          <p:cNvPr id="8" name="文本框 7"/>
          <p:cNvSpPr txBox="1"/>
          <p:nvPr/>
        </p:nvSpPr>
        <p:spPr>
          <a:xfrm>
            <a:off x="1756410" y="3998595"/>
            <a:ext cx="3584575" cy="423545"/>
          </a:xfrm>
          <a:prstGeom prst="rect">
            <a:avLst/>
          </a:prstGeom>
          <a:noFill/>
        </p:spPr>
        <p:txBody>
          <a:bodyPr wrap="square" rtlCol="0">
            <a:spAutoFit/>
          </a:bodyPr>
          <a:p>
            <a:pPr algn="l">
              <a:lnSpc>
                <a:spcPct val="90000"/>
              </a:lnSpc>
            </a:pPr>
            <a:r>
              <a:rPr lang="zh-CN" sz="2400" b="1" dirty="0">
                <a:latin typeface="楷体" panose="02010609060101010101" charset="-122"/>
                <a:ea typeface="楷体" panose="02010609060101010101" charset="-122"/>
                <a:sym typeface="+mn-ea"/>
              </a:rPr>
              <a:t>如果</a:t>
            </a:r>
            <a:r>
              <a:rPr lang="en-US" altLang="zh-CN" sz="2400" b="1" dirty="0">
                <a:latin typeface="楷体" panose="02010609060101010101" charset="-122"/>
                <a:ea typeface="楷体" panose="02010609060101010101" charset="-122"/>
                <a:sym typeface="+mn-ea"/>
              </a:rPr>
              <a:t>(ch=='y') p=p+5;</a:t>
            </a:r>
            <a:endParaRPr lang="zh-CN" altLang="en-US" sz="2400" b="1" dirty="0">
              <a:latin typeface="楷体" panose="02010609060101010101" charset="-122"/>
              <a:ea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Users\Administrator\Desktop\未标题-1.jpg未标题-1"/>
          <p:cNvPicPr>
            <a:picLocks noChangeAspect="1"/>
          </p:cNvPicPr>
          <p:nvPr/>
        </p:nvPicPr>
        <p:blipFill>
          <a:blip r:embed="rId1"/>
          <a:srcRect/>
          <a:stretch>
            <a:fillRect/>
          </a:stretch>
        </p:blipFill>
        <p:spPr>
          <a:xfrm>
            <a:off x="-1078607" y="-1002617"/>
            <a:ext cx="5475605" cy="5533009"/>
          </a:xfrm>
          <a:custGeom>
            <a:avLst/>
            <a:gdLst>
              <a:gd name="connsiteX0" fmla="*/ 1997166 w 3994332"/>
              <a:gd name="connsiteY0" fmla="*/ 0 h 3994332"/>
              <a:gd name="connsiteX1" fmla="*/ 3994332 w 3994332"/>
              <a:gd name="connsiteY1" fmla="*/ 1997166 h 3994332"/>
              <a:gd name="connsiteX2" fmla="*/ 1997166 w 3994332"/>
              <a:gd name="connsiteY2" fmla="*/ 3994332 h 3994332"/>
              <a:gd name="connsiteX3" fmla="*/ 0 w 3994332"/>
              <a:gd name="connsiteY3" fmla="*/ 1997166 h 3994332"/>
              <a:gd name="connsiteX4" fmla="*/ 1997166 w 3994332"/>
              <a:gd name="connsiteY4" fmla="*/ 0 h 3994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4332" h="3994332">
                <a:moveTo>
                  <a:pt x="1997166" y="0"/>
                </a:moveTo>
                <a:cubicBezTo>
                  <a:pt x="3100170" y="0"/>
                  <a:pt x="3994332" y="894162"/>
                  <a:pt x="3994332" y="1997166"/>
                </a:cubicBezTo>
                <a:cubicBezTo>
                  <a:pt x="3994332" y="3100170"/>
                  <a:pt x="3100170" y="3994332"/>
                  <a:pt x="1997166" y="3994332"/>
                </a:cubicBezTo>
                <a:cubicBezTo>
                  <a:pt x="894162" y="3994332"/>
                  <a:pt x="0" y="3100170"/>
                  <a:pt x="0" y="1997166"/>
                </a:cubicBezTo>
                <a:cubicBezTo>
                  <a:pt x="0" y="894162"/>
                  <a:pt x="894162" y="0"/>
                  <a:pt x="1997166" y="0"/>
                </a:cubicBezTo>
                <a:close/>
              </a:path>
            </a:pathLst>
          </a:custGeom>
        </p:spPr>
      </p:pic>
      <p:sp>
        <p:nvSpPr>
          <p:cNvPr id="13" name="椭圆 12"/>
          <p:cNvSpPr/>
          <p:nvPr/>
        </p:nvSpPr>
        <p:spPr>
          <a:xfrm>
            <a:off x="1738772" y="1683333"/>
            <a:ext cx="3365863" cy="3365863"/>
          </a:xfrm>
          <a:prstGeom prst="ellipse">
            <a:avLst/>
          </a:prstGeom>
          <a:solidFill>
            <a:srgbClr val="CD31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sp>
        <p:nvSpPr>
          <p:cNvPr id="14" name="文本框 13"/>
          <p:cNvSpPr txBox="1"/>
          <p:nvPr/>
        </p:nvSpPr>
        <p:spPr>
          <a:xfrm>
            <a:off x="1751756" y="2437016"/>
            <a:ext cx="3547527" cy="2092881"/>
          </a:xfrm>
          <a:prstGeom prst="rect">
            <a:avLst/>
          </a:prstGeom>
        </p:spPr>
        <p:txBody>
          <a:bodyPr wrap="square">
            <a:spAutoFit/>
          </a:bodyPr>
          <a:lstStyle>
            <a:defPPr>
              <a:defRPr lang="zh-CN"/>
            </a:defPPr>
            <a:lvl1pPr algn="r" defTabSz="1219200">
              <a:defRPr sz="8000" b="1" spc="400">
                <a:solidFill>
                  <a:schemeClr val="tx1">
                    <a:lumMod val="75000"/>
                    <a:lumOff val="25000"/>
                  </a:schemeClr>
                </a:solidFill>
                <a:latin typeface="方正黑体简体" panose="02010601030101010101" pitchFamily="2" charset="-122"/>
                <a:ea typeface="方正黑体简体" panose="02010601030101010101" pitchFamily="2" charset="-122"/>
                <a:cs typeface="+mn-ea"/>
              </a:defRPr>
            </a:lvl1p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en-US" altLang="zh-CN" sz="13000" i="0" u="none" strike="noStrike" kern="0" cap="none" spc="400" normalizeH="0" baseline="0" noProof="0" dirty="0">
                <a:ln>
                  <a:noFill/>
                </a:ln>
                <a:solidFill>
                  <a:prstClr val="white"/>
                </a:solidFill>
                <a:effectLst/>
                <a:uLnTx/>
                <a:uFillTx/>
                <a:latin typeface="字魂正文宋楷" panose="00000500000000000000" charset="-122"/>
                <a:ea typeface="字魂正文宋楷" panose="00000500000000000000" charset="-122"/>
                <a:sym typeface="字魂正文宋楷" panose="00000500000000000000" charset="-122"/>
              </a:rPr>
              <a:t>01</a:t>
            </a:r>
            <a:endParaRPr kumimoji="0" lang="zh-CN" altLang="en-US" sz="13000" i="0" u="none" strike="noStrike" kern="0" cap="none" spc="400" normalizeH="0" baseline="0" noProof="0" dirty="0">
              <a:ln>
                <a:noFill/>
              </a:ln>
              <a:solidFill>
                <a:prstClr val="white"/>
              </a:solidFill>
              <a:effectLst/>
              <a:uLnTx/>
              <a:uFillTx/>
              <a:latin typeface="字魂正文宋楷" panose="00000500000000000000" charset="-122"/>
              <a:ea typeface="字魂正文宋楷" panose="00000500000000000000" charset="-122"/>
              <a:sym typeface="字魂正文宋楷" panose="00000500000000000000" charset="-122"/>
            </a:endParaRPr>
          </a:p>
        </p:txBody>
      </p:sp>
      <p:sp>
        <p:nvSpPr>
          <p:cNvPr id="15" name="文本框 14"/>
          <p:cNvSpPr txBox="1"/>
          <p:nvPr/>
        </p:nvSpPr>
        <p:spPr>
          <a:xfrm>
            <a:off x="5210972" y="2626375"/>
            <a:ext cx="4231640" cy="829945"/>
          </a:xfrm>
          <a:prstGeom prst="rect">
            <a:avLst/>
          </a:prstGeom>
          <a:noFill/>
        </p:spPr>
        <p:txBody>
          <a:bodyPr wrap="none" rtlCol="0">
            <a:spAutoFit/>
          </a:bodyPr>
          <a:lstStyle>
            <a:defPPr>
              <a:defRPr lang="zh-CN"/>
            </a:defPPr>
            <a:lvl1pPr>
              <a:defRPr sz="11500" b="1">
                <a:solidFill>
                  <a:schemeClr val="bg1"/>
                </a:solidFill>
                <a:latin typeface="方正黑体简体"/>
              </a:defRPr>
            </a:lvl1pPr>
          </a:lstStyle>
          <a:p>
            <a:pPr algn="l">
              <a:defRPr/>
            </a:pPr>
            <a:r>
              <a:rPr lang="en-US" altLang="zh-CN" sz="4800">
                <a:solidFill>
                  <a:schemeClr val="tx1"/>
                </a:solidFill>
                <a:effectLst>
                  <a:outerShdw blurRad="38100" dist="38100" dir="2700000" algn="tl">
                    <a:srgbClr val="000000">
                      <a:alpha val="43137"/>
                    </a:srgbClr>
                  </a:outerShdw>
                </a:effectLst>
                <a:latin typeface="华文琥珀" panose="02010800040101010101" charset="-122"/>
                <a:ea typeface="华文琥珀" panose="02010800040101010101" charset="-122"/>
                <a:cs typeface="华文琥珀" panose="02010800040101010101" charset="-122"/>
                <a:sym typeface="+mn-ea"/>
              </a:rPr>
              <a:t>if</a:t>
            </a:r>
            <a:r>
              <a:rPr lang="zh-CN" altLang="en-US" sz="4800">
                <a:solidFill>
                  <a:schemeClr val="tx1"/>
                </a:solidFill>
                <a:effectLst>
                  <a:outerShdw blurRad="38100" dist="38100" dir="2700000" algn="tl">
                    <a:srgbClr val="000000">
                      <a:alpha val="43137"/>
                    </a:srgbClr>
                  </a:outerShdw>
                </a:effectLst>
                <a:latin typeface="华文琥珀" panose="02010800040101010101" charset="-122"/>
                <a:ea typeface="华文琥珀" panose="02010800040101010101" charset="-122"/>
                <a:cs typeface="华文琥珀" panose="02010800040101010101" charset="-122"/>
                <a:sym typeface="+mn-ea"/>
              </a:rPr>
              <a:t>语句及其嵌套</a:t>
            </a:r>
            <a:endParaRPr lang="zh-CN" altLang="en-US" sz="4800" dirty="0">
              <a:solidFill>
                <a:schemeClr val="tx1"/>
              </a:solidFill>
              <a:effectLst>
                <a:outerShdw blurRad="38100" dist="38100" dir="2700000" algn="tl">
                  <a:srgbClr val="000000">
                    <a:alpha val="43137"/>
                  </a:srgbClr>
                </a:outerShdw>
              </a:effectLst>
              <a:latin typeface="华文琥珀" panose="02010800040101010101" charset="-122"/>
              <a:ea typeface="华文琥珀" panose="02010800040101010101" charset="-122"/>
              <a:cs typeface="华文琥珀" panose="02010800040101010101" charset="-122"/>
              <a:sym typeface="+mn-ea"/>
            </a:endParaRPr>
          </a:p>
        </p:txBody>
      </p:sp>
      <p:sp>
        <p:nvSpPr>
          <p:cNvPr id="20" name="任意多边形: 形状 19"/>
          <p:cNvSpPr/>
          <p:nvPr/>
        </p:nvSpPr>
        <p:spPr>
          <a:xfrm rot="20822985" flipH="1" flipV="1">
            <a:off x="3999432" y="3703761"/>
            <a:ext cx="12206437" cy="2757948"/>
          </a:xfrm>
          <a:custGeom>
            <a:avLst/>
            <a:gdLst>
              <a:gd name="connsiteX0" fmla="*/ 12206436 w 12206437"/>
              <a:gd name="connsiteY0" fmla="*/ 735988 h 2757948"/>
              <a:gd name="connsiteX1" fmla="*/ 12206437 w 12206437"/>
              <a:gd name="connsiteY1" fmla="*/ 735988 h 2757948"/>
              <a:gd name="connsiteX2" fmla="*/ 12206437 w 12206437"/>
              <a:gd name="connsiteY2" fmla="*/ 2757948 h 2757948"/>
              <a:gd name="connsiteX3" fmla="*/ 12206436 w 12206437"/>
              <a:gd name="connsiteY3" fmla="*/ 2757948 h 2757948"/>
              <a:gd name="connsiteX4" fmla="*/ 7908759 w 12206437"/>
              <a:gd name="connsiteY4" fmla="*/ 0 h 2757948"/>
              <a:gd name="connsiteX5" fmla="*/ 8227635 w 12206437"/>
              <a:gd name="connsiteY5" fmla="*/ 6518 h 2757948"/>
              <a:gd name="connsiteX6" fmla="*/ 8018258 w 12206437"/>
              <a:gd name="connsiteY6" fmla="*/ 11152 h 2757948"/>
              <a:gd name="connsiteX7" fmla="*/ 1409156 w 12206437"/>
              <a:gd name="connsiteY7" fmla="*/ 2553505 h 2757948"/>
              <a:gd name="connsiteX8" fmla="*/ 1173140 w 12206437"/>
              <a:gd name="connsiteY8" fmla="*/ 2757948 h 2757948"/>
              <a:gd name="connsiteX9" fmla="*/ 0 w 12206437"/>
              <a:gd name="connsiteY9" fmla="*/ 2757948 h 2757948"/>
              <a:gd name="connsiteX10" fmla="*/ 289231 w 12206437"/>
              <a:gd name="connsiteY10" fmla="*/ 2526534 h 2757948"/>
              <a:gd name="connsiteX11" fmla="*/ 7908759 w 12206437"/>
              <a:gd name="connsiteY11" fmla="*/ 0 h 2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6437" h="2757948">
                <a:moveTo>
                  <a:pt x="12206436" y="735988"/>
                </a:moveTo>
                <a:lnTo>
                  <a:pt x="12206437" y="735988"/>
                </a:lnTo>
                <a:lnTo>
                  <a:pt x="12206437" y="2757948"/>
                </a:lnTo>
                <a:lnTo>
                  <a:pt x="12206436" y="2757948"/>
                </a:lnTo>
                <a:close/>
                <a:moveTo>
                  <a:pt x="7908759" y="0"/>
                </a:moveTo>
                <a:lnTo>
                  <a:pt x="8227635" y="6518"/>
                </a:lnTo>
                <a:lnTo>
                  <a:pt x="8018258" y="11152"/>
                </a:lnTo>
                <a:cubicBezTo>
                  <a:pt x="5512605" y="122273"/>
                  <a:pt x="3221315" y="1057979"/>
                  <a:pt x="1409156" y="2553505"/>
                </a:cubicBezTo>
                <a:lnTo>
                  <a:pt x="1173140" y="2757948"/>
                </a:lnTo>
                <a:lnTo>
                  <a:pt x="0" y="2757948"/>
                </a:lnTo>
                <a:lnTo>
                  <a:pt x="289231" y="2526534"/>
                </a:lnTo>
                <a:cubicBezTo>
                  <a:pt x="2359846" y="948155"/>
                  <a:pt x="5014426" y="0"/>
                  <a:pt x="7908759" y="0"/>
                </a:cubicBezTo>
                <a:close/>
              </a:path>
            </a:pathLst>
          </a:custGeom>
          <a:solidFill>
            <a:srgbClr val="CD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矩形 7"/>
          <p:cNvSpPr/>
          <p:nvPr/>
        </p:nvSpPr>
        <p:spPr>
          <a:xfrm>
            <a:off x="983615" y="2886075"/>
            <a:ext cx="4985385" cy="185483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341630" y="1440815"/>
            <a:ext cx="1275080" cy="40259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259715" y="667385"/>
            <a:ext cx="5693410" cy="5631180"/>
          </a:xfrm>
          <a:prstGeom prst="rect">
            <a:avLst/>
          </a:prstGeom>
          <a:noFill/>
          <a:ln>
            <a:solidFill>
              <a:srgbClr val="FFC000"/>
            </a:solidFill>
          </a:ln>
        </p:spPr>
        <p:txBody>
          <a:bodyPr wrap="square" rtlCol="0">
            <a:spAutoFit/>
          </a:bodyPr>
          <a:p>
            <a:pPr>
              <a:lnSpc>
                <a:spcPct val="100000"/>
              </a:lnSpc>
            </a:pPr>
            <a:r>
              <a:rPr lang="en-US" altLang="zh-CN" sz="2400" b="1">
                <a:latin typeface="Arial" panose="020B0604020202020204" pitchFamily="34" charset="0"/>
                <a:cs typeface="Arial" panose="020B0604020202020204" pitchFamily="34" charset="0"/>
              </a:rPr>
              <a:t>#include &lt;bits/stdc++.h&gt;</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using namespace std;</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sym typeface="+mn-ea"/>
              </a:rPr>
              <a:t>int w,p;</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sym typeface="+mn-ea"/>
              </a:rPr>
              <a:t>char ch;</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int main(){</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cin&gt;&gt;w&gt;&gt;ch;</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if (</a:t>
            </a:r>
            <a:r>
              <a:rPr lang="en-US" altLang="zh-CN" sz="2400" b="1">
                <a:solidFill>
                  <a:schemeClr val="accent1"/>
                </a:solidFill>
                <a:latin typeface="Arial" panose="020B0604020202020204" pitchFamily="34" charset="0"/>
                <a:cs typeface="Arial" panose="020B0604020202020204" pitchFamily="34" charset="0"/>
                <a:sym typeface="+mn-ea"/>
              </a:rPr>
              <a:t>w&lt;=1000</a:t>
            </a:r>
            <a:r>
              <a:rPr lang="en-US" altLang="zh-CN" sz="2400" b="1">
                <a:solidFill>
                  <a:schemeClr val="tx1"/>
                </a:solidFill>
                <a:latin typeface="Arial" panose="020B0604020202020204" pitchFamily="34" charset="0"/>
                <a:cs typeface="Arial" panose="020B0604020202020204" pitchFamily="34" charset="0"/>
                <a:sym typeface="+mn-ea"/>
              </a:rPr>
              <a:t>)   p=8;</a:t>
            </a:r>
            <a:endParaRPr lang="en-US" altLang="zh-CN" sz="2400" b="1">
              <a:solidFill>
                <a:schemeClr val="tx1"/>
              </a:solidFill>
              <a:latin typeface="Arial" panose="020B0604020202020204" pitchFamily="34" charset="0"/>
              <a:cs typeface="Arial" panose="020B0604020202020204" pitchFamily="34" charset="0"/>
              <a:sym typeface="+mn-ea"/>
            </a:endParaRPr>
          </a:p>
          <a:p>
            <a:pPr>
              <a:lnSpc>
                <a:spcPct val="100000"/>
              </a:lnSpc>
            </a:pPr>
            <a:r>
              <a:rPr lang="en-US" altLang="zh-CN" sz="2400" b="1">
                <a:latin typeface="Arial" panose="020B0604020202020204" pitchFamily="34" charset="0"/>
                <a:cs typeface="Arial" panose="020B0604020202020204" pitchFamily="34" charset="0"/>
              </a:rPr>
              <a:t>           else{ </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p=p+(w-1000)%500*4;</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if ((w-1000)%500) p=p+4;</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if(ch=='y') p=p+5;</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cout&lt;&lt;p&lt;&lt;endl;</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	return 0;</a:t>
            </a:r>
            <a:endParaRPr lang="en-US" altLang="zh-CN" sz="2400" b="1">
              <a:latin typeface="Arial" panose="020B0604020202020204" pitchFamily="34" charset="0"/>
              <a:cs typeface="Arial" panose="020B0604020202020204" pitchFamily="34" charset="0"/>
            </a:endParaRPr>
          </a:p>
          <a:p>
            <a:pPr>
              <a:lnSpc>
                <a:spcPct val="100000"/>
              </a:lnSpc>
            </a:pPr>
            <a:r>
              <a:rPr lang="en-US" altLang="zh-CN" sz="2400" b="1">
                <a:latin typeface="Arial" panose="020B0604020202020204" pitchFamily="34" charset="0"/>
                <a:cs typeface="Arial" panose="020B0604020202020204" pitchFamily="34" charset="0"/>
              </a:rPr>
              <a:t>}</a:t>
            </a:r>
            <a:endParaRPr lang="en-US" altLang="zh-CN" sz="2400" b="1">
              <a:latin typeface="Arial" panose="020B0604020202020204" pitchFamily="34" charset="0"/>
              <a:cs typeface="Arial" panose="020B0604020202020204" pitchFamily="34" charset="0"/>
            </a:endParaRPr>
          </a:p>
        </p:txBody>
      </p:sp>
      <p:sp>
        <p:nvSpPr>
          <p:cNvPr id="3" name="右箭头 2"/>
          <p:cNvSpPr/>
          <p:nvPr/>
        </p:nvSpPr>
        <p:spPr>
          <a:xfrm>
            <a:off x="1617345" y="1522730"/>
            <a:ext cx="3973195" cy="378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969000" y="1440815"/>
            <a:ext cx="1584325" cy="460375"/>
          </a:xfrm>
          <a:prstGeom prst="rect">
            <a:avLst/>
          </a:prstGeom>
          <a:solidFill>
            <a:srgbClr val="FFC000"/>
          </a:solidFill>
        </p:spPr>
        <p:txBody>
          <a:bodyPr wrap="none" rtlCol="0">
            <a:spAutoFit/>
          </a:bodyPr>
          <a:p>
            <a:pPr algn="l">
              <a:lnSpc>
                <a:spcPct val="100000"/>
              </a:lnSpc>
            </a:pPr>
            <a:r>
              <a:rPr lang="en-US" altLang="zh-CN" sz="2400" b="1">
                <a:latin typeface="Arial" panose="020B0604020202020204" pitchFamily="34" charset="0"/>
                <a:cs typeface="Arial" panose="020B0604020202020204" pitchFamily="34" charset="0"/>
                <a:sym typeface="+mn-ea"/>
              </a:rPr>
              <a:t>int w,p=8;</a:t>
            </a:r>
            <a:endParaRPr lang="en-US" altLang="zh-CN" sz="2400" b="1">
              <a:latin typeface="Arial" panose="020B0604020202020204" pitchFamily="34" charset="0"/>
              <a:cs typeface="Arial" panose="020B0604020202020204" pitchFamily="34" charset="0"/>
            </a:endParaRPr>
          </a:p>
        </p:txBody>
      </p:sp>
      <p:sp>
        <p:nvSpPr>
          <p:cNvPr id="6" name="文本框 5"/>
          <p:cNvSpPr txBox="1"/>
          <p:nvPr/>
        </p:nvSpPr>
        <p:spPr>
          <a:xfrm>
            <a:off x="6461125" y="3029585"/>
            <a:ext cx="5102860" cy="1568450"/>
          </a:xfrm>
          <a:prstGeom prst="rect">
            <a:avLst/>
          </a:prstGeom>
          <a:solidFill>
            <a:srgbClr val="FFC000"/>
          </a:solidFill>
          <a:ln>
            <a:solidFill>
              <a:srgbClr val="FFC000"/>
            </a:solidFill>
          </a:ln>
        </p:spPr>
        <p:txBody>
          <a:bodyPr wrap="none" rtlCol="0">
            <a:spAutoFit/>
          </a:bodyPr>
          <a:p>
            <a:pPr algn="l">
              <a:lnSpc>
                <a:spcPct val="100000"/>
              </a:lnSpc>
            </a:pPr>
            <a:r>
              <a:rPr lang="en-US" altLang="zh-CN" sz="2400" b="1">
                <a:latin typeface="Arial" panose="020B0604020202020204" pitchFamily="34" charset="0"/>
                <a:cs typeface="Arial" panose="020B0604020202020204" pitchFamily="34" charset="0"/>
                <a:sym typeface="+mn-ea"/>
              </a:rPr>
              <a:t>if (</a:t>
            </a:r>
            <a:r>
              <a:rPr lang="en-US" altLang="zh-CN" sz="2400" b="1">
                <a:solidFill>
                  <a:schemeClr val="accent1"/>
                </a:solidFill>
                <a:latin typeface="Arial" panose="020B0604020202020204" pitchFamily="34" charset="0"/>
                <a:cs typeface="Arial" panose="020B0604020202020204" pitchFamily="34" charset="0"/>
                <a:sym typeface="+mn-ea"/>
              </a:rPr>
              <a:t>w&gt;=1000</a:t>
            </a:r>
            <a:r>
              <a:rPr lang="en-US" altLang="zh-CN" sz="2400" b="1">
                <a:latin typeface="Arial" panose="020B0604020202020204" pitchFamily="34" charset="0"/>
                <a:cs typeface="Arial" panose="020B0604020202020204" pitchFamily="34" charset="0"/>
                <a:sym typeface="+mn-ea"/>
              </a:rPr>
              <a:t>) </a:t>
            </a:r>
            <a:r>
              <a:rPr lang="en-US" altLang="zh-CN" sz="2400" b="1">
                <a:latin typeface="Arial" panose="020B0604020202020204" pitchFamily="34" charset="0"/>
                <a:cs typeface="Arial" panose="020B0604020202020204" pitchFamily="34" charset="0"/>
                <a:sym typeface="+mn-ea"/>
              </a:rPr>
              <a:t>{ </a:t>
            </a:r>
            <a:endParaRPr lang="en-US" altLang="zh-CN" sz="2400" b="1">
              <a:latin typeface="Arial" panose="020B0604020202020204" pitchFamily="34" charset="0"/>
              <a:cs typeface="Arial" panose="020B0604020202020204" pitchFamily="34" charset="0"/>
            </a:endParaRPr>
          </a:p>
          <a:p>
            <a:pPr algn="l">
              <a:lnSpc>
                <a:spcPct val="100000"/>
              </a:lnSpc>
            </a:pPr>
            <a:r>
              <a:rPr lang="en-US" altLang="zh-CN" sz="2400" b="1">
                <a:latin typeface="Arial" panose="020B0604020202020204" pitchFamily="34" charset="0"/>
                <a:cs typeface="Arial" panose="020B0604020202020204" pitchFamily="34" charset="0"/>
                <a:sym typeface="+mn-ea"/>
              </a:rPr>
              <a:t>	p=p+(w-1000)%500*4;</a:t>
            </a:r>
            <a:endParaRPr lang="en-US" altLang="zh-CN" sz="2400" b="1">
              <a:latin typeface="Arial" panose="020B0604020202020204" pitchFamily="34" charset="0"/>
              <a:cs typeface="Arial" panose="020B0604020202020204" pitchFamily="34" charset="0"/>
            </a:endParaRPr>
          </a:p>
          <a:p>
            <a:pPr algn="l">
              <a:lnSpc>
                <a:spcPct val="100000"/>
              </a:lnSpc>
            </a:pPr>
            <a:r>
              <a:rPr lang="en-US" altLang="zh-CN" sz="2400" b="1">
                <a:latin typeface="Arial" panose="020B0604020202020204" pitchFamily="34" charset="0"/>
                <a:cs typeface="Arial" panose="020B0604020202020204" pitchFamily="34" charset="0"/>
                <a:sym typeface="+mn-ea"/>
              </a:rPr>
              <a:t>	if ((w-1000)%500!=0) p=p+4;</a:t>
            </a:r>
            <a:endParaRPr lang="en-US" altLang="zh-CN" sz="2400" b="1">
              <a:latin typeface="Arial" panose="020B0604020202020204" pitchFamily="34" charset="0"/>
              <a:cs typeface="Arial" panose="020B0604020202020204" pitchFamily="34" charset="0"/>
            </a:endParaRPr>
          </a:p>
          <a:p>
            <a:pPr algn="l">
              <a:lnSpc>
                <a:spcPct val="100000"/>
              </a:lnSpc>
            </a:pPr>
            <a:r>
              <a:rPr lang="en-US" altLang="zh-CN" sz="2400" b="1">
                <a:latin typeface="Arial" panose="020B0604020202020204" pitchFamily="34" charset="0"/>
                <a:cs typeface="Arial" panose="020B0604020202020204" pitchFamily="34" charset="0"/>
                <a:sym typeface="+mn-ea"/>
              </a:rPr>
              <a:t>}</a:t>
            </a:r>
            <a:endParaRPr lang="en-US" altLang="zh-CN" sz="2400" b="1">
              <a:latin typeface="Arial" panose="020B0604020202020204" pitchFamily="34" charset="0"/>
              <a:cs typeface="Arial" panose="020B0604020202020204" pitchFamily="34" charset="0"/>
            </a:endParaRPr>
          </a:p>
        </p:txBody>
      </p:sp>
      <p:sp>
        <p:nvSpPr>
          <p:cNvPr id="9" name="右箭头 8"/>
          <p:cNvSpPr/>
          <p:nvPr/>
        </p:nvSpPr>
        <p:spPr>
          <a:xfrm>
            <a:off x="5969000" y="3682365"/>
            <a:ext cx="492125" cy="378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a:hlinkClick r:id="rId1" action="ppaction://hlinkfile"/>
          </p:cNvPr>
          <p:cNvSpPr txBox="1"/>
          <p:nvPr/>
        </p:nvSpPr>
        <p:spPr>
          <a:xfrm>
            <a:off x="10487660" y="1245870"/>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32" name="图片 3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10252710" y="365760"/>
            <a:ext cx="1421130" cy="880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P spid="4" grpId="0" bldLvl="0" animBg="1"/>
      <p:bldP spid="8" grpId="0" animBg="1"/>
      <p:bldP spid="9" grpId="0" bldLvl="0" animBg="1"/>
      <p:bldP spid="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527685"/>
            <a:ext cx="5586558" cy="727075"/>
            <a:chOff x="266" y="-52"/>
            <a:chExt cx="8316" cy="1376"/>
          </a:xfrm>
        </p:grpSpPr>
        <p:sp>
          <p:nvSpPr>
            <p:cNvPr id="5" name="Rectangle 2"/>
            <p:cNvSpPr>
              <a:spLocks noGrp="1"/>
            </p:cNvSpPr>
            <p:nvPr/>
          </p:nvSpPr>
          <p:spPr>
            <a:xfrm>
              <a:off x="1578" y="69"/>
              <a:ext cx="7004"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12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sym typeface="+mn-ea"/>
                </a:rPr>
                <a:t>成绩转换</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586740" y="1437640"/>
            <a:ext cx="11104880" cy="425069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80415" y="1515110"/>
            <a:ext cx="10738485" cy="4150360"/>
          </a:xfrm>
          <a:prstGeom prst="rect">
            <a:avLst/>
          </a:prstGeom>
          <a:noFill/>
        </p:spPr>
        <p:txBody>
          <a:bodyPr wrap="square" rtlCol="0">
            <a:spAutoFit/>
          </a:bodyPr>
          <a:p>
            <a:pPr>
              <a:lnSpc>
                <a:spcPct val="110000"/>
              </a:lnSpc>
            </a:pPr>
            <a:r>
              <a:rPr lang="en-US" altLang="zh-CN" sz="2400" b="1"/>
              <a:t>     </a:t>
            </a:r>
            <a:r>
              <a:rPr lang="zh-CN" sz="2400">
                <a:effectLst/>
                <a:latin typeface="方正大魏体简体" panose="02000000000000000000" charset="-122"/>
                <a:ea typeface="方正大魏体简体" panose="02000000000000000000" charset="-122"/>
                <a:sym typeface="+mn-ea"/>
              </a:rPr>
              <a:t>为减轻学生负担，淡化分数影响，学校决定将学生的考试成绩以等级形式呈现。具体规则如下：成绩大于等于90分且小于等于100分的为A；成绩大于等于80分且小于90的为B;成绩大于等于70分且小于80分的为C；成绩大于等于60分且小于70分的为D；小于60分的为</a:t>
            </a:r>
            <a:r>
              <a:rPr lang="en-US" altLang="zh-CN" sz="2400">
                <a:effectLst/>
                <a:latin typeface="方正大魏体简体" panose="02000000000000000000" charset="-122"/>
                <a:ea typeface="方正大魏体简体" panose="02000000000000000000" charset="-122"/>
                <a:sym typeface="+mn-ea"/>
              </a:rPr>
              <a:t>F</a:t>
            </a:r>
            <a:r>
              <a:rPr lang="zh-CN" sz="2400">
                <a:effectLst/>
                <a:latin typeface="方正大魏体简体" panose="02000000000000000000" charset="-122"/>
                <a:ea typeface="方正大魏体简体" panose="02000000000000000000" charset="-122"/>
                <a:sym typeface="+mn-ea"/>
              </a:rPr>
              <a:t>；如果成绩大于100分或小于0分则输出“error”。</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【输入格式】输入一个整数，表示某同学的成绩。</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【输出格式】一行，根据学生成绩输出相应的等级或提示信息。</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【输入样例】</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95</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【输出样例】</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A</a:t>
            </a:r>
            <a:endParaRPr lang="zh-CN" sz="2400">
              <a:effectLst/>
              <a:latin typeface="方正大魏体简体" panose="02000000000000000000" charset="-122"/>
              <a:ea typeface="方正大魏体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05130" y="347345"/>
            <a:ext cx="2370455" cy="460375"/>
          </a:xfrm>
          <a:prstGeom prst="rect">
            <a:avLst/>
          </a:prstGeom>
          <a:noFill/>
        </p:spPr>
        <p:txBody>
          <a:bodyPr wrap="square" rtlCol="0">
            <a:spAutoFit/>
          </a:bodyPr>
          <a:p>
            <a:pPr>
              <a:lnSpc>
                <a:spcPct val="100000"/>
              </a:lnSpc>
            </a:pPr>
            <a:r>
              <a:rPr lang="zh-CN" altLang="en-US" sz="2400" b="1"/>
              <a:t>【问题分析】</a:t>
            </a:r>
            <a:endParaRPr lang="zh-CN" altLang="en-US" sz="2400" b="1"/>
          </a:p>
        </p:txBody>
      </p:sp>
      <p:sp>
        <p:nvSpPr>
          <p:cNvPr id="2" name="文本框 1"/>
          <p:cNvSpPr txBox="1"/>
          <p:nvPr/>
        </p:nvSpPr>
        <p:spPr>
          <a:xfrm>
            <a:off x="545465" y="787400"/>
            <a:ext cx="11403330" cy="423545"/>
          </a:xfrm>
          <a:prstGeom prst="rect">
            <a:avLst/>
          </a:prstGeom>
          <a:noFill/>
        </p:spPr>
        <p:txBody>
          <a:bodyPr wrap="square" rtlCol="0" anchor="t">
            <a:spAutoFit/>
          </a:bodyPr>
          <a:p>
            <a:pPr algn="l">
              <a:lnSpc>
                <a:spcPct val="90000"/>
              </a:lnSpc>
            </a:pPr>
            <a:r>
              <a:rPr lang="zh-CN" sz="2400" b="1" dirty="0">
                <a:latin typeface="楷体" panose="02010609060101010101" charset="-122"/>
                <a:ea typeface="楷体" panose="02010609060101010101" charset="-122"/>
                <a:sym typeface="+mn-ea"/>
              </a:rPr>
              <a:t>根据题意，共有</a:t>
            </a:r>
            <a:r>
              <a:rPr lang="en-US" altLang="zh-CN" sz="2400" b="1" dirty="0">
                <a:latin typeface="楷体" panose="02010609060101010101" charset="-122"/>
                <a:ea typeface="楷体" panose="02010609060101010101" charset="-122"/>
                <a:sym typeface="+mn-ea"/>
              </a:rPr>
              <a:t>6</a:t>
            </a:r>
            <a:r>
              <a:rPr lang="zh-CN" altLang="en-US" sz="2400" b="1" dirty="0">
                <a:latin typeface="楷体" panose="02010609060101010101" charset="-122"/>
                <a:ea typeface="楷体" panose="02010609060101010101" charset="-122"/>
                <a:sym typeface="+mn-ea"/>
              </a:rPr>
              <a:t>种情况需要判断，用</a:t>
            </a:r>
            <a:r>
              <a:rPr lang="en-US" altLang="zh-CN" sz="2400" b="1" dirty="0">
                <a:latin typeface="楷体" panose="02010609060101010101" charset="-122"/>
                <a:ea typeface="楷体" panose="02010609060101010101" charset="-122"/>
                <a:sym typeface="+mn-ea"/>
              </a:rPr>
              <a:t>if</a:t>
            </a:r>
            <a:r>
              <a:rPr lang="zh-CN" altLang="en-US" sz="2400" b="1" dirty="0">
                <a:latin typeface="楷体" panose="02010609060101010101" charset="-122"/>
                <a:ea typeface="楷体" panose="02010609060101010101" charset="-122"/>
                <a:sym typeface="+mn-ea"/>
              </a:rPr>
              <a:t>语句的嵌套</a:t>
            </a:r>
            <a:r>
              <a:rPr lang="zh-CN" altLang="en-US" sz="2400" b="1" dirty="0">
                <a:latin typeface="楷体" panose="02010609060101010101" charset="-122"/>
                <a:ea typeface="楷体" panose="02010609060101010101" charset="-122"/>
                <a:sym typeface="+mn-ea"/>
              </a:rPr>
              <a:t>可以解决此类多路分支问题。</a:t>
            </a:r>
            <a:endParaRPr lang="zh-CN" altLang="en-US" sz="2400" b="1" dirty="0">
              <a:latin typeface="楷体" panose="02010609060101010101" charset="-122"/>
              <a:ea typeface="楷体" panose="02010609060101010101" charset="-122"/>
              <a:sym typeface="+mn-ea"/>
            </a:endParaRPr>
          </a:p>
        </p:txBody>
      </p:sp>
      <p:sp>
        <p:nvSpPr>
          <p:cNvPr id="47" name="文本框 46"/>
          <p:cNvSpPr txBox="1"/>
          <p:nvPr/>
        </p:nvSpPr>
        <p:spPr>
          <a:xfrm>
            <a:off x="1991360" y="1210945"/>
            <a:ext cx="8209280" cy="4964430"/>
          </a:xfrm>
          <a:prstGeom prst="rect">
            <a:avLst/>
          </a:prstGeom>
          <a:noFill/>
          <a:ln>
            <a:solidFill>
              <a:schemeClr val="accent6"/>
            </a:solidFill>
          </a:ln>
        </p:spPr>
        <p:txBody>
          <a:bodyPr wrap="square" rtlCol="0">
            <a:spAutoFit/>
          </a:bodyPr>
          <a:p>
            <a:pPr>
              <a:lnSpc>
                <a:spcPct val="90000"/>
              </a:lnSpc>
            </a:pPr>
            <a:r>
              <a:rPr lang="en-US" altLang="zh-CN" sz="2200" b="1">
                <a:sym typeface="+mn-ea"/>
              </a:rPr>
              <a:t>int score;</a:t>
            </a:r>
            <a:endParaRPr lang="en-US" altLang="zh-CN" sz="2200" b="1"/>
          </a:p>
          <a:p>
            <a:pPr>
              <a:lnSpc>
                <a:spcPct val="90000"/>
              </a:lnSpc>
            </a:pPr>
            <a:r>
              <a:rPr lang="en-US" altLang="zh-CN" sz="2200" b="1"/>
              <a:t>int main(){</a:t>
            </a:r>
            <a:endParaRPr lang="en-US" altLang="zh-CN" sz="2200" b="1"/>
          </a:p>
          <a:p>
            <a:pPr>
              <a:lnSpc>
                <a:spcPct val="90000"/>
              </a:lnSpc>
            </a:pPr>
            <a:r>
              <a:rPr lang="en-US" altLang="zh-CN" sz="2200" b="1"/>
              <a:t>	cin&gt;&gt;score;</a:t>
            </a:r>
            <a:endParaRPr lang="en-US" altLang="zh-CN" sz="2200" b="1"/>
          </a:p>
          <a:p>
            <a:pPr>
              <a:lnSpc>
                <a:spcPct val="90000"/>
              </a:lnSpc>
            </a:pPr>
            <a:r>
              <a:rPr lang="en-US" altLang="zh-CN" sz="2200" b="1"/>
              <a:t>	if (score&gt;100||score&lt;0) cout&lt;&lt;"error"&lt;&lt;endl;</a:t>
            </a:r>
            <a:endParaRPr lang="en-US" altLang="zh-CN" sz="2200" b="1"/>
          </a:p>
          <a:p>
            <a:pPr>
              <a:lnSpc>
                <a:spcPct val="90000"/>
              </a:lnSpc>
            </a:pPr>
            <a:r>
              <a:rPr lang="en-US" altLang="zh-CN" sz="2200" b="1"/>
              <a:t>	else </a:t>
            </a:r>
            <a:endParaRPr lang="en-US" altLang="zh-CN" sz="2200" b="1"/>
          </a:p>
          <a:p>
            <a:pPr>
              <a:lnSpc>
                <a:spcPct val="90000"/>
              </a:lnSpc>
            </a:pPr>
            <a:r>
              <a:rPr lang="en-US" altLang="zh-CN" sz="2200" b="1"/>
              <a:t>	    if (score&gt;=90) cout&lt;&lt;"A"&lt;&lt;endl;</a:t>
            </a:r>
            <a:endParaRPr lang="en-US" altLang="zh-CN" sz="2200" b="1"/>
          </a:p>
          <a:p>
            <a:pPr>
              <a:lnSpc>
                <a:spcPct val="90000"/>
              </a:lnSpc>
            </a:pPr>
            <a:r>
              <a:rPr lang="en-US" altLang="zh-CN" sz="2200" b="1"/>
              <a:t>	    else</a:t>
            </a:r>
            <a:endParaRPr lang="en-US" altLang="zh-CN" sz="2200" b="1"/>
          </a:p>
          <a:p>
            <a:pPr>
              <a:lnSpc>
                <a:spcPct val="90000"/>
              </a:lnSpc>
            </a:pPr>
            <a:r>
              <a:rPr lang="en-US" altLang="zh-CN" sz="2200" b="1"/>
              <a:t>	         if (score&gt;=80) cout&lt;&lt;"B"&lt;&lt;endl;</a:t>
            </a:r>
            <a:endParaRPr lang="en-US" altLang="zh-CN" sz="2200" b="1"/>
          </a:p>
          <a:p>
            <a:pPr>
              <a:lnSpc>
                <a:spcPct val="90000"/>
              </a:lnSpc>
            </a:pPr>
            <a:r>
              <a:rPr lang="en-US" altLang="zh-CN" sz="2200" b="1"/>
              <a:t>	        else</a:t>
            </a:r>
            <a:endParaRPr lang="en-US" altLang="zh-CN" sz="2200" b="1"/>
          </a:p>
          <a:p>
            <a:pPr>
              <a:lnSpc>
                <a:spcPct val="90000"/>
              </a:lnSpc>
            </a:pPr>
            <a:r>
              <a:rPr lang="en-US" altLang="zh-CN" sz="2200" b="1"/>
              <a:t>		   if (score&gt;=70) cout&lt;&lt;"C"&lt;&lt;endl;</a:t>
            </a:r>
            <a:endParaRPr lang="en-US" altLang="zh-CN" sz="2200" b="1"/>
          </a:p>
          <a:p>
            <a:pPr>
              <a:lnSpc>
                <a:spcPct val="90000"/>
              </a:lnSpc>
            </a:pPr>
            <a:r>
              <a:rPr lang="en-US" altLang="zh-CN" sz="2200" b="1"/>
              <a:t>		   else</a:t>
            </a:r>
            <a:endParaRPr lang="en-US" altLang="zh-CN" sz="2200" b="1"/>
          </a:p>
          <a:p>
            <a:pPr>
              <a:lnSpc>
                <a:spcPct val="90000"/>
              </a:lnSpc>
            </a:pPr>
            <a:r>
              <a:rPr lang="en-US" altLang="zh-CN" sz="2200" b="1"/>
              <a:t>       	 	         if (score&gt;=60) cout&lt;&lt;"D"&lt;&lt;endl;</a:t>
            </a:r>
            <a:endParaRPr lang="en-US" altLang="zh-CN" sz="2200" b="1"/>
          </a:p>
          <a:p>
            <a:pPr>
              <a:lnSpc>
                <a:spcPct val="90000"/>
              </a:lnSpc>
            </a:pPr>
            <a:r>
              <a:rPr lang="en-US" altLang="zh-CN" sz="2200" b="1"/>
              <a:t>		         else </a:t>
            </a:r>
            <a:endParaRPr lang="en-US" altLang="zh-CN" sz="2200" b="1"/>
          </a:p>
          <a:p>
            <a:pPr>
              <a:lnSpc>
                <a:spcPct val="90000"/>
              </a:lnSpc>
            </a:pPr>
            <a:r>
              <a:rPr lang="en-US" altLang="zh-CN" sz="2200" b="1"/>
              <a:t>			      cout&lt;&lt;"F"&lt;&lt;endl;</a:t>
            </a:r>
            <a:endParaRPr lang="en-US" altLang="zh-CN" sz="2200" b="1"/>
          </a:p>
          <a:p>
            <a:pPr>
              <a:lnSpc>
                <a:spcPct val="90000"/>
              </a:lnSpc>
            </a:pPr>
            <a:r>
              <a:rPr lang="en-US" altLang="zh-CN" sz="2200" b="1"/>
              <a:t>  	return 0;</a:t>
            </a:r>
            <a:endParaRPr lang="en-US" altLang="zh-CN" sz="2200" b="1"/>
          </a:p>
          <a:p>
            <a:pPr>
              <a:lnSpc>
                <a:spcPct val="90000"/>
              </a:lnSpc>
            </a:pPr>
            <a:r>
              <a:rPr lang="en-US" altLang="zh-CN" sz="2200" b="1"/>
              <a:t>}</a:t>
            </a:r>
            <a:endParaRPr lang="en-US" altLang="zh-CN" sz="2200" b="1"/>
          </a:p>
        </p:txBody>
      </p:sp>
      <p:sp>
        <p:nvSpPr>
          <p:cNvPr id="31" name="文本框 30">
            <a:hlinkClick r:id="rId1" action="ppaction://hlinkfile"/>
          </p:cNvPr>
          <p:cNvSpPr txBox="1"/>
          <p:nvPr/>
        </p:nvSpPr>
        <p:spPr>
          <a:xfrm>
            <a:off x="327660" y="624395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32" name="图片 3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92710" y="5363845"/>
            <a:ext cx="1421130" cy="880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527685"/>
            <a:ext cx="7442026" cy="727075"/>
            <a:chOff x="266" y="-52"/>
            <a:chExt cx="11078" cy="1376"/>
          </a:xfrm>
        </p:grpSpPr>
        <p:sp>
          <p:nvSpPr>
            <p:cNvPr id="5" name="Rectangle 2"/>
            <p:cNvSpPr>
              <a:spLocks noGrp="1"/>
            </p:cNvSpPr>
            <p:nvPr/>
          </p:nvSpPr>
          <p:spPr>
            <a:xfrm>
              <a:off x="1578" y="69"/>
              <a:ext cx="9766"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13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sym typeface="+mn-ea"/>
                </a:rPr>
                <a:t>某年某月的天数</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586740" y="1437640"/>
            <a:ext cx="10480040" cy="425069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80415" y="1515110"/>
            <a:ext cx="10211435" cy="3743960"/>
          </a:xfrm>
          <a:prstGeom prst="rect">
            <a:avLst/>
          </a:prstGeom>
          <a:noFill/>
        </p:spPr>
        <p:txBody>
          <a:bodyPr wrap="square" rtlCol="0">
            <a:spAutoFit/>
          </a:bodyPr>
          <a:p>
            <a:pPr>
              <a:lnSpc>
                <a:spcPct val="110000"/>
              </a:lnSpc>
            </a:pPr>
            <a:r>
              <a:rPr lang="en-US" altLang="zh-CN" sz="2400" b="1"/>
              <a:t> </a:t>
            </a:r>
            <a:r>
              <a:rPr lang="zh-CN" sz="2400">
                <a:effectLst/>
                <a:latin typeface="方正大魏体简体" panose="02000000000000000000" charset="-122"/>
                <a:ea typeface="方正大魏体简体" panose="02000000000000000000" charset="-122"/>
                <a:sym typeface="+mn-ea"/>
              </a:rPr>
              <a:t>输入x和y，输出x年y月有多少天。</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【输入格式】</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一行两个整数x和y，分别表示年份和月份。x在int范围以内，y为1~12。</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【输出格式】</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一行一个正整数，表示该年该月有多少天。</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【输入样例】</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2020 5</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【输出样例】</a:t>
            </a:r>
            <a:endParaRPr lang="zh-CN" sz="2400">
              <a:effectLst/>
              <a:latin typeface="方正大魏体简体" panose="02000000000000000000" charset="-122"/>
              <a:ea typeface="方正大魏体简体" panose="02000000000000000000" charset="-122"/>
            </a:endParaRPr>
          </a:p>
          <a:p>
            <a:pPr>
              <a:lnSpc>
                <a:spcPct val="110000"/>
              </a:lnSpc>
            </a:pPr>
            <a:r>
              <a:rPr lang="zh-CN" sz="2400">
                <a:effectLst/>
                <a:latin typeface="方正大魏体简体" panose="02000000000000000000" charset="-122"/>
                <a:ea typeface="方正大魏体简体" panose="02000000000000000000" charset="-122"/>
                <a:sym typeface="+mn-ea"/>
              </a:rPr>
              <a:t>31</a:t>
            </a:r>
            <a:endParaRPr lang="zh-CN" sz="2400">
              <a:effectLst/>
              <a:latin typeface="方正大魏体简体" panose="02000000000000000000" charset="-122"/>
              <a:ea typeface="方正大魏体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51155" y="361950"/>
            <a:ext cx="2370455" cy="521970"/>
          </a:xfrm>
          <a:prstGeom prst="rect">
            <a:avLst/>
          </a:prstGeom>
          <a:noFill/>
        </p:spPr>
        <p:txBody>
          <a:bodyPr wrap="square" rtlCol="0">
            <a:spAutoFit/>
          </a:bodyPr>
          <a:p>
            <a:pPr>
              <a:lnSpc>
                <a:spcPct val="100000"/>
              </a:lnSpc>
            </a:pPr>
            <a:r>
              <a:rPr lang="zh-CN" altLang="en-US" sz="2800" b="1">
                <a:latin typeface="方正大黑体_GBK" panose="02010600010101010101" charset="-122"/>
                <a:ea typeface="方正大黑体_GBK" panose="02010600010101010101" charset="-122"/>
              </a:rPr>
              <a:t>【问题分析】</a:t>
            </a:r>
            <a:endParaRPr lang="zh-CN" altLang="en-US" sz="2800" b="1">
              <a:latin typeface="方正大黑体_GBK" panose="02010600010101010101" charset="-122"/>
              <a:ea typeface="方正大黑体_GBK" panose="02010600010101010101" charset="-122"/>
            </a:endParaRPr>
          </a:p>
        </p:txBody>
      </p:sp>
      <p:sp>
        <p:nvSpPr>
          <p:cNvPr id="2" name="文本框 1"/>
          <p:cNvSpPr txBox="1"/>
          <p:nvPr/>
        </p:nvSpPr>
        <p:spPr>
          <a:xfrm>
            <a:off x="599440" y="1080770"/>
            <a:ext cx="10993120" cy="755650"/>
          </a:xfrm>
          <a:prstGeom prst="rect">
            <a:avLst/>
          </a:prstGeom>
          <a:noFill/>
        </p:spPr>
        <p:txBody>
          <a:bodyPr wrap="square" rtlCol="0" anchor="t">
            <a:spAutoFit/>
          </a:bodyPr>
          <a:p>
            <a:pPr algn="l">
              <a:lnSpc>
                <a:spcPct val="90000"/>
              </a:lnSpc>
            </a:pPr>
            <a:r>
              <a:rPr lang="zh-CN" altLang="en-US" sz="2400" b="1" dirty="0">
                <a:latin typeface="楷体" panose="02010609060101010101" charset="-122"/>
                <a:ea typeface="楷体" panose="02010609060101010101" charset="-122"/>
                <a:sym typeface="+mn-ea"/>
              </a:rPr>
              <a:t>我们知道：大月有</a:t>
            </a:r>
            <a:r>
              <a:rPr lang="en-US" altLang="zh-CN" sz="2400" b="1" dirty="0">
                <a:latin typeface="楷体" panose="02010609060101010101" charset="-122"/>
                <a:ea typeface="楷体" panose="02010609060101010101" charset="-122"/>
                <a:sym typeface="+mn-ea"/>
              </a:rPr>
              <a:t>31</a:t>
            </a:r>
            <a:r>
              <a:rPr lang="zh-CN" altLang="en-US" sz="2400" b="1" dirty="0">
                <a:latin typeface="楷体" panose="02010609060101010101" charset="-122"/>
                <a:ea typeface="楷体" panose="02010609060101010101" charset="-122"/>
                <a:sym typeface="+mn-ea"/>
              </a:rPr>
              <a:t>天</a:t>
            </a:r>
            <a:r>
              <a:rPr lang="en-US" altLang="zh-CN" sz="2400" b="1" dirty="0">
                <a:latin typeface="楷体" panose="02010609060101010101" charset="-122"/>
                <a:ea typeface="楷体" panose="02010609060101010101" charset="-122"/>
                <a:sym typeface="+mn-ea"/>
              </a:rPr>
              <a:t>,</a:t>
            </a:r>
            <a:r>
              <a:rPr lang="zh-CN" altLang="en-US" sz="2400" b="1" dirty="0">
                <a:latin typeface="楷体" panose="02010609060101010101" charset="-122"/>
                <a:ea typeface="楷体" panose="02010609060101010101" charset="-122"/>
                <a:sym typeface="+mn-ea"/>
              </a:rPr>
              <a:t>小月有</a:t>
            </a:r>
            <a:r>
              <a:rPr lang="en-US" altLang="zh-CN" sz="2400" b="1" dirty="0">
                <a:latin typeface="楷体" panose="02010609060101010101" charset="-122"/>
                <a:ea typeface="楷体" panose="02010609060101010101" charset="-122"/>
                <a:sym typeface="+mn-ea"/>
              </a:rPr>
              <a:t>30</a:t>
            </a:r>
            <a:r>
              <a:rPr lang="zh-CN" altLang="en-US" sz="2400" b="1" dirty="0">
                <a:latin typeface="楷体" panose="02010609060101010101" charset="-122"/>
                <a:ea typeface="楷体" panose="02010609060101010101" charset="-122"/>
                <a:sym typeface="+mn-ea"/>
              </a:rPr>
              <a:t>天</a:t>
            </a:r>
            <a:r>
              <a:rPr lang="en-US" altLang="zh-CN" sz="2400" b="1" dirty="0">
                <a:latin typeface="楷体" panose="02010609060101010101" charset="-122"/>
                <a:ea typeface="楷体" panose="02010609060101010101" charset="-122"/>
                <a:sym typeface="+mn-ea"/>
              </a:rPr>
              <a:t>,2</a:t>
            </a:r>
            <a:r>
              <a:rPr lang="zh-CN" altLang="en-US" sz="2400" b="1" dirty="0">
                <a:latin typeface="楷体" panose="02010609060101010101" charset="-122"/>
                <a:ea typeface="楷体" panose="02010609060101010101" charset="-122"/>
                <a:sym typeface="+mn-ea"/>
              </a:rPr>
              <a:t>月要看</a:t>
            </a:r>
            <a:r>
              <a:rPr lang="en-US" altLang="zh-CN" sz="2400" b="1" dirty="0">
                <a:latin typeface="楷体" panose="02010609060101010101" charset="-122"/>
                <a:ea typeface="楷体" panose="02010609060101010101" charset="-122"/>
                <a:sym typeface="+mn-ea"/>
              </a:rPr>
              <a:t>x</a:t>
            </a:r>
            <a:r>
              <a:rPr lang="zh-CN" altLang="en-US" sz="2400" b="1" dirty="0">
                <a:latin typeface="楷体" panose="02010609060101010101" charset="-122"/>
                <a:ea typeface="楷体" panose="02010609060101010101" charset="-122"/>
                <a:sym typeface="+mn-ea"/>
              </a:rPr>
              <a:t>是否为闰年</a:t>
            </a:r>
            <a:r>
              <a:rPr lang="en-US" altLang="zh-CN" sz="2400" b="1" dirty="0">
                <a:latin typeface="楷体" panose="02010609060101010101" charset="-122"/>
                <a:ea typeface="楷体" panose="02010609060101010101" charset="-122"/>
                <a:sym typeface="+mn-ea"/>
              </a:rPr>
              <a:t>,</a:t>
            </a:r>
            <a:r>
              <a:rPr lang="zh-CN" altLang="en-US" sz="2400" b="1" dirty="0">
                <a:latin typeface="楷体" panose="02010609060101010101" charset="-122"/>
                <a:ea typeface="楷体" panose="02010609060101010101" charset="-122"/>
                <a:sym typeface="+mn-ea"/>
              </a:rPr>
              <a:t>若是闰年则有</a:t>
            </a:r>
            <a:r>
              <a:rPr lang="en-US" altLang="zh-CN" sz="2400" b="1" dirty="0">
                <a:latin typeface="楷体" panose="02010609060101010101" charset="-122"/>
                <a:ea typeface="楷体" panose="02010609060101010101" charset="-122"/>
                <a:sym typeface="+mn-ea"/>
              </a:rPr>
              <a:t>29</a:t>
            </a:r>
            <a:r>
              <a:rPr lang="zh-CN" altLang="en-US" sz="2400" b="1" dirty="0">
                <a:latin typeface="楷体" panose="02010609060101010101" charset="-122"/>
                <a:ea typeface="楷体" panose="02010609060101010101" charset="-122"/>
                <a:sym typeface="+mn-ea"/>
              </a:rPr>
              <a:t>天</a:t>
            </a:r>
            <a:r>
              <a:rPr lang="en-US" altLang="zh-CN" sz="2400" b="1" dirty="0">
                <a:latin typeface="楷体" panose="02010609060101010101" charset="-122"/>
                <a:ea typeface="楷体" panose="02010609060101010101" charset="-122"/>
                <a:sym typeface="+mn-ea"/>
              </a:rPr>
              <a:t>,</a:t>
            </a:r>
            <a:r>
              <a:rPr lang="zh-CN" altLang="en-US" sz="2400" b="1" dirty="0">
                <a:latin typeface="楷体" panose="02010609060101010101" charset="-122"/>
                <a:ea typeface="楷体" panose="02010609060101010101" charset="-122"/>
                <a:sym typeface="+mn-ea"/>
              </a:rPr>
              <a:t>平年为</a:t>
            </a:r>
            <a:r>
              <a:rPr lang="en-US" altLang="zh-CN" sz="2400" b="1" dirty="0">
                <a:latin typeface="楷体" panose="02010609060101010101" charset="-122"/>
                <a:ea typeface="楷体" panose="02010609060101010101" charset="-122"/>
                <a:sym typeface="+mn-ea"/>
              </a:rPr>
              <a:t>28</a:t>
            </a:r>
            <a:r>
              <a:rPr lang="zh-CN" altLang="en-US" sz="2400" b="1" dirty="0">
                <a:latin typeface="楷体" panose="02010609060101010101" charset="-122"/>
                <a:ea typeface="楷体" panose="02010609060101010101" charset="-122"/>
                <a:sym typeface="+mn-ea"/>
              </a:rPr>
              <a:t>天。</a:t>
            </a:r>
            <a:endParaRPr lang="zh-CN" altLang="en-US" sz="2400" b="1" dirty="0">
              <a:latin typeface="楷体" panose="02010609060101010101" charset="-122"/>
              <a:ea typeface="楷体" panose="02010609060101010101" charset="-122"/>
              <a:sym typeface="+mn-ea"/>
            </a:endParaRPr>
          </a:p>
        </p:txBody>
      </p:sp>
      <p:sp>
        <p:nvSpPr>
          <p:cNvPr id="4" name="文本框 3"/>
          <p:cNvSpPr txBox="1"/>
          <p:nvPr/>
        </p:nvSpPr>
        <p:spPr>
          <a:xfrm>
            <a:off x="675005" y="1896110"/>
            <a:ext cx="4320540" cy="755650"/>
          </a:xfrm>
          <a:prstGeom prst="rect">
            <a:avLst/>
          </a:prstGeom>
          <a:noFill/>
        </p:spPr>
        <p:txBody>
          <a:bodyPr wrap="none" rtlCol="0">
            <a:spAutoFit/>
          </a:bodyPr>
          <a:p>
            <a:pPr algn="l">
              <a:lnSpc>
                <a:spcPct val="90000"/>
              </a:lnSpc>
            </a:pPr>
            <a:r>
              <a:rPr lang="zh-CN" altLang="en-US" sz="2400" b="1" dirty="0">
                <a:latin typeface="楷体" panose="02010609060101010101" charset="-122"/>
                <a:ea typeface="楷体" panose="02010609060101010101" charset="-122"/>
                <a:sym typeface="+mn-ea"/>
              </a:rPr>
              <a:t>大月：</a:t>
            </a:r>
            <a:r>
              <a:rPr lang="en-US" altLang="zh-CN" sz="2400" b="1" dirty="0">
                <a:latin typeface="楷体" panose="02010609060101010101" charset="-122"/>
                <a:ea typeface="楷体" panose="02010609060101010101" charset="-122"/>
                <a:sym typeface="+mn-ea"/>
              </a:rPr>
              <a:t>1</a:t>
            </a:r>
            <a:r>
              <a:rPr lang="zh-CN" altLang="en-US" sz="2400" b="1" dirty="0">
                <a:latin typeface="楷体" panose="02010609060101010101" charset="-122"/>
                <a:ea typeface="楷体" panose="02010609060101010101" charset="-122"/>
                <a:sym typeface="+mn-ea"/>
              </a:rPr>
              <a:t>、</a:t>
            </a:r>
            <a:r>
              <a:rPr lang="en-US" altLang="zh-CN" sz="2400" b="1" dirty="0">
                <a:latin typeface="楷体" panose="02010609060101010101" charset="-122"/>
                <a:ea typeface="楷体" panose="02010609060101010101" charset="-122"/>
                <a:sym typeface="+mn-ea"/>
              </a:rPr>
              <a:t>3</a:t>
            </a:r>
            <a:r>
              <a:rPr lang="zh-CN" altLang="en-US" sz="2400" b="1" dirty="0">
                <a:latin typeface="楷体" panose="02010609060101010101" charset="-122"/>
                <a:ea typeface="楷体" panose="02010609060101010101" charset="-122"/>
                <a:sym typeface="+mn-ea"/>
              </a:rPr>
              <a:t>、</a:t>
            </a:r>
            <a:r>
              <a:rPr lang="en-US" altLang="zh-CN" sz="2400" b="1" dirty="0">
                <a:latin typeface="楷体" panose="02010609060101010101" charset="-122"/>
                <a:ea typeface="楷体" panose="02010609060101010101" charset="-122"/>
                <a:sym typeface="+mn-ea"/>
              </a:rPr>
              <a:t>5</a:t>
            </a:r>
            <a:r>
              <a:rPr lang="zh-CN" altLang="en-US" sz="2400" b="1" dirty="0">
                <a:latin typeface="楷体" panose="02010609060101010101" charset="-122"/>
                <a:ea typeface="楷体" panose="02010609060101010101" charset="-122"/>
                <a:sym typeface="+mn-ea"/>
              </a:rPr>
              <a:t>、</a:t>
            </a:r>
            <a:r>
              <a:rPr lang="en-US" altLang="zh-CN" sz="2400" b="1" dirty="0">
                <a:latin typeface="楷体" panose="02010609060101010101" charset="-122"/>
                <a:ea typeface="楷体" panose="02010609060101010101" charset="-122"/>
                <a:sym typeface="+mn-ea"/>
              </a:rPr>
              <a:t>7</a:t>
            </a:r>
            <a:r>
              <a:rPr lang="zh-CN" altLang="en-US" sz="2400" b="1" dirty="0">
                <a:latin typeface="楷体" panose="02010609060101010101" charset="-122"/>
                <a:ea typeface="楷体" panose="02010609060101010101" charset="-122"/>
                <a:sym typeface="+mn-ea"/>
              </a:rPr>
              <a:t>、</a:t>
            </a:r>
            <a:r>
              <a:rPr lang="en-US" altLang="zh-CN" sz="2400" b="1" dirty="0">
                <a:latin typeface="楷体" panose="02010609060101010101" charset="-122"/>
                <a:ea typeface="楷体" panose="02010609060101010101" charset="-122"/>
                <a:sym typeface="+mn-ea"/>
              </a:rPr>
              <a:t>8</a:t>
            </a:r>
            <a:r>
              <a:rPr lang="zh-CN" altLang="en-US" sz="2400" b="1" dirty="0">
                <a:latin typeface="楷体" panose="02010609060101010101" charset="-122"/>
                <a:ea typeface="楷体" panose="02010609060101010101" charset="-122"/>
                <a:sym typeface="+mn-ea"/>
              </a:rPr>
              <a:t>、</a:t>
            </a:r>
            <a:r>
              <a:rPr lang="en-US" altLang="zh-CN" sz="2400" b="1" dirty="0">
                <a:latin typeface="楷体" panose="02010609060101010101" charset="-122"/>
                <a:ea typeface="楷体" panose="02010609060101010101" charset="-122"/>
                <a:sym typeface="+mn-ea"/>
              </a:rPr>
              <a:t>10</a:t>
            </a:r>
            <a:r>
              <a:rPr lang="zh-CN" altLang="en-US" sz="2400" b="1" dirty="0">
                <a:latin typeface="楷体" panose="02010609060101010101" charset="-122"/>
                <a:ea typeface="楷体" panose="02010609060101010101" charset="-122"/>
                <a:sym typeface="+mn-ea"/>
              </a:rPr>
              <a:t>、</a:t>
            </a:r>
            <a:r>
              <a:rPr lang="en-US" altLang="zh-CN" sz="2400" b="1" dirty="0">
                <a:latin typeface="楷体" panose="02010609060101010101" charset="-122"/>
                <a:ea typeface="楷体" panose="02010609060101010101" charset="-122"/>
                <a:sym typeface="+mn-ea"/>
              </a:rPr>
              <a:t>12</a:t>
            </a:r>
            <a:endParaRPr lang="en-US" altLang="zh-CN" sz="2400" b="1" dirty="0">
              <a:latin typeface="楷体" panose="02010609060101010101" charset="-122"/>
              <a:ea typeface="楷体" panose="02010609060101010101" charset="-122"/>
              <a:sym typeface="+mn-ea"/>
            </a:endParaRPr>
          </a:p>
          <a:p>
            <a:pPr algn="l">
              <a:lnSpc>
                <a:spcPct val="90000"/>
              </a:lnSpc>
            </a:pPr>
            <a:r>
              <a:rPr lang="zh-CN" altLang="en-US" sz="2400" b="1" dirty="0">
                <a:latin typeface="楷体" panose="02010609060101010101" charset="-122"/>
                <a:ea typeface="楷体" panose="02010609060101010101" charset="-122"/>
                <a:sym typeface="+mn-ea"/>
              </a:rPr>
              <a:t>小月：</a:t>
            </a:r>
            <a:r>
              <a:rPr lang="en-US" altLang="zh-CN" sz="2400" b="1" dirty="0">
                <a:latin typeface="楷体" panose="02010609060101010101" charset="-122"/>
                <a:ea typeface="楷体" panose="02010609060101010101" charset="-122"/>
                <a:sym typeface="+mn-ea"/>
              </a:rPr>
              <a:t>4</a:t>
            </a:r>
            <a:r>
              <a:rPr lang="zh-CN" altLang="en-US" sz="2400" b="1" dirty="0">
                <a:latin typeface="楷体" panose="02010609060101010101" charset="-122"/>
                <a:ea typeface="楷体" panose="02010609060101010101" charset="-122"/>
                <a:sym typeface="+mn-ea"/>
              </a:rPr>
              <a:t>、</a:t>
            </a:r>
            <a:r>
              <a:rPr lang="en-US" altLang="zh-CN" sz="2400" b="1" dirty="0">
                <a:latin typeface="楷体" panose="02010609060101010101" charset="-122"/>
                <a:ea typeface="楷体" panose="02010609060101010101" charset="-122"/>
                <a:sym typeface="+mn-ea"/>
              </a:rPr>
              <a:t>6</a:t>
            </a:r>
            <a:r>
              <a:rPr lang="zh-CN" altLang="en-US" sz="2400" b="1" dirty="0">
                <a:latin typeface="楷体" panose="02010609060101010101" charset="-122"/>
                <a:ea typeface="楷体" panose="02010609060101010101" charset="-122"/>
                <a:sym typeface="+mn-ea"/>
              </a:rPr>
              <a:t>、</a:t>
            </a:r>
            <a:r>
              <a:rPr lang="en-US" altLang="zh-CN" sz="2400" b="1" dirty="0">
                <a:latin typeface="楷体" panose="02010609060101010101" charset="-122"/>
                <a:ea typeface="楷体" panose="02010609060101010101" charset="-122"/>
                <a:sym typeface="+mn-ea"/>
              </a:rPr>
              <a:t>9</a:t>
            </a:r>
            <a:r>
              <a:rPr lang="zh-CN" altLang="en-US" sz="2400" b="1" dirty="0">
                <a:latin typeface="楷体" panose="02010609060101010101" charset="-122"/>
                <a:ea typeface="楷体" panose="02010609060101010101" charset="-122"/>
                <a:sym typeface="+mn-ea"/>
              </a:rPr>
              <a:t>、</a:t>
            </a:r>
            <a:r>
              <a:rPr lang="en-US" altLang="zh-CN" sz="2400" b="1" dirty="0">
                <a:latin typeface="楷体" panose="02010609060101010101" charset="-122"/>
                <a:ea typeface="楷体" panose="02010609060101010101" charset="-122"/>
                <a:sym typeface="+mn-ea"/>
              </a:rPr>
              <a:t>11</a:t>
            </a:r>
            <a:endParaRPr lang="zh-CN" altLang="en-US" sz="2400" b="1" dirty="0">
              <a:latin typeface="楷体" panose="02010609060101010101" charset="-122"/>
              <a:ea typeface="楷体" panose="02010609060101010101" charset="-122"/>
              <a:sym typeface="+mn-ea"/>
            </a:endParaRPr>
          </a:p>
        </p:txBody>
      </p:sp>
      <p:sp>
        <p:nvSpPr>
          <p:cNvPr id="5" name="文本框 4"/>
          <p:cNvSpPr txBox="1"/>
          <p:nvPr/>
        </p:nvSpPr>
        <p:spPr>
          <a:xfrm>
            <a:off x="719455" y="2794000"/>
            <a:ext cx="1713230" cy="423545"/>
          </a:xfrm>
          <a:prstGeom prst="rect">
            <a:avLst/>
          </a:prstGeom>
          <a:noFill/>
        </p:spPr>
        <p:txBody>
          <a:bodyPr wrap="none" rtlCol="0">
            <a:spAutoFit/>
          </a:bodyPr>
          <a:p>
            <a:pPr algn="l">
              <a:lnSpc>
                <a:spcPct val="90000"/>
              </a:lnSpc>
            </a:pPr>
            <a:r>
              <a:rPr lang="zh-CN" altLang="en-US" sz="2400" b="1" dirty="0">
                <a:latin typeface="楷体" panose="02010609060101010101" charset="-122"/>
                <a:ea typeface="楷体" panose="02010609060101010101" charset="-122"/>
                <a:sym typeface="+mn-ea"/>
              </a:rPr>
              <a:t>闰年条件：</a:t>
            </a:r>
            <a:endParaRPr lang="zh-CN" altLang="en-US" sz="2400" b="1" dirty="0">
              <a:latin typeface="楷体" panose="02010609060101010101" charset="-122"/>
              <a:ea typeface="楷体" panose="02010609060101010101" charset="-122"/>
              <a:sym typeface="+mn-ea"/>
            </a:endParaRPr>
          </a:p>
        </p:txBody>
      </p:sp>
      <p:sp>
        <p:nvSpPr>
          <p:cNvPr id="6" name="文本框 5"/>
          <p:cNvSpPr txBox="1"/>
          <p:nvPr/>
        </p:nvSpPr>
        <p:spPr>
          <a:xfrm>
            <a:off x="1870710" y="3217545"/>
            <a:ext cx="4773930" cy="423545"/>
          </a:xfrm>
          <a:prstGeom prst="rect">
            <a:avLst/>
          </a:prstGeom>
          <a:noFill/>
        </p:spPr>
        <p:txBody>
          <a:bodyPr wrap="none" rtlCol="0">
            <a:spAutoFit/>
          </a:bodyPr>
          <a:p>
            <a:pPr algn="l">
              <a:lnSpc>
                <a:spcPct val="90000"/>
              </a:lnSpc>
            </a:pPr>
            <a:r>
              <a:rPr lang="zh-CN" altLang="en-US" sz="2400" b="1" dirty="0">
                <a:latin typeface="楷体" panose="02010609060101010101" charset="-122"/>
                <a:ea typeface="楷体" panose="02010609060101010101" charset="-122"/>
                <a:sym typeface="+mn-ea"/>
              </a:rPr>
              <a:t>四年一闰，百年不闰；四百年再闰</a:t>
            </a:r>
            <a:endParaRPr lang="zh-CN" altLang="en-US" sz="2400" b="1" dirty="0">
              <a:latin typeface="楷体" panose="02010609060101010101" charset="-122"/>
              <a:ea typeface="楷体" panose="02010609060101010101" charset="-122"/>
              <a:sym typeface="+mn-ea"/>
            </a:endParaRPr>
          </a:p>
        </p:txBody>
      </p:sp>
      <p:sp>
        <p:nvSpPr>
          <p:cNvPr id="31" name="文本框 30">
            <a:hlinkClick r:id="rId1" action="ppaction://hlinkfile"/>
          </p:cNvPr>
          <p:cNvSpPr txBox="1"/>
          <p:nvPr/>
        </p:nvSpPr>
        <p:spPr>
          <a:xfrm>
            <a:off x="327660" y="624395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32" name="图片 3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92710" y="5363845"/>
            <a:ext cx="1421130" cy="880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50720" y="527685"/>
            <a:ext cx="7776575" cy="686388"/>
            <a:chOff x="266" y="-52"/>
            <a:chExt cx="11576" cy="1299"/>
          </a:xfrm>
        </p:grpSpPr>
        <p:sp>
          <p:nvSpPr>
            <p:cNvPr id="5" name="Rectangle 2"/>
            <p:cNvSpPr>
              <a:spLocks noGrp="1"/>
            </p:cNvSpPr>
            <p:nvPr/>
          </p:nvSpPr>
          <p:spPr>
            <a:xfrm>
              <a:off x="2076" y="-8"/>
              <a:ext cx="9766"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14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sym typeface="+mn-ea"/>
                </a:rPr>
                <a:t>优惠购物</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364490" y="1214120"/>
            <a:ext cx="11306175" cy="44742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34035" y="1214120"/>
            <a:ext cx="10966450" cy="4521835"/>
          </a:xfrm>
          <a:prstGeom prst="rect">
            <a:avLst/>
          </a:prstGeom>
          <a:noFill/>
        </p:spPr>
        <p:txBody>
          <a:bodyPr wrap="square" rtlCol="0">
            <a:spAutoFit/>
          </a:bodyPr>
          <a:p>
            <a:pPr>
              <a:lnSpc>
                <a:spcPct val="120000"/>
              </a:lnSpc>
            </a:pPr>
            <a:r>
              <a:rPr lang="en-US" altLang="zh-CN" sz="2400" b="1"/>
              <a:t>   </a:t>
            </a:r>
            <a:r>
              <a:rPr lang="zh-CN" sz="2400">
                <a:effectLst/>
                <a:latin typeface="方正大魏体简体" panose="02000000000000000000" charset="-122"/>
                <a:ea typeface="方正大魏体简体" panose="02000000000000000000" charset="-122"/>
                <a:sym typeface="+mn-ea"/>
              </a:rPr>
              <a:t>商场为迎接即将到来的牛年春节，推出了一系列优惠活动：</a:t>
            </a:r>
            <a:endParaRPr lang="zh-CN" sz="2400">
              <a:effectLst/>
              <a:latin typeface="方正大魏体简体" panose="02000000000000000000" charset="-122"/>
              <a:ea typeface="方正大魏体简体" panose="02000000000000000000" charset="-122"/>
            </a:endParaRPr>
          </a:p>
          <a:p>
            <a:pPr>
              <a:lnSpc>
                <a:spcPct val="120000"/>
              </a:lnSpc>
            </a:pPr>
            <a:r>
              <a:rPr lang="en-US" altLang="zh-CN" sz="2400">
                <a:effectLst/>
                <a:latin typeface="方正大魏体简体" panose="02000000000000000000" charset="-122"/>
                <a:ea typeface="方正大魏体简体" panose="02000000000000000000" charset="-122"/>
                <a:sym typeface="+mn-ea"/>
              </a:rPr>
              <a:t>(</a:t>
            </a:r>
            <a:r>
              <a:rPr lang="zh-CN" sz="2400">
                <a:effectLst/>
                <a:latin typeface="方正大魏体简体" panose="02000000000000000000" charset="-122"/>
                <a:ea typeface="方正大魏体简体" panose="02000000000000000000" charset="-122"/>
                <a:sym typeface="+mn-ea"/>
              </a:rPr>
              <a:t>1</a:t>
            </a:r>
            <a:r>
              <a:rPr lang="en-US" altLang="zh-CN" sz="2400">
                <a:effectLst/>
                <a:latin typeface="方正大魏体简体" panose="02000000000000000000" charset="-122"/>
                <a:ea typeface="方正大魏体简体" panose="02000000000000000000" charset="-122"/>
                <a:sym typeface="+mn-ea"/>
              </a:rPr>
              <a:t>)</a:t>
            </a:r>
            <a:r>
              <a:rPr lang="zh-CN" sz="2400">
                <a:effectLst/>
                <a:latin typeface="方正大魏体简体" panose="02000000000000000000" charset="-122"/>
                <a:ea typeface="方正大魏体简体" panose="02000000000000000000" charset="-122"/>
                <a:sym typeface="+mn-ea"/>
              </a:rPr>
              <a:t>VIP客户</a:t>
            </a:r>
            <a:r>
              <a:rPr lang="en-US" altLang="zh-CN" sz="2400">
                <a:effectLst/>
                <a:latin typeface="方正大魏体简体" panose="02000000000000000000" charset="-122"/>
                <a:ea typeface="方正大魏体简体" panose="02000000000000000000" charset="-122"/>
                <a:sym typeface="+mn-ea"/>
              </a:rPr>
              <a:t>:</a:t>
            </a:r>
            <a:r>
              <a:rPr lang="zh-CN" sz="2400">
                <a:effectLst/>
                <a:latin typeface="方正大魏体简体" panose="02000000000000000000" charset="-122"/>
                <a:ea typeface="方正大魏体简体" panose="02000000000000000000" charset="-122"/>
                <a:sym typeface="+mn-ea"/>
              </a:rPr>
              <a:t>如果购买的商品价值在500元以下</a:t>
            </a:r>
            <a:r>
              <a:rPr lang="en-US" altLang="zh-CN" sz="2400">
                <a:effectLst/>
                <a:latin typeface="方正大魏体简体" panose="02000000000000000000" charset="-122"/>
                <a:ea typeface="方正大魏体简体" panose="02000000000000000000" charset="-122"/>
                <a:sym typeface="+mn-ea"/>
              </a:rPr>
              <a:t>(</a:t>
            </a:r>
            <a:r>
              <a:rPr lang="zh-CN" sz="2400">
                <a:effectLst/>
                <a:latin typeface="方正大魏体简体" panose="02000000000000000000" charset="-122"/>
                <a:ea typeface="方正大魏体简体" panose="02000000000000000000" charset="-122"/>
                <a:sym typeface="+mn-ea"/>
              </a:rPr>
              <a:t>含500</a:t>
            </a:r>
            <a:r>
              <a:rPr lang="en-US" altLang="zh-CN" sz="2400">
                <a:effectLst/>
                <a:latin typeface="方正大魏体简体" panose="02000000000000000000" charset="-122"/>
                <a:ea typeface="方正大魏体简体" panose="02000000000000000000" charset="-122"/>
                <a:sym typeface="+mn-ea"/>
              </a:rPr>
              <a:t>)</a:t>
            </a:r>
            <a:r>
              <a:rPr lang="zh-CN" sz="2400">
                <a:effectLst/>
                <a:latin typeface="方正大魏体简体" panose="02000000000000000000" charset="-122"/>
                <a:ea typeface="方正大魏体简体" panose="02000000000000000000" charset="-122"/>
                <a:sym typeface="+mn-ea"/>
              </a:rPr>
              <a:t>，享8折优惠；如果购买的商品价值在500元以上，享7折优惠，并获得惊喜大礼包。</a:t>
            </a:r>
            <a:endParaRPr lang="zh-CN" sz="2400">
              <a:effectLst/>
              <a:latin typeface="方正大魏体简体" panose="02000000000000000000" charset="-122"/>
              <a:ea typeface="方正大魏体简体" panose="02000000000000000000" charset="-122"/>
            </a:endParaRPr>
          </a:p>
          <a:p>
            <a:pPr>
              <a:lnSpc>
                <a:spcPct val="120000"/>
              </a:lnSpc>
            </a:pPr>
            <a:r>
              <a:rPr lang="en-US" altLang="zh-CN" sz="2400">
                <a:effectLst/>
                <a:latin typeface="方正大魏体简体" panose="02000000000000000000" charset="-122"/>
                <a:ea typeface="方正大魏体简体" panose="02000000000000000000" charset="-122"/>
                <a:sym typeface="+mn-ea"/>
              </a:rPr>
              <a:t>(</a:t>
            </a:r>
            <a:r>
              <a:rPr lang="zh-CN" sz="2400">
                <a:effectLst/>
                <a:latin typeface="方正大魏体简体" panose="02000000000000000000" charset="-122"/>
                <a:ea typeface="方正大魏体简体" panose="02000000000000000000" charset="-122"/>
                <a:sym typeface="+mn-ea"/>
              </a:rPr>
              <a:t>2</a:t>
            </a:r>
            <a:r>
              <a:rPr lang="en-US" altLang="zh-CN" sz="2400">
                <a:effectLst/>
                <a:latin typeface="方正大魏体简体" panose="02000000000000000000" charset="-122"/>
                <a:ea typeface="方正大魏体简体" panose="02000000000000000000" charset="-122"/>
                <a:sym typeface="+mn-ea"/>
              </a:rPr>
              <a:t>)</a:t>
            </a:r>
            <a:r>
              <a:rPr lang="zh-CN" altLang="en-US" sz="2400">
                <a:effectLst/>
                <a:latin typeface="方正大魏体简体" panose="02000000000000000000" charset="-122"/>
                <a:ea typeface="方正大魏体简体" panose="02000000000000000000" charset="-122"/>
                <a:sym typeface="+mn-ea"/>
              </a:rPr>
              <a:t>普通</a:t>
            </a:r>
            <a:r>
              <a:rPr lang="zh-CN" sz="2400">
                <a:effectLst/>
                <a:latin typeface="方正大魏体简体" panose="02000000000000000000" charset="-122"/>
                <a:ea typeface="方正大魏体简体" panose="02000000000000000000" charset="-122"/>
                <a:sym typeface="+mn-ea"/>
              </a:rPr>
              <a:t>客户</a:t>
            </a:r>
            <a:r>
              <a:rPr lang="en-US" altLang="zh-CN" sz="2400">
                <a:effectLst/>
                <a:latin typeface="方正大魏体简体" panose="02000000000000000000" charset="-122"/>
                <a:ea typeface="方正大魏体简体" panose="02000000000000000000" charset="-122"/>
                <a:sym typeface="+mn-ea"/>
              </a:rPr>
              <a:t>: </a:t>
            </a:r>
            <a:r>
              <a:rPr lang="zh-CN" sz="2400">
                <a:effectLst/>
                <a:latin typeface="方正大魏体简体" panose="02000000000000000000" charset="-122"/>
                <a:ea typeface="方正大魏体简体" panose="02000000000000000000" charset="-122"/>
                <a:sym typeface="+mn-ea"/>
              </a:rPr>
              <a:t>如果购买的商品价值在</a:t>
            </a:r>
            <a:r>
              <a:rPr lang="en-US" altLang="zh-CN" sz="2400">
                <a:effectLst/>
                <a:latin typeface="方正大魏体简体" panose="02000000000000000000" charset="-122"/>
                <a:ea typeface="方正大魏体简体" panose="02000000000000000000" charset="-122"/>
                <a:sym typeface="+mn-ea"/>
              </a:rPr>
              <a:t>8</a:t>
            </a:r>
            <a:r>
              <a:rPr lang="zh-CN" sz="2400">
                <a:effectLst/>
                <a:latin typeface="方正大魏体简体" panose="02000000000000000000" charset="-122"/>
                <a:ea typeface="方正大魏体简体" panose="02000000000000000000" charset="-122"/>
                <a:sym typeface="+mn-ea"/>
              </a:rPr>
              <a:t>00元以下</a:t>
            </a:r>
            <a:r>
              <a:rPr lang="en-US" altLang="zh-CN" sz="2400">
                <a:effectLst/>
                <a:latin typeface="方正大魏体简体" panose="02000000000000000000" charset="-122"/>
                <a:ea typeface="方正大魏体简体" panose="02000000000000000000" charset="-122"/>
                <a:sym typeface="+mn-ea"/>
              </a:rPr>
              <a:t>(</a:t>
            </a:r>
            <a:r>
              <a:rPr lang="zh-CN" sz="2400">
                <a:effectLst/>
                <a:latin typeface="方正大魏体简体" panose="02000000000000000000" charset="-122"/>
                <a:ea typeface="方正大魏体简体" panose="02000000000000000000" charset="-122"/>
                <a:sym typeface="+mn-ea"/>
              </a:rPr>
              <a:t>含</a:t>
            </a:r>
            <a:r>
              <a:rPr lang="en-US" altLang="zh-CN" sz="2400">
                <a:effectLst/>
                <a:latin typeface="方正大魏体简体" panose="02000000000000000000" charset="-122"/>
                <a:ea typeface="方正大魏体简体" panose="02000000000000000000" charset="-122"/>
                <a:sym typeface="+mn-ea"/>
              </a:rPr>
              <a:t>8</a:t>
            </a:r>
            <a:r>
              <a:rPr lang="zh-CN" sz="2400">
                <a:effectLst/>
                <a:latin typeface="方正大魏体简体" panose="02000000000000000000" charset="-122"/>
                <a:ea typeface="方正大魏体简体" panose="02000000000000000000" charset="-122"/>
                <a:sym typeface="+mn-ea"/>
              </a:rPr>
              <a:t>00</a:t>
            </a:r>
            <a:r>
              <a:rPr lang="en-US" altLang="zh-CN" sz="2400">
                <a:effectLst/>
                <a:latin typeface="方正大魏体简体" panose="02000000000000000000" charset="-122"/>
                <a:ea typeface="方正大魏体简体" panose="02000000000000000000" charset="-122"/>
                <a:sym typeface="+mn-ea"/>
              </a:rPr>
              <a:t>)</a:t>
            </a:r>
            <a:r>
              <a:rPr lang="zh-CN" sz="2400">
                <a:effectLst/>
                <a:latin typeface="方正大魏体简体" panose="02000000000000000000" charset="-122"/>
                <a:ea typeface="方正大魏体简体" panose="02000000000000000000" charset="-122"/>
                <a:sym typeface="+mn-ea"/>
              </a:rPr>
              <a:t>，享9折优惠；如果购买的商品价值在</a:t>
            </a:r>
            <a:r>
              <a:rPr lang="en-US" altLang="zh-CN" sz="2400">
                <a:effectLst/>
                <a:latin typeface="方正大魏体简体" panose="02000000000000000000" charset="-122"/>
                <a:ea typeface="方正大魏体简体" panose="02000000000000000000" charset="-122"/>
                <a:sym typeface="+mn-ea"/>
              </a:rPr>
              <a:t>8</a:t>
            </a:r>
            <a:r>
              <a:rPr lang="zh-CN" sz="2400">
                <a:effectLst/>
                <a:latin typeface="方正大魏体简体" panose="02000000000000000000" charset="-122"/>
                <a:ea typeface="方正大魏体简体" panose="02000000000000000000" charset="-122"/>
                <a:sym typeface="+mn-ea"/>
              </a:rPr>
              <a:t>00元以上，享9折优惠，并获得惊喜大礼包。</a:t>
            </a:r>
            <a:endParaRPr lang="zh-CN" sz="2400">
              <a:effectLst/>
              <a:latin typeface="方正大魏体简体" panose="02000000000000000000" charset="-122"/>
              <a:ea typeface="方正大魏体简体" panose="02000000000000000000" charset="-122"/>
            </a:endParaRPr>
          </a:p>
          <a:p>
            <a:pPr>
              <a:lnSpc>
                <a:spcPct val="120000"/>
              </a:lnSpc>
            </a:pPr>
            <a:r>
              <a:rPr lang="zh-CN" sz="2400">
                <a:effectLst/>
                <a:latin typeface="方正大魏体简体" panose="02000000000000000000" charset="-122"/>
                <a:ea typeface="方正大魏体简体" panose="02000000000000000000" charset="-122"/>
                <a:sym typeface="+mn-ea"/>
              </a:rPr>
              <a:t>请根据顾客身份和购买的价格，算出应付金额以及是否可以领取大礼包。</a:t>
            </a:r>
            <a:endParaRPr lang="zh-CN" sz="2400">
              <a:effectLst/>
              <a:latin typeface="方正大魏体简体" panose="02000000000000000000" charset="-122"/>
              <a:ea typeface="方正大魏体简体" panose="02000000000000000000" charset="-122"/>
            </a:endParaRPr>
          </a:p>
          <a:p>
            <a:pPr>
              <a:lnSpc>
                <a:spcPct val="120000"/>
              </a:lnSpc>
            </a:pPr>
            <a:r>
              <a:rPr lang="zh-CN" sz="2400">
                <a:effectLst/>
                <a:latin typeface="方正大魏体简体" panose="02000000000000000000" charset="-122"/>
                <a:ea typeface="方正大魏体简体" panose="02000000000000000000" charset="-122"/>
                <a:sym typeface="+mn-ea"/>
              </a:rPr>
              <a:t>【输入格式】</a:t>
            </a:r>
            <a:r>
              <a:rPr lang="zh-CN" sz="2400">
                <a:effectLst/>
                <a:latin typeface="方正大魏体简体" panose="02000000000000000000" charset="-122"/>
                <a:ea typeface="方正大魏体简体" panose="02000000000000000000" charset="-122"/>
                <a:sym typeface="+mn-ea"/>
              </a:rPr>
              <a:t>共两行，第一行一个字符“V”或“C”，“V”表示VIP客户，“C”表示普通客户。第二行一个正整数，int范围以内，表示购买的商品价值。</a:t>
            </a:r>
            <a:endParaRPr lang="zh-CN" sz="2400">
              <a:effectLst/>
              <a:latin typeface="方正大魏体简体" panose="02000000000000000000" charset="-122"/>
              <a:ea typeface="方正大魏体简体" panose="02000000000000000000" charset="-122"/>
            </a:endParaRPr>
          </a:p>
          <a:p>
            <a:pPr>
              <a:lnSpc>
                <a:spcPct val="120000"/>
              </a:lnSpc>
            </a:pPr>
            <a:r>
              <a:rPr lang="zh-CN" sz="2400">
                <a:effectLst/>
                <a:latin typeface="方正大魏体简体" panose="02000000000000000000" charset="-122"/>
                <a:ea typeface="方正大魏体简体" panose="02000000000000000000" charset="-122"/>
                <a:sym typeface="+mn-ea"/>
              </a:rPr>
              <a:t>【输出格式】共两行，第一行表示是否可以领取大礼包，如果可以输出“YES”，否则输出“NO”。第二行一个实数，保留两位小数，表示顾客应付金额。</a:t>
            </a:r>
            <a:endParaRPr lang="zh-CN" sz="2400">
              <a:effectLst/>
              <a:latin typeface="方正大魏体简体" panose="02000000000000000000" charset="-122"/>
              <a:ea typeface="方正大魏体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 name="文本框 30">
            <a:hlinkClick r:id="rId1" action="ppaction://hlinkfile"/>
          </p:cNvPr>
          <p:cNvSpPr txBox="1"/>
          <p:nvPr/>
        </p:nvSpPr>
        <p:spPr>
          <a:xfrm>
            <a:off x="327660" y="624395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32" name="图片 3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92710" y="5363845"/>
            <a:ext cx="1421130" cy="880110"/>
          </a:xfrm>
          <a:prstGeom prst="rect">
            <a:avLst/>
          </a:prstGeom>
        </p:spPr>
      </p:pic>
      <p:sp>
        <p:nvSpPr>
          <p:cNvPr id="3" name="文本框 2"/>
          <p:cNvSpPr txBox="1"/>
          <p:nvPr/>
        </p:nvSpPr>
        <p:spPr>
          <a:xfrm>
            <a:off x="351155" y="361950"/>
            <a:ext cx="2370455" cy="521970"/>
          </a:xfrm>
          <a:prstGeom prst="rect">
            <a:avLst/>
          </a:prstGeom>
          <a:noFill/>
        </p:spPr>
        <p:txBody>
          <a:bodyPr wrap="square" rtlCol="0">
            <a:spAutoFit/>
          </a:bodyPr>
          <a:p>
            <a:pPr>
              <a:lnSpc>
                <a:spcPct val="100000"/>
              </a:lnSpc>
            </a:pPr>
            <a:r>
              <a:rPr lang="zh-CN" altLang="en-US" sz="2800" b="1">
                <a:latin typeface="方正大黑体_GBK" panose="02010600010101010101" charset="-122"/>
                <a:ea typeface="方正大黑体_GBK" panose="02010600010101010101" charset="-122"/>
              </a:rPr>
              <a:t>【问题分析】</a:t>
            </a:r>
            <a:endParaRPr lang="zh-CN" altLang="en-US" sz="2800" b="1">
              <a:latin typeface="方正大黑体_GBK" panose="02010600010101010101" charset="-122"/>
              <a:ea typeface="方正大黑体_GBK" panose="02010600010101010101" charset="-122"/>
            </a:endParaRPr>
          </a:p>
        </p:txBody>
      </p:sp>
      <p:sp>
        <p:nvSpPr>
          <p:cNvPr id="5" name="文本框 4"/>
          <p:cNvSpPr txBox="1"/>
          <p:nvPr/>
        </p:nvSpPr>
        <p:spPr>
          <a:xfrm>
            <a:off x="1513840" y="883920"/>
            <a:ext cx="8374380" cy="902970"/>
          </a:xfrm>
          <a:prstGeom prst="rect">
            <a:avLst/>
          </a:prstGeom>
          <a:noFill/>
        </p:spPr>
        <p:txBody>
          <a:bodyPr wrap="square" rtlCol="0">
            <a:spAutoFit/>
          </a:bodyPr>
          <a:p>
            <a:pPr>
              <a:lnSpc>
                <a:spcPct val="110000"/>
              </a:lnSpc>
            </a:pPr>
            <a:r>
              <a:rPr lang="zh-CN" altLang="en-US" sz="2400" b="1">
                <a:effectLst>
                  <a:outerShdw blurRad="38100" dist="38100" dir="2700000" algn="tl">
                    <a:srgbClr val="000000">
                      <a:alpha val="43137"/>
                    </a:srgbClr>
                  </a:outerShdw>
                </a:effectLst>
              </a:rPr>
              <a:t>不妨用</a:t>
            </a:r>
            <a:r>
              <a:rPr lang="en-US" altLang="zh-CN" sz="2400" b="1">
                <a:effectLst>
                  <a:outerShdw blurRad="38100" dist="38100" dir="2700000" algn="tl">
                    <a:srgbClr val="000000">
                      <a:alpha val="43137"/>
                    </a:srgbClr>
                  </a:outerShdw>
                </a:effectLst>
              </a:rPr>
              <a:t>id</a:t>
            </a:r>
            <a:r>
              <a:rPr lang="zh-CN" altLang="en-US" sz="2400" b="1">
                <a:effectLst>
                  <a:outerShdw blurRad="38100" dist="38100" dir="2700000" algn="tl">
                    <a:srgbClr val="000000">
                      <a:alpha val="43137"/>
                    </a:srgbClr>
                  </a:outerShdw>
                </a:effectLst>
              </a:rPr>
              <a:t>表示顾客身份，</a:t>
            </a:r>
            <a:r>
              <a:rPr lang="en-US" altLang="zh-CN" sz="2400" b="1">
                <a:effectLst>
                  <a:outerShdw blurRad="38100" dist="38100" dir="2700000" algn="tl">
                    <a:srgbClr val="000000">
                      <a:alpha val="43137"/>
                    </a:srgbClr>
                  </a:outerShdw>
                </a:effectLst>
              </a:rPr>
              <a:t>g</a:t>
            </a:r>
            <a:r>
              <a:rPr lang="zh-CN" altLang="en-US" sz="2400" b="1">
                <a:effectLst>
                  <a:outerShdw blurRad="38100" dist="38100" dir="2700000" algn="tl">
                    <a:srgbClr val="000000">
                      <a:alpha val="43137"/>
                    </a:srgbClr>
                  </a:outerShdw>
                </a:effectLst>
              </a:rPr>
              <a:t>表示是否有礼包，</a:t>
            </a:r>
            <a:r>
              <a:rPr lang="en-US" altLang="zh-CN" sz="2400" b="1">
                <a:effectLst>
                  <a:outerShdw blurRad="38100" dist="38100" dir="2700000" algn="tl">
                    <a:srgbClr val="000000">
                      <a:alpha val="43137"/>
                    </a:srgbClr>
                  </a:outerShdw>
                </a:effectLst>
              </a:rPr>
              <a:t>g=0</a:t>
            </a:r>
            <a:r>
              <a:rPr lang="zh-CN" altLang="en-US" sz="2400" b="1">
                <a:effectLst>
                  <a:outerShdw blurRad="38100" dist="38100" dir="2700000" algn="tl">
                    <a:srgbClr val="000000">
                      <a:alpha val="43137"/>
                    </a:srgbClr>
                  </a:outerShdw>
                </a:effectLst>
              </a:rPr>
              <a:t>表示无礼包</a:t>
            </a:r>
            <a:endParaRPr lang="zh-CN" altLang="en-US" sz="2400" b="1">
              <a:effectLst>
                <a:outerShdw blurRad="38100" dist="38100" dir="2700000" algn="tl">
                  <a:srgbClr val="000000">
                    <a:alpha val="43137"/>
                  </a:srgbClr>
                </a:outerShdw>
              </a:effectLst>
            </a:endParaRPr>
          </a:p>
          <a:p>
            <a:pPr>
              <a:lnSpc>
                <a:spcPct val="110000"/>
              </a:lnSpc>
            </a:pPr>
            <a:r>
              <a:rPr lang="en-US" altLang="zh-CN" sz="2400" b="1">
                <a:effectLst>
                  <a:outerShdw blurRad="38100" dist="38100" dir="2700000" algn="tl">
                    <a:srgbClr val="000000">
                      <a:alpha val="43137"/>
                    </a:srgbClr>
                  </a:outerShdw>
                </a:effectLst>
              </a:rPr>
              <a:t>x</a:t>
            </a:r>
            <a:r>
              <a:rPr lang="zh-CN" altLang="en-US" sz="2400" b="1">
                <a:effectLst>
                  <a:outerShdw blurRad="38100" dist="38100" dir="2700000" algn="tl">
                    <a:srgbClr val="000000">
                      <a:alpha val="43137"/>
                    </a:srgbClr>
                  </a:outerShdw>
                </a:effectLst>
              </a:rPr>
              <a:t>表示客户购买的商品价值，</a:t>
            </a:r>
            <a:r>
              <a:rPr lang="en-US" altLang="zh-CN" sz="2400" b="1">
                <a:effectLst>
                  <a:outerShdw blurRad="38100" dist="38100" dir="2700000" algn="tl">
                    <a:srgbClr val="000000">
                      <a:alpha val="43137"/>
                    </a:srgbClr>
                  </a:outerShdw>
                </a:effectLst>
              </a:rPr>
              <a:t>pay</a:t>
            </a:r>
            <a:r>
              <a:rPr lang="zh-CN" altLang="en-US" sz="2400" b="1">
                <a:effectLst>
                  <a:outerShdw blurRad="38100" dist="38100" dir="2700000" algn="tl">
                    <a:srgbClr val="000000">
                      <a:alpha val="43137"/>
                    </a:srgbClr>
                  </a:outerShdw>
                </a:effectLst>
              </a:rPr>
              <a:t>表示应付额</a:t>
            </a:r>
            <a:endParaRPr lang="zh-CN" altLang="en-US" sz="2400" b="1">
              <a:effectLst>
                <a:outerShdw blurRad="38100" dist="38100" dir="2700000" algn="tl">
                  <a:srgbClr val="000000">
                    <a:alpha val="43137"/>
                  </a:srgbClr>
                </a:outerShdw>
              </a:effectLst>
            </a:endParaRPr>
          </a:p>
        </p:txBody>
      </p:sp>
      <p:sp>
        <p:nvSpPr>
          <p:cNvPr id="6" name="矩形 5"/>
          <p:cNvSpPr/>
          <p:nvPr/>
        </p:nvSpPr>
        <p:spPr>
          <a:xfrm>
            <a:off x="1153795" y="3096260"/>
            <a:ext cx="855345" cy="922020"/>
          </a:xfrm>
          <a:prstGeom prst="rect">
            <a:avLst/>
          </a:prstGeom>
          <a:noFill/>
          <a:ln>
            <a:noFill/>
          </a:ln>
        </p:spPr>
        <p:txBody>
          <a:bodyPr wrap="square" rtlCol="0" anchor="t">
            <a:spAutoFit/>
          </a:bodyPr>
          <a:p>
            <a:pPr algn="ctr"/>
            <a:r>
              <a:rPr lang="en-US" altLang="zh-CN" sz="5400" b="1">
                <a:solidFill>
                  <a:schemeClr val="accent1"/>
                </a:solidFill>
                <a:effectLst>
                  <a:outerShdw blurRad="38100" dist="25400" dir="5400000" algn="ctr" rotWithShape="0">
                    <a:srgbClr val="6E747A">
                      <a:alpha val="43000"/>
                    </a:srgbClr>
                  </a:outerShdw>
                </a:effectLst>
                <a:latin typeface="方正大黑体_GBK" panose="02010600010101010101" charset="-122"/>
                <a:ea typeface="方正大黑体_GBK" panose="02010600010101010101" charset="-122"/>
              </a:rPr>
              <a:t>id</a:t>
            </a:r>
            <a:endParaRPr lang="en-US" altLang="zh-CN" sz="5400" b="1">
              <a:solidFill>
                <a:schemeClr val="accent1"/>
              </a:solidFill>
              <a:effectLst>
                <a:outerShdw blurRad="38100" dist="25400" dir="5400000" algn="ctr" rotWithShape="0">
                  <a:srgbClr val="6E747A">
                    <a:alpha val="43000"/>
                  </a:srgbClr>
                </a:outerShdw>
              </a:effectLst>
              <a:latin typeface="方正大黑体_GBK" panose="02010600010101010101" charset="-122"/>
              <a:ea typeface="方正大黑体_GBK" panose="02010600010101010101" charset="-122"/>
            </a:endParaRPr>
          </a:p>
        </p:txBody>
      </p:sp>
      <p:grpSp>
        <p:nvGrpSpPr>
          <p:cNvPr id="12" name="组合 11"/>
          <p:cNvGrpSpPr/>
          <p:nvPr/>
        </p:nvGrpSpPr>
        <p:grpSpPr>
          <a:xfrm>
            <a:off x="1895475" y="2631809"/>
            <a:ext cx="1669429" cy="979802"/>
            <a:chOff x="1945" y="3780"/>
            <a:chExt cx="3364" cy="1587"/>
          </a:xfrm>
        </p:grpSpPr>
        <p:sp>
          <p:nvSpPr>
            <p:cNvPr id="39" name="Freeform 40"/>
            <p:cNvSpPr/>
            <p:nvPr>
              <p:custDataLst>
                <p:tags r:id="rId3"/>
              </p:custDataLst>
            </p:nvPr>
          </p:nvSpPr>
          <p:spPr bwMode="auto">
            <a:xfrm rot="19080000">
              <a:off x="1945" y="3781"/>
              <a:ext cx="3365" cy="1587"/>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charset="-122"/>
                <a:cs typeface="+mn-ea"/>
              </a:endParaRPr>
            </a:p>
          </p:txBody>
        </p:sp>
        <p:sp>
          <p:nvSpPr>
            <p:cNvPr id="42" name="Freeform 41"/>
            <p:cNvSpPr/>
            <p:nvPr>
              <p:custDataLst>
                <p:tags r:id="rId4"/>
              </p:custDataLst>
            </p:nvPr>
          </p:nvSpPr>
          <p:spPr bwMode="auto">
            <a:xfrm rot="19080000">
              <a:off x="1951" y="3780"/>
              <a:ext cx="3359" cy="1582"/>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4472C4">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charset="-122"/>
                <a:cs typeface="+mn-ea"/>
              </a:endParaRPr>
            </a:p>
          </p:txBody>
        </p:sp>
      </p:grpSp>
      <p:grpSp>
        <p:nvGrpSpPr>
          <p:cNvPr id="11" name="组合 10"/>
          <p:cNvGrpSpPr/>
          <p:nvPr/>
        </p:nvGrpSpPr>
        <p:grpSpPr>
          <a:xfrm rot="1680000">
            <a:off x="2011545" y="3656681"/>
            <a:ext cx="1463838" cy="879784"/>
            <a:chOff x="2384" y="5459"/>
            <a:chExt cx="3364" cy="1116"/>
          </a:xfrm>
        </p:grpSpPr>
        <p:sp>
          <p:nvSpPr>
            <p:cNvPr id="69" name="Freeform 40"/>
            <p:cNvSpPr/>
            <p:nvPr>
              <p:custDataLst>
                <p:tags r:id="rId5"/>
              </p:custDataLst>
            </p:nvPr>
          </p:nvSpPr>
          <p:spPr bwMode="auto">
            <a:xfrm rot="10800000" flipH="1">
              <a:off x="2384" y="5459"/>
              <a:ext cx="3365" cy="1043"/>
            </a:xfrm>
            <a:custGeom>
              <a:avLst/>
              <a:gdLst>
                <a:gd name="T0" fmla="*/ 1925 w 2102"/>
                <a:gd name="T1" fmla="*/ 395 h 990"/>
                <a:gd name="T2" fmla="*/ 1038 w 2102"/>
                <a:gd name="T3" fmla="*/ 0 h 990"/>
                <a:gd name="T4" fmla="*/ 0 w 2102"/>
                <a:gd name="T5" fmla="*/ 604 h 990"/>
                <a:gd name="T6" fmla="*/ 564 w 2102"/>
                <a:gd name="T7" fmla="*/ 462 h 990"/>
                <a:gd name="T8" fmla="*/ 1457 w 2102"/>
                <a:gd name="T9" fmla="*/ 864 h 990"/>
                <a:gd name="T10" fmla="*/ 1330 w 2102"/>
                <a:gd name="T11" fmla="*/ 990 h 990"/>
                <a:gd name="T12" fmla="*/ 2102 w 2102"/>
                <a:gd name="T13" fmla="*/ 990 h 990"/>
                <a:gd name="T14" fmla="*/ 2102 w 2102"/>
                <a:gd name="T15" fmla="*/ 218 h 990"/>
                <a:gd name="T16" fmla="*/ 1925 w 2102"/>
                <a:gd name="T17" fmla="*/ 395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2" h="990">
                  <a:moveTo>
                    <a:pt x="1925" y="395"/>
                  </a:moveTo>
                  <a:cubicBezTo>
                    <a:pt x="1707" y="152"/>
                    <a:pt x="1390" y="0"/>
                    <a:pt x="1038" y="0"/>
                  </a:cubicBezTo>
                  <a:cubicBezTo>
                    <a:pt x="593" y="0"/>
                    <a:pt x="205" y="243"/>
                    <a:pt x="0" y="604"/>
                  </a:cubicBezTo>
                  <a:cubicBezTo>
                    <a:pt x="168" y="514"/>
                    <a:pt x="360" y="462"/>
                    <a:pt x="564" y="462"/>
                  </a:cubicBezTo>
                  <a:cubicBezTo>
                    <a:pt x="919" y="462"/>
                    <a:pt x="1238" y="618"/>
                    <a:pt x="1457" y="864"/>
                  </a:cubicBezTo>
                  <a:cubicBezTo>
                    <a:pt x="1330" y="990"/>
                    <a:pt x="1330" y="990"/>
                    <a:pt x="1330" y="990"/>
                  </a:cubicBezTo>
                  <a:cubicBezTo>
                    <a:pt x="2102" y="990"/>
                    <a:pt x="2102" y="990"/>
                    <a:pt x="2102" y="990"/>
                  </a:cubicBezTo>
                  <a:cubicBezTo>
                    <a:pt x="2102" y="218"/>
                    <a:pt x="2102" y="218"/>
                    <a:pt x="2102" y="218"/>
                  </a:cubicBezTo>
                  <a:lnTo>
                    <a:pt x="1925" y="395"/>
                  </a:lnTo>
                  <a:close/>
                </a:path>
              </a:pathLst>
            </a:custGeom>
            <a:solidFill>
              <a:srgbClr val="ED7D31"/>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charset="-122"/>
                <a:cs typeface="+mn-ea"/>
              </a:endParaRPr>
            </a:p>
          </p:txBody>
        </p:sp>
        <p:sp>
          <p:nvSpPr>
            <p:cNvPr id="70" name="Freeform 41"/>
            <p:cNvSpPr/>
            <p:nvPr>
              <p:custDataLst>
                <p:tags r:id="rId6"/>
              </p:custDataLst>
            </p:nvPr>
          </p:nvSpPr>
          <p:spPr bwMode="auto">
            <a:xfrm rot="10800000" flipH="1">
              <a:off x="2390" y="5539"/>
              <a:ext cx="3359" cy="1036"/>
            </a:xfrm>
            <a:custGeom>
              <a:avLst/>
              <a:gdLst>
                <a:gd name="T0" fmla="*/ 2099 w 2099"/>
                <a:gd name="T1" fmla="*/ 218 h 984"/>
                <a:gd name="T2" fmla="*/ 1922 w 2099"/>
                <a:gd name="T3" fmla="*/ 395 h 984"/>
                <a:gd name="T4" fmla="*/ 1035 w 2099"/>
                <a:gd name="T5" fmla="*/ 0 h 984"/>
                <a:gd name="T6" fmla="*/ 0 w 2099"/>
                <a:gd name="T7" fmla="*/ 598 h 984"/>
                <a:gd name="T8" fmla="*/ 844 w 2099"/>
                <a:gd name="T9" fmla="*/ 286 h 984"/>
                <a:gd name="T10" fmla="*/ 2099 w 2099"/>
                <a:gd name="T11" fmla="*/ 984 h 984"/>
                <a:gd name="T12" fmla="*/ 2099 w 2099"/>
                <a:gd name="T13" fmla="*/ 218 h 984"/>
              </a:gdLst>
              <a:ahLst/>
              <a:cxnLst>
                <a:cxn ang="0">
                  <a:pos x="T0" y="T1"/>
                </a:cxn>
                <a:cxn ang="0">
                  <a:pos x="T2" y="T3"/>
                </a:cxn>
                <a:cxn ang="0">
                  <a:pos x="T4" y="T5"/>
                </a:cxn>
                <a:cxn ang="0">
                  <a:pos x="T6" y="T7"/>
                </a:cxn>
                <a:cxn ang="0">
                  <a:pos x="T8" y="T9"/>
                </a:cxn>
                <a:cxn ang="0">
                  <a:pos x="T10" y="T11"/>
                </a:cxn>
                <a:cxn ang="0">
                  <a:pos x="T12" y="T13"/>
                </a:cxn>
              </a:cxnLst>
              <a:rect l="0" t="0" r="r" b="b"/>
              <a:pathLst>
                <a:path w="2099" h="984">
                  <a:moveTo>
                    <a:pt x="2099" y="218"/>
                  </a:moveTo>
                  <a:cubicBezTo>
                    <a:pt x="1922" y="395"/>
                    <a:pt x="1922" y="395"/>
                    <a:pt x="1922" y="395"/>
                  </a:cubicBezTo>
                  <a:cubicBezTo>
                    <a:pt x="1704" y="152"/>
                    <a:pt x="1387" y="0"/>
                    <a:pt x="1035" y="0"/>
                  </a:cubicBezTo>
                  <a:cubicBezTo>
                    <a:pt x="593" y="0"/>
                    <a:pt x="207" y="240"/>
                    <a:pt x="0" y="598"/>
                  </a:cubicBezTo>
                  <a:cubicBezTo>
                    <a:pt x="228" y="404"/>
                    <a:pt x="522" y="286"/>
                    <a:pt x="844" y="286"/>
                  </a:cubicBezTo>
                  <a:cubicBezTo>
                    <a:pt x="1338" y="286"/>
                    <a:pt x="1835" y="572"/>
                    <a:pt x="2099" y="984"/>
                  </a:cubicBezTo>
                  <a:lnTo>
                    <a:pt x="2099" y="218"/>
                  </a:lnTo>
                  <a:close/>
                </a:path>
              </a:pathLst>
            </a:custGeom>
            <a:solidFill>
              <a:srgbClr val="ED7D31">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45715" tIns="22857" rIns="45715" bIns="22857"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ru-RU" sz="1800" b="0" i="0" u="none" strike="noStrike" kern="1200" cap="none" spc="0" normalizeH="0" noProof="0">
                <a:ln>
                  <a:noFill/>
                </a:ln>
                <a:solidFill>
                  <a:prstClr val="black"/>
                </a:solidFill>
                <a:effectLst/>
                <a:uLnTx/>
                <a:uFillTx/>
                <a:latin typeface="Arial" panose="020B0604020202020204" pitchFamily="34" charset="0"/>
                <a:ea typeface="微软雅黑" panose="020B0503020204020204" charset="-122"/>
                <a:cs typeface="+mn-ea"/>
              </a:endParaRPr>
            </a:p>
          </p:txBody>
        </p:sp>
      </p:grpSp>
      <p:sp>
        <p:nvSpPr>
          <p:cNvPr id="76" name="Овал 75"/>
          <p:cNvSpPr/>
          <p:nvPr>
            <p:custDataLst>
              <p:tags r:id="rId7"/>
            </p:custDataLst>
          </p:nvPr>
        </p:nvSpPr>
        <p:spPr>
          <a:xfrm>
            <a:off x="3731600" y="2599087"/>
            <a:ext cx="666784" cy="681601"/>
          </a:xfrm>
          <a:prstGeom prst="ellipse">
            <a:avLst/>
          </a:prstGeom>
          <a:noFill/>
          <a:ln>
            <a:noFill/>
          </a:ln>
          <a:extLst>
            <a:ext uri="{909E8E84-426E-40DD-AFC4-6F175D3DCCD1}">
              <a14:hiddenFill xmlns:a14="http://schemas.microsoft.com/office/drawing/2010/main">
                <a:solidFill>
                  <a:sysClr val="window" lastClr="FFFFFF">
                    <a:lumMod val="65000"/>
                  </a:sysClr>
                </a:solidFill>
              </a14:hiddenFill>
            </a:ext>
          </a:extLst>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Roboto Medium" charset="0"/>
              </a:rPr>
              <a:t>V</a:t>
            </a:r>
            <a:endParaRPr kumimoji="0" lang="en-US" sz="3200" b="1"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Roboto Medium" charset="0"/>
            </a:endParaRPr>
          </a:p>
        </p:txBody>
      </p:sp>
      <p:sp>
        <p:nvSpPr>
          <p:cNvPr id="8" name="Текст 13"/>
          <p:cNvSpPr txBox="1"/>
          <p:nvPr>
            <p:custDataLst>
              <p:tags r:id="rId8"/>
            </p:custDataLst>
          </p:nvPr>
        </p:nvSpPr>
        <p:spPr>
          <a:xfrm>
            <a:off x="4574182" y="2826335"/>
            <a:ext cx="1659905" cy="378750"/>
          </a:xfrm>
          <a:prstGeom prst="rect">
            <a:avLst/>
          </a:prstGeom>
        </p:spPr>
        <p:txBody>
          <a:bodyPr lIns="90000" tIns="46800" rIns="90000" bIns="46800" anchor="b">
            <a:no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9pPr>
          </a:lstStyle>
          <a:p>
            <a:pPr marL="0" marR="0" lvl="0" indent="0" algn="ctr" defTabSz="1218565" rtl="0" eaLnBrk="1" fontAlgn="auto" latinLnBrk="0" hangingPunct="1">
              <a:lnSpc>
                <a:spcPct val="120000"/>
              </a:lnSpc>
              <a:spcBef>
                <a:spcPct val="20000"/>
              </a:spcBef>
              <a:spcAft>
                <a:spcPts val="0"/>
              </a:spcAft>
              <a:buClrTx/>
              <a:buSzTx/>
              <a:buFont typeface="Arial" panose="020B0604020202020204" pitchFamily="34" charset="0"/>
              <a:buNone/>
              <a:defRPr/>
            </a:pPr>
            <a:r>
              <a:rPr lang="en-US" altLang="zh-CN" sz="2400" b="1" spc="300" dirty="0">
                <a:solidFill>
                  <a:schemeClr val="tx1"/>
                </a:solidFill>
                <a:latin typeface="Arial" panose="020B0604020202020204" pitchFamily="34" charset="0"/>
                <a:ea typeface="微软雅黑" panose="020B0503020204020204" charset="-122"/>
                <a:cs typeface="Roboto Medium" charset="0"/>
              </a:rPr>
              <a:t>x&gt;500</a:t>
            </a:r>
            <a:endParaRPr lang="en-US" altLang="zh-CN" sz="2400" b="1" spc="300" dirty="0">
              <a:solidFill>
                <a:schemeClr val="tx1"/>
              </a:solidFill>
              <a:latin typeface="Arial" panose="020B0604020202020204" pitchFamily="34" charset="0"/>
              <a:ea typeface="微软雅黑" panose="020B0503020204020204" charset="-122"/>
              <a:cs typeface="Roboto Medium" charset="0"/>
            </a:endParaRPr>
          </a:p>
        </p:txBody>
      </p:sp>
      <p:sp>
        <p:nvSpPr>
          <p:cNvPr id="10" name="Текст 13"/>
          <p:cNvSpPr txBox="1"/>
          <p:nvPr>
            <p:custDataLst>
              <p:tags r:id="rId9"/>
            </p:custDataLst>
          </p:nvPr>
        </p:nvSpPr>
        <p:spPr>
          <a:xfrm>
            <a:off x="4655237" y="2199438"/>
            <a:ext cx="1659905" cy="378750"/>
          </a:xfrm>
          <a:prstGeom prst="rect">
            <a:avLst/>
          </a:prstGeom>
        </p:spPr>
        <p:txBody>
          <a:bodyPr lIns="90000" tIns="46800" rIns="90000" bIns="46800" anchor="b">
            <a:no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9pPr>
          </a:lstStyle>
          <a:p>
            <a:pPr marL="0" lvl="0" indent="0" algn="ctr" defTabSz="1218565">
              <a:lnSpc>
                <a:spcPct val="120000"/>
              </a:lnSpc>
              <a:buNone/>
              <a:defRPr/>
            </a:pPr>
            <a:r>
              <a:rPr lang="en-US" altLang="zh-CN" sz="2400" b="1" spc="300" dirty="0">
                <a:solidFill>
                  <a:schemeClr val="tx1"/>
                </a:solidFill>
                <a:latin typeface="Arial" panose="020B0604020202020204" pitchFamily="34" charset="0"/>
                <a:ea typeface="微软雅黑" panose="020B0503020204020204" charset="-122"/>
                <a:cs typeface="Roboto Medium" charset="0"/>
              </a:rPr>
              <a:t>x&lt;=500</a:t>
            </a:r>
            <a:endParaRPr lang="en-US" altLang="zh-CN" sz="2400" b="1" spc="300" dirty="0">
              <a:solidFill>
                <a:schemeClr val="tx1"/>
              </a:solidFill>
              <a:latin typeface="Arial" panose="020B0604020202020204" pitchFamily="34" charset="0"/>
              <a:ea typeface="微软雅黑" panose="020B0503020204020204" charset="-122"/>
              <a:cs typeface="Roboto Medium" charset="0"/>
            </a:endParaRPr>
          </a:p>
        </p:txBody>
      </p:sp>
      <p:sp>
        <p:nvSpPr>
          <p:cNvPr id="13" name="Овал 75"/>
          <p:cNvSpPr/>
          <p:nvPr>
            <p:custDataLst>
              <p:tags r:id="rId10"/>
            </p:custDataLst>
          </p:nvPr>
        </p:nvSpPr>
        <p:spPr>
          <a:xfrm>
            <a:off x="3678505" y="3784481"/>
            <a:ext cx="666784" cy="681601"/>
          </a:xfrm>
          <a:prstGeom prst="ellipse">
            <a:avLst/>
          </a:prstGeom>
          <a:noFill/>
          <a:ln>
            <a:noFill/>
          </a:ln>
          <a:extLst>
            <a:ext uri="{909E8E84-426E-40DD-AFC4-6F175D3DCCD1}">
              <a14:hiddenFill xmlns:a14="http://schemas.microsoft.com/office/drawing/2010/main">
                <a:solidFill>
                  <a:sysClr val="window" lastClr="FFFFFF">
                    <a:lumMod val="65000"/>
                  </a:sysClr>
                </a:solidFill>
              </a14:hiddenFill>
            </a:ext>
          </a:extLst>
        </p:spPr>
        <p:style>
          <a:lnRef idx="2">
            <a:srgbClr val="4472C4">
              <a:shade val="50000"/>
            </a:srgbClr>
          </a:lnRef>
          <a:fillRef idx="1">
            <a:srgbClr val="4472C4"/>
          </a:fillRef>
          <a:effectRef idx="0">
            <a:srgbClr val="4472C4"/>
          </a:effectRef>
          <a:fontRef idx="minor">
            <a:sysClr val="window" lastClr="FFFFFF"/>
          </a:fontRef>
        </p:style>
        <p:txBody>
          <a:bodyPr rtlCol="0" anchor="ctr"/>
          <a:p>
            <a:pPr marL="0" marR="0" lvl="0" indent="0" algn="ctr" defTabSz="913765" rtl="0" eaLnBrk="1" fontAlgn="auto" latinLnBrk="0" hangingPunct="1">
              <a:lnSpc>
                <a:spcPct val="100000"/>
              </a:lnSpc>
              <a:spcBef>
                <a:spcPts val="0"/>
              </a:spcBef>
              <a:spcAft>
                <a:spcPts val="0"/>
              </a:spcAft>
              <a:buClrTx/>
              <a:buSzTx/>
              <a:buFontTx/>
              <a:buNone/>
              <a:defRPr/>
            </a:pPr>
            <a:r>
              <a:rPr kumimoji="0" lang="en-US" sz="3200" b="1"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Roboto Medium" charset="0"/>
              </a:rPr>
              <a:t>C</a:t>
            </a:r>
            <a:endParaRPr kumimoji="0" lang="en-US" sz="3200" b="1"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charset="-122"/>
              <a:cs typeface="Roboto Medium" charset="0"/>
            </a:endParaRPr>
          </a:p>
        </p:txBody>
      </p:sp>
      <p:sp>
        <p:nvSpPr>
          <p:cNvPr id="14" name="Текст 13"/>
          <p:cNvSpPr txBox="1"/>
          <p:nvPr>
            <p:custDataLst>
              <p:tags r:id="rId11"/>
            </p:custDataLst>
          </p:nvPr>
        </p:nvSpPr>
        <p:spPr>
          <a:xfrm>
            <a:off x="4655185" y="3646805"/>
            <a:ext cx="1659890" cy="398145"/>
          </a:xfrm>
          <a:prstGeom prst="rect">
            <a:avLst/>
          </a:prstGeom>
        </p:spPr>
        <p:txBody>
          <a:bodyPr lIns="90000" tIns="46800" rIns="90000" bIns="46800" anchor="b">
            <a:no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9pPr>
          </a:lstStyle>
          <a:p>
            <a:pPr marL="0" lvl="0" indent="0" algn="ctr" defTabSz="1218565">
              <a:lnSpc>
                <a:spcPct val="120000"/>
              </a:lnSpc>
              <a:buNone/>
              <a:defRPr/>
            </a:pPr>
            <a:r>
              <a:rPr lang="en-US" altLang="zh-CN" sz="2400" b="1" spc="300" dirty="0">
                <a:solidFill>
                  <a:schemeClr val="tx1"/>
                </a:solidFill>
                <a:latin typeface="Arial" panose="020B0604020202020204" pitchFamily="34" charset="0"/>
                <a:ea typeface="微软雅黑" panose="020B0503020204020204" charset="-122"/>
                <a:cs typeface="Roboto Medium" charset="0"/>
              </a:rPr>
              <a:t>x&lt;=800</a:t>
            </a:r>
            <a:endParaRPr lang="en-US" altLang="zh-CN" sz="2400" b="1" spc="300" dirty="0">
              <a:solidFill>
                <a:schemeClr val="tx1"/>
              </a:solidFill>
              <a:latin typeface="Arial" panose="020B0604020202020204" pitchFamily="34" charset="0"/>
              <a:ea typeface="微软雅黑" panose="020B0503020204020204" charset="-122"/>
              <a:cs typeface="Roboto Medium" charset="0"/>
            </a:endParaRPr>
          </a:p>
        </p:txBody>
      </p:sp>
      <p:sp>
        <p:nvSpPr>
          <p:cNvPr id="15" name="Текст 13"/>
          <p:cNvSpPr txBox="1"/>
          <p:nvPr>
            <p:custDataLst>
              <p:tags r:id="rId12"/>
            </p:custDataLst>
          </p:nvPr>
        </p:nvSpPr>
        <p:spPr>
          <a:xfrm>
            <a:off x="4611647" y="4302710"/>
            <a:ext cx="1659905" cy="378750"/>
          </a:xfrm>
          <a:prstGeom prst="rect">
            <a:avLst/>
          </a:prstGeom>
        </p:spPr>
        <p:txBody>
          <a:bodyPr lIns="90000" tIns="46800" rIns="90000" bIns="46800" anchor="b">
            <a:no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9pPr>
          </a:lstStyle>
          <a:p>
            <a:pPr marL="0" marR="0" lvl="0" indent="0" algn="ctr" defTabSz="1218565" rtl="0" eaLnBrk="1" fontAlgn="auto" latinLnBrk="0" hangingPunct="1">
              <a:lnSpc>
                <a:spcPct val="120000"/>
              </a:lnSpc>
              <a:spcBef>
                <a:spcPct val="20000"/>
              </a:spcBef>
              <a:spcAft>
                <a:spcPts val="0"/>
              </a:spcAft>
              <a:buClrTx/>
              <a:buSzTx/>
              <a:buFont typeface="Arial" panose="020B0604020202020204" pitchFamily="34" charset="0"/>
              <a:buNone/>
              <a:defRPr/>
            </a:pPr>
            <a:r>
              <a:rPr lang="en-US" altLang="zh-CN" sz="2400" b="1" spc="300" dirty="0">
                <a:solidFill>
                  <a:schemeClr val="tx1"/>
                </a:solidFill>
                <a:latin typeface="Arial" panose="020B0604020202020204" pitchFamily="34" charset="0"/>
                <a:ea typeface="微软雅黑" panose="020B0503020204020204" charset="-122"/>
                <a:cs typeface="Roboto Medium" charset="0"/>
              </a:rPr>
              <a:t>x&gt;800</a:t>
            </a:r>
            <a:endParaRPr lang="en-US" altLang="zh-CN" sz="2400" b="1" spc="300" dirty="0">
              <a:solidFill>
                <a:schemeClr val="tx1"/>
              </a:solidFill>
              <a:latin typeface="Arial" panose="020B0604020202020204" pitchFamily="34" charset="0"/>
              <a:ea typeface="微软雅黑" panose="020B0503020204020204" charset="-122"/>
              <a:cs typeface="Roboto Medium" charset="0"/>
            </a:endParaRPr>
          </a:p>
        </p:txBody>
      </p:sp>
      <p:sp>
        <p:nvSpPr>
          <p:cNvPr id="16" name="Текст 13"/>
          <p:cNvSpPr txBox="1"/>
          <p:nvPr>
            <p:custDataLst>
              <p:tags r:id="rId13"/>
            </p:custDataLst>
          </p:nvPr>
        </p:nvSpPr>
        <p:spPr>
          <a:xfrm>
            <a:off x="6233795" y="2134870"/>
            <a:ext cx="2533015" cy="378460"/>
          </a:xfrm>
          <a:prstGeom prst="rect">
            <a:avLst/>
          </a:prstGeom>
        </p:spPr>
        <p:txBody>
          <a:bodyPr lIns="90000" tIns="46800" rIns="90000" bIns="46800" anchor="b">
            <a:no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9pPr>
          </a:lstStyle>
          <a:p>
            <a:pPr marL="0" lvl="0" indent="0" algn="ctr" defTabSz="1218565">
              <a:lnSpc>
                <a:spcPct val="120000"/>
              </a:lnSpc>
              <a:buNone/>
              <a:defRPr/>
            </a:pPr>
            <a:r>
              <a:rPr lang="en-US" altLang="zh-CN" sz="2400" b="1" spc="300" dirty="0">
                <a:solidFill>
                  <a:schemeClr val="tx1"/>
                </a:solidFill>
                <a:latin typeface="Arial" panose="020B0604020202020204" pitchFamily="34" charset="0"/>
                <a:ea typeface="微软雅黑" panose="020B0503020204020204" charset="-122"/>
                <a:cs typeface="Roboto Medium" charset="0"/>
              </a:rPr>
              <a:t>pay=x*0.8</a:t>
            </a:r>
            <a:endParaRPr lang="en-US" altLang="zh-CN" sz="2400" b="1" spc="300" dirty="0">
              <a:solidFill>
                <a:schemeClr val="tx1"/>
              </a:solidFill>
              <a:latin typeface="Arial" panose="020B0604020202020204" pitchFamily="34" charset="0"/>
              <a:ea typeface="微软雅黑" panose="020B0503020204020204" charset="-122"/>
              <a:cs typeface="Roboto Medium" charset="0"/>
            </a:endParaRPr>
          </a:p>
        </p:txBody>
      </p:sp>
      <p:sp>
        <p:nvSpPr>
          <p:cNvPr id="17" name="Текст 13"/>
          <p:cNvSpPr txBox="1"/>
          <p:nvPr>
            <p:custDataLst>
              <p:tags r:id="rId14"/>
            </p:custDataLst>
          </p:nvPr>
        </p:nvSpPr>
        <p:spPr>
          <a:xfrm>
            <a:off x="6233795" y="2717800"/>
            <a:ext cx="2533015" cy="378460"/>
          </a:xfrm>
          <a:prstGeom prst="rect">
            <a:avLst/>
          </a:prstGeom>
        </p:spPr>
        <p:txBody>
          <a:bodyPr lIns="90000" tIns="46800" rIns="90000" bIns="46800" anchor="b">
            <a:no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9pPr>
          </a:lstStyle>
          <a:p>
            <a:pPr marL="0" lvl="0" indent="0" algn="ctr" defTabSz="1218565">
              <a:lnSpc>
                <a:spcPct val="120000"/>
              </a:lnSpc>
              <a:buNone/>
              <a:defRPr/>
            </a:pPr>
            <a:r>
              <a:rPr lang="en-US" altLang="zh-CN" sz="2400" b="1" spc="300" dirty="0">
                <a:solidFill>
                  <a:schemeClr val="tx1"/>
                </a:solidFill>
                <a:latin typeface="Arial" panose="020B0604020202020204" pitchFamily="34" charset="0"/>
                <a:ea typeface="微软雅黑" panose="020B0503020204020204" charset="-122"/>
                <a:cs typeface="Roboto Medium" charset="0"/>
              </a:rPr>
              <a:t>pay=x*0.7</a:t>
            </a:r>
            <a:endParaRPr lang="en-US" altLang="zh-CN" sz="2400" b="1" spc="300" dirty="0">
              <a:solidFill>
                <a:schemeClr val="tx1"/>
              </a:solidFill>
              <a:latin typeface="Arial" panose="020B0604020202020204" pitchFamily="34" charset="0"/>
              <a:ea typeface="微软雅黑" panose="020B0503020204020204" charset="-122"/>
              <a:cs typeface="Roboto Medium" charset="0"/>
            </a:endParaRPr>
          </a:p>
        </p:txBody>
      </p:sp>
      <p:sp>
        <p:nvSpPr>
          <p:cNvPr id="18" name="Текст 13"/>
          <p:cNvSpPr txBox="1"/>
          <p:nvPr>
            <p:custDataLst>
              <p:tags r:id="rId15"/>
            </p:custDataLst>
          </p:nvPr>
        </p:nvSpPr>
        <p:spPr>
          <a:xfrm>
            <a:off x="6531610" y="3016885"/>
            <a:ext cx="2533015" cy="378460"/>
          </a:xfrm>
          <a:prstGeom prst="rect">
            <a:avLst/>
          </a:prstGeom>
        </p:spPr>
        <p:txBody>
          <a:bodyPr lIns="90000" tIns="46800" rIns="90000" bIns="46800" anchor="b">
            <a:no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9pPr>
          </a:lstStyle>
          <a:p>
            <a:pPr marL="0" lvl="0" indent="0" algn="l" defTabSz="1218565">
              <a:lnSpc>
                <a:spcPct val="120000"/>
              </a:lnSpc>
              <a:buNone/>
              <a:defRPr/>
            </a:pPr>
            <a:r>
              <a:rPr lang="en-US" altLang="zh-CN" sz="2400" b="1" spc="300" dirty="0">
                <a:solidFill>
                  <a:schemeClr val="tx1"/>
                </a:solidFill>
                <a:latin typeface="Arial" panose="020B0604020202020204" pitchFamily="34" charset="0"/>
                <a:ea typeface="微软雅黑" panose="020B0503020204020204" charset="-122"/>
                <a:cs typeface="Roboto Medium" charset="0"/>
              </a:rPr>
              <a:t>g=1</a:t>
            </a:r>
            <a:endParaRPr lang="en-US" altLang="zh-CN" sz="2400" b="1" spc="300" dirty="0">
              <a:solidFill>
                <a:schemeClr val="tx1"/>
              </a:solidFill>
              <a:latin typeface="Arial" panose="020B0604020202020204" pitchFamily="34" charset="0"/>
              <a:ea typeface="微软雅黑" panose="020B0503020204020204" charset="-122"/>
              <a:cs typeface="Roboto Medium" charset="0"/>
            </a:endParaRPr>
          </a:p>
        </p:txBody>
      </p:sp>
      <p:sp>
        <p:nvSpPr>
          <p:cNvPr id="19" name="Текст 13"/>
          <p:cNvSpPr txBox="1"/>
          <p:nvPr>
            <p:custDataLst>
              <p:tags r:id="rId16"/>
            </p:custDataLst>
          </p:nvPr>
        </p:nvSpPr>
        <p:spPr>
          <a:xfrm>
            <a:off x="6233795" y="3639820"/>
            <a:ext cx="2533015" cy="378460"/>
          </a:xfrm>
          <a:prstGeom prst="rect">
            <a:avLst/>
          </a:prstGeom>
        </p:spPr>
        <p:txBody>
          <a:bodyPr lIns="90000" tIns="46800" rIns="90000" bIns="46800" anchor="b">
            <a:no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9pPr>
          </a:lstStyle>
          <a:p>
            <a:pPr marL="0" lvl="0" indent="0" algn="ctr" defTabSz="1218565">
              <a:lnSpc>
                <a:spcPct val="120000"/>
              </a:lnSpc>
              <a:buNone/>
              <a:defRPr/>
            </a:pPr>
            <a:r>
              <a:rPr lang="en-US" altLang="zh-CN" sz="2400" b="1" spc="300" dirty="0">
                <a:solidFill>
                  <a:schemeClr val="tx1"/>
                </a:solidFill>
                <a:latin typeface="Arial" panose="020B0604020202020204" pitchFamily="34" charset="0"/>
                <a:ea typeface="微软雅黑" panose="020B0503020204020204" charset="-122"/>
                <a:cs typeface="Roboto Medium" charset="0"/>
              </a:rPr>
              <a:t>pay=x*0.9</a:t>
            </a:r>
            <a:endParaRPr lang="en-US" altLang="zh-CN" sz="2400" b="1" spc="300" dirty="0">
              <a:solidFill>
                <a:schemeClr val="tx1"/>
              </a:solidFill>
              <a:latin typeface="Arial" panose="020B0604020202020204" pitchFamily="34" charset="0"/>
              <a:ea typeface="微软雅黑" panose="020B0503020204020204" charset="-122"/>
              <a:cs typeface="Roboto Medium" charset="0"/>
            </a:endParaRPr>
          </a:p>
        </p:txBody>
      </p:sp>
      <p:sp>
        <p:nvSpPr>
          <p:cNvPr id="20" name="Текст 13"/>
          <p:cNvSpPr txBox="1"/>
          <p:nvPr>
            <p:custDataLst>
              <p:tags r:id="rId17"/>
            </p:custDataLst>
          </p:nvPr>
        </p:nvSpPr>
        <p:spPr>
          <a:xfrm>
            <a:off x="6233795" y="4302760"/>
            <a:ext cx="2533015" cy="378460"/>
          </a:xfrm>
          <a:prstGeom prst="rect">
            <a:avLst/>
          </a:prstGeom>
        </p:spPr>
        <p:txBody>
          <a:bodyPr lIns="90000" tIns="46800" rIns="90000" bIns="46800" anchor="b">
            <a:no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9pPr>
          </a:lstStyle>
          <a:p>
            <a:pPr marL="0" lvl="0" indent="0" algn="ctr" defTabSz="1218565">
              <a:lnSpc>
                <a:spcPct val="120000"/>
              </a:lnSpc>
              <a:buNone/>
              <a:defRPr/>
            </a:pPr>
            <a:r>
              <a:rPr lang="en-US" altLang="zh-CN" sz="2400" b="1" spc="300" dirty="0">
                <a:solidFill>
                  <a:schemeClr val="tx1"/>
                </a:solidFill>
                <a:latin typeface="Arial" panose="020B0604020202020204" pitchFamily="34" charset="0"/>
                <a:ea typeface="微软雅黑" panose="020B0503020204020204" charset="-122"/>
                <a:cs typeface="Roboto Medium" charset="0"/>
              </a:rPr>
              <a:t>pay=x*0.9</a:t>
            </a:r>
            <a:endParaRPr lang="en-US" altLang="zh-CN" sz="2400" b="1" spc="300" dirty="0">
              <a:solidFill>
                <a:schemeClr val="tx1"/>
              </a:solidFill>
              <a:latin typeface="Arial" panose="020B0604020202020204" pitchFamily="34" charset="0"/>
              <a:ea typeface="微软雅黑" panose="020B0503020204020204" charset="-122"/>
              <a:cs typeface="Roboto Medium" charset="0"/>
            </a:endParaRPr>
          </a:p>
        </p:txBody>
      </p:sp>
      <p:sp>
        <p:nvSpPr>
          <p:cNvPr id="21" name="Текст 13"/>
          <p:cNvSpPr txBox="1"/>
          <p:nvPr>
            <p:custDataLst>
              <p:tags r:id="rId18"/>
            </p:custDataLst>
          </p:nvPr>
        </p:nvSpPr>
        <p:spPr>
          <a:xfrm>
            <a:off x="6555105" y="4681220"/>
            <a:ext cx="2533015" cy="378460"/>
          </a:xfrm>
          <a:prstGeom prst="rect">
            <a:avLst/>
          </a:prstGeom>
        </p:spPr>
        <p:txBody>
          <a:bodyPr lIns="90000" tIns="46800" rIns="90000" bIns="46800" anchor="b">
            <a:noAutofit/>
          </a:bodyPr>
          <a:lstStyle>
            <a:lvl1pPr marL="914400" indent="-914400" algn="l" defTabSz="2438400" rtl="0" eaLnBrk="1" latinLnBrk="0" hangingPunct="1">
              <a:spcBef>
                <a:spcPct val="20000"/>
              </a:spcBef>
              <a:buFont typeface="Arial" panose="020B0604020202020204" pitchFamily="34" charset="0"/>
              <a:buChar char="•"/>
              <a:defRPr sz="8500" kern="1200">
                <a:solidFill>
                  <a:sysClr val="windowText" lastClr="000000"/>
                </a:solidFill>
                <a:latin typeface="Arial" panose="020B0604020202020204" pitchFamily="34" charset="0"/>
                <a:ea typeface="微软雅黑" panose="020B0503020204020204" charset="-122"/>
                <a:cs typeface="+mn-ea"/>
              </a:defRPr>
            </a:lvl1pPr>
            <a:lvl2pPr marL="1981200" indent="-762000" algn="l" defTabSz="2438400" rtl="0" eaLnBrk="1" latinLnBrk="0" hangingPunct="1">
              <a:spcBef>
                <a:spcPct val="20000"/>
              </a:spcBef>
              <a:buFont typeface="Arial" panose="020B0604020202020204" pitchFamily="34" charset="0"/>
              <a:buChar char="–"/>
              <a:defRPr sz="7500" kern="1200">
                <a:solidFill>
                  <a:sysClr val="windowText" lastClr="000000"/>
                </a:solidFill>
                <a:latin typeface="Arial" panose="020B0604020202020204" pitchFamily="34" charset="0"/>
                <a:ea typeface="微软雅黑" panose="020B0503020204020204" charset="-122"/>
                <a:cs typeface="+mn-ea"/>
              </a:defRPr>
            </a:lvl2pPr>
            <a:lvl3pPr marL="3048000" indent="-609600" algn="l" defTabSz="2438400" rtl="0" eaLnBrk="1" latinLnBrk="0" hangingPunct="1">
              <a:spcBef>
                <a:spcPct val="20000"/>
              </a:spcBef>
              <a:buFont typeface="Arial" panose="020B0604020202020204" pitchFamily="34" charset="0"/>
              <a:buChar char="•"/>
              <a:defRPr sz="6400" kern="1200">
                <a:solidFill>
                  <a:sysClr val="windowText" lastClr="000000"/>
                </a:solidFill>
                <a:latin typeface="Arial" panose="020B0604020202020204" pitchFamily="34" charset="0"/>
                <a:ea typeface="微软雅黑" panose="020B0503020204020204" charset="-122"/>
                <a:cs typeface="+mn-ea"/>
              </a:defRPr>
            </a:lvl3pPr>
            <a:lvl4pPr marL="42672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4pPr>
            <a:lvl5pPr marL="5486400"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5pPr>
            <a:lvl6pPr marL="67062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6pPr>
            <a:lvl7pPr marL="79254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7pPr>
            <a:lvl8pPr marL="91446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8pPr>
            <a:lvl9pPr marL="10363835" indent="-609600" algn="l" defTabSz="2438400" rtl="0" eaLnBrk="1" latinLnBrk="0" hangingPunct="1">
              <a:spcBef>
                <a:spcPct val="20000"/>
              </a:spcBef>
              <a:buFont typeface="Arial" panose="020B0604020202020204" pitchFamily="34" charset="0"/>
              <a:buChar char="•"/>
              <a:defRPr sz="5300" kern="1200">
                <a:solidFill>
                  <a:sysClr val="windowText" lastClr="000000"/>
                </a:solidFill>
                <a:latin typeface="Arial" panose="020B0604020202020204" pitchFamily="34" charset="0"/>
                <a:ea typeface="微软雅黑" panose="020B0503020204020204" charset="-122"/>
                <a:cs typeface="+mn-ea"/>
              </a:defRPr>
            </a:lvl9pPr>
          </a:lstStyle>
          <a:p>
            <a:pPr marL="0" lvl="0" indent="0" algn="l" defTabSz="1218565">
              <a:lnSpc>
                <a:spcPct val="120000"/>
              </a:lnSpc>
              <a:buNone/>
              <a:defRPr/>
            </a:pPr>
            <a:r>
              <a:rPr lang="en-US" altLang="zh-CN" sz="2400" b="1" spc="300" dirty="0">
                <a:solidFill>
                  <a:schemeClr val="tx1"/>
                </a:solidFill>
                <a:latin typeface="Arial" panose="020B0604020202020204" pitchFamily="34" charset="0"/>
                <a:ea typeface="微软雅黑" panose="020B0503020204020204" charset="-122"/>
                <a:cs typeface="Roboto Medium" charset="0"/>
              </a:rPr>
              <a:t>g=1</a:t>
            </a:r>
            <a:endParaRPr lang="en-US" altLang="zh-CN" sz="2400" b="1" spc="300" dirty="0">
              <a:solidFill>
                <a:schemeClr val="tx1"/>
              </a:solidFill>
              <a:latin typeface="Arial" panose="020B0604020202020204" pitchFamily="34" charset="0"/>
              <a:ea typeface="微软雅黑" panose="020B0503020204020204" charset="-122"/>
              <a:cs typeface="Roboto Medium" charset="0"/>
            </a:endParaRPr>
          </a:p>
        </p:txBody>
      </p:sp>
      <p:sp>
        <p:nvSpPr>
          <p:cNvPr id="25" name="左中括号 24"/>
          <p:cNvSpPr/>
          <p:nvPr/>
        </p:nvSpPr>
        <p:spPr>
          <a:xfrm>
            <a:off x="4432935" y="2270760"/>
            <a:ext cx="182880" cy="830580"/>
          </a:xfrm>
          <a:prstGeom prst="leftBracket">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solidFill>
                <a:schemeClr val="tx1"/>
              </a:solidFill>
            </a:endParaRPr>
          </a:p>
        </p:txBody>
      </p:sp>
      <p:sp>
        <p:nvSpPr>
          <p:cNvPr id="26" name="左中括号 25"/>
          <p:cNvSpPr/>
          <p:nvPr/>
        </p:nvSpPr>
        <p:spPr>
          <a:xfrm>
            <a:off x="6434455" y="2802890"/>
            <a:ext cx="97155" cy="561975"/>
          </a:xfrm>
          <a:prstGeom prst="leftBracket">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solidFill>
                <a:schemeClr val="tx1"/>
              </a:solidFill>
            </a:endParaRPr>
          </a:p>
        </p:txBody>
      </p:sp>
      <p:sp>
        <p:nvSpPr>
          <p:cNvPr id="27" name="左中括号 26"/>
          <p:cNvSpPr/>
          <p:nvPr/>
        </p:nvSpPr>
        <p:spPr>
          <a:xfrm>
            <a:off x="4472305" y="3710305"/>
            <a:ext cx="182880" cy="830580"/>
          </a:xfrm>
          <a:prstGeom prst="leftBracket">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solidFill>
                <a:schemeClr val="tx1"/>
              </a:solidFill>
            </a:endParaRPr>
          </a:p>
        </p:txBody>
      </p:sp>
      <p:sp>
        <p:nvSpPr>
          <p:cNvPr id="28" name="左中括号 27"/>
          <p:cNvSpPr/>
          <p:nvPr/>
        </p:nvSpPr>
        <p:spPr>
          <a:xfrm>
            <a:off x="6434455" y="4385310"/>
            <a:ext cx="97155" cy="561975"/>
          </a:xfrm>
          <a:prstGeom prst="leftBracket">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954405"/>
            <a:ext cx="7883388" cy="727075"/>
            <a:chOff x="266" y="-52"/>
            <a:chExt cx="11735" cy="1376"/>
          </a:xfrm>
        </p:grpSpPr>
        <p:sp>
          <p:nvSpPr>
            <p:cNvPr id="5" name="Rectangle 2"/>
            <p:cNvSpPr>
              <a:spLocks noGrp="1"/>
            </p:cNvSpPr>
            <p:nvPr/>
          </p:nvSpPr>
          <p:spPr>
            <a:xfrm>
              <a:off x="1578" y="69"/>
              <a:ext cx="10423"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14</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抽奖</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a:t>
              </a:r>
              <a:r>
                <a:rPr 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随机函数</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rand()</a:t>
              </a:r>
              <a:endPar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1513840" y="2098040"/>
            <a:ext cx="8961120" cy="3243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673860" y="2267585"/>
            <a:ext cx="8641080" cy="2489200"/>
          </a:xfrm>
          <a:prstGeom prst="rect">
            <a:avLst/>
          </a:prstGeom>
          <a:noFill/>
        </p:spPr>
        <p:txBody>
          <a:bodyPr wrap="square" rtlCol="0">
            <a:spAutoFit/>
          </a:bodyPr>
          <a:p>
            <a:pPr>
              <a:lnSpc>
                <a:spcPct val="120000"/>
              </a:lnSpc>
            </a:pPr>
            <a:r>
              <a:rPr lang="en-US" altLang="zh-CN" sz="2600" b="1"/>
              <a:t>  </a:t>
            </a:r>
            <a:r>
              <a:rPr sz="2600">
                <a:effectLst/>
                <a:latin typeface="方正大魏体简体" panose="02000000000000000000" charset="-122"/>
                <a:ea typeface="方正大魏体简体" panose="02000000000000000000" charset="-122"/>
              </a:rPr>
              <a:t>      </a:t>
            </a:r>
            <a:r>
              <a:rPr lang="zh-CN" sz="2600">
                <a:effectLst/>
                <a:latin typeface="方正大魏体简体" panose="02000000000000000000" charset="-122"/>
                <a:ea typeface="方正大魏体简体" panose="02000000000000000000" charset="-122"/>
              </a:rPr>
              <a:t>在某晚会上，</a:t>
            </a:r>
            <a:r>
              <a:rPr lang="zh-CN" sz="2600">
                <a:effectLst/>
                <a:latin typeface="方正大魏体简体" panose="02000000000000000000" charset="-122"/>
                <a:ea typeface="方正大魏体简体" panose="02000000000000000000" charset="-122"/>
                <a:sym typeface="+mn-ea"/>
              </a:rPr>
              <a:t>有</a:t>
            </a:r>
            <a:r>
              <a:rPr lang="en-US" altLang="zh-CN" sz="2600">
                <a:effectLst/>
                <a:latin typeface="方正大魏体简体" panose="02000000000000000000" charset="-122"/>
                <a:ea typeface="方正大魏体简体" panose="02000000000000000000" charset="-122"/>
                <a:sym typeface="+mn-ea"/>
              </a:rPr>
              <a:t>n</a:t>
            </a:r>
            <a:r>
              <a:rPr lang="zh-CN" altLang="en-US" sz="2600">
                <a:effectLst/>
                <a:latin typeface="方正大魏体简体" panose="02000000000000000000" charset="-122"/>
                <a:ea typeface="方正大魏体简体" panose="02000000000000000000" charset="-122"/>
                <a:sym typeface="+mn-ea"/>
              </a:rPr>
              <a:t>位嘉宾出席，</a:t>
            </a:r>
            <a:r>
              <a:rPr lang="zh-CN" sz="2600">
                <a:effectLst/>
                <a:latin typeface="方正大魏体简体" panose="02000000000000000000" charset="-122"/>
                <a:ea typeface="方正大魏体简体" panose="02000000000000000000" charset="-122"/>
                <a:sym typeface="+mn-ea"/>
              </a:rPr>
              <a:t>每位嘉宾入场时领到一个编号</a:t>
            </a:r>
            <a:r>
              <a:rPr lang="en-US" altLang="zh-CN" sz="2600">
                <a:effectLst/>
                <a:latin typeface="方正大魏体简体" panose="02000000000000000000" charset="-122"/>
                <a:ea typeface="方正大魏体简体" panose="02000000000000000000" charset="-122"/>
                <a:sym typeface="+mn-ea"/>
              </a:rPr>
              <a:t>(</a:t>
            </a:r>
            <a:r>
              <a:rPr lang="zh-CN" sz="2600">
                <a:effectLst/>
                <a:latin typeface="方正大魏体简体" panose="02000000000000000000" charset="-122"/>
                <a:ea typeface="方正大魏体简体" panose="02000000000000000000" charset="-122"/>
                <a:sym typeface="+mn-ea"/>
              </a:rPr>
              <a:t>编号分别为</a:t>
            </a:r>
            <a:r>
              <a:rPr lang="en-US" altLang="zh-CN" sz="2600">
                <a:effectLst/>
                <a:latin typeface="方正大魏体简体" panose="02000000000000000000" charset="-122"/>
                <a:ea typeface="方正大魏体简体" panose="02000000000000000000" charset="-122"/>
                <a:sym typeface="+mn-ea"/>
              </a:rPr>
              <a:t>1~n)</a:t>
            </a:r>
            <a:r>
              <a:rPr lang="zh-CN" sz="2600">
                <a:effectLst/>
                <a:latin typeface="方正大魏体简体" panose="02000000000000000000" charset="-122"/>
                <a:ea typeface="方正大魏体简体" panose="02000000000000000000" charset="-122"/>
                <a:sym typeface="+mn-ea"/>
              </a:rPr>
              <a:t>，为了活跃晚会气氛，现场有抽奖环节，中奖的号码</a:t>
            </a:r>
            <a:r>
              <a:rPr lang="en-US" altLang="zh-CN" sz="2600">
                <a:effectLst/>
                <a:latin typeface="方正大魏体简体" panose="02000000000000000000" charset="-122"/>
                <a:ea typeface="方正大魏体简体" panose="02000000000000000000" charset="-122"/>
                <a:sym typeface="+mn-ea"/>
              </a:rPr>
              <a:t>(1~n</a:t>
            </a:r>
            <a:r>
              <a:rPr lang="zh-CN" altLang="en-US" sz="2600">
                <a:effectLst/>
                <a:latin typeface="方正大魏体简体" panose="02000000000000000000" charset="-122"/>
                <a:ea typeface="方正大魏体简体" panose="02000000000000000000" charset="-122"/>
                <a:sym typeface="+mn-ea"/>
              </a:rPr>
              <a:t>之间</a:t>
            </a:r>
            <a:r>
              <a:rPr lang="en-US" altLang="zh-CN" sz="2600">
                <a:effectLst/>
                <a:latin typeface="方正大魏体简体" panose="02000000000000000000" charset="-122"/>
                <a:ea typeface="方正大魏体简体" panose="02000000000000000000" charset="-122"/>
                <a:sym typeface="+mn-ea"/>
              </a:rPr>
              <a:t>)</a:t>
            </a:r>
            <a:r>
              <a:rPr lang="zh-CN" sz="2600">
                <a:effectLst/>
                <a:latin typeface="方正大魏体简体" panose="02000000000000000000" charset="-122"/>
                <a:ea typeface="方正大魏体简体" panose="02000000000000000000" charset="-122"/>
                <a:sym typeface="+mn-ea"/>
              </a:rPr>
              <a:t>由</a:t>
            </a:r>
            <a:r>
              <a:rPr lang="zh-CN" sz="2600">
                <a:effectLst/>
                <a:latin typeface="方正大魏体简体" panose="02000000000000000000" charset="-122"/>
                <a:ea typeface="方正大魏体简体" panose="02000000000000000000" charset="-122"/>
              </a:rPr>
              <a:t>计算机随机产生，现输入你的编号，如与中奖号码相同，则输出</a:t>
            </a:r>
            <a:r>
              <a:rPr lang="en-US" altLang="zh-CN" sz="2600">
                <a:effectLst/>
                <a:latin typeface="方正大魏体简体" panose="02000000000000000000" charset="-122"/>
                <a:ea typeface="方正大魏体简体" panose="02000000000000000000" charset="-122"/>
              </a:rPr>
              <a:t>“</a:t>
            </a:r>
            <a:r>
              <a:rPr lang="zh-CN" altLang="en-US" sz="2600">
                <a:effectLst/>
                <a:latin typeface="方正大魏体简体" panose="02000000000000000000" charset="-122"/>
                <a:ea typeface="方正大魏体简体" panose="02000000000000000000" charset="-122"/>
              </a:rPr>
              <a:t>恭喜您</a:t>
            </a:r>
            <a:r>
              <a:rPr lang="zh-CN" sz="2600">
                <a:effectLst/>
                <a:latin typeface="方正大魏体简体" panose="02000000000000000000" charset="-122"/>
                <a:ea typeface="方正大魏体简体" panose="02000000000000000000" charset="-122"/>
              </a:rPr>
              <a:t>中奖了！</a:t>
            </a:r>
            <a:r>
              <a:rPr lang="en-US" altLang="zh-CN" sz="2600">
                <a:effectLst/>
                <a:latin typeface="方正大魏体简体" panose="02000000000000000000" charset="-122"/>
                <a:ea typeface="方正大魏体简体" panose="02000000000000000000" charset="-122"/>
              </a:rPr>
              <a:t>”</a:t>
            </a:r>
            <a:r>
              <a:rPr lang="zh-CN" sz="2600">
                <a:effectLst/>
                <a:latin typeface="方正大魏体简体" panose="02000000000000000000" charset="-122"/>
                <a:ea typeface="方正大魏体简体" panose="02000000000000000000" charset="-122"/>
              </a:rPr>
              <a:t>，否则输出</a:t>
            </a:r>
            <a:r>
              <a:rPr lang="en-US" altLang="zh-CN" sz="2600">
                <a:effectLst/>
                <a:latin typeface="方正大魏体简体" panose="02000000000000000000" charset="-122"/>
                <a:ea typeface="方正大魏体简体" panose="02000000000000000000" charset="-122"/>
              </a:rPr>
              <a:t>“</a:t>
            </a:r>
            <a:r>
              <a:rPr lang="zh-CN" altLang="en-US" sz="2600">
                <a:effectLst/>
                <a:latin typeface="方正大魏体简体" panose="02000000000000000000" charset="-122"/>
                <a:ea typeface="方正大魏体简体" panose="02000000000000000000" charset="-122"/>
              </a:rPr>
              <a:t>谢谢您的光临！</a:t>
            </a:r>
            <a:r>
              <a:rPr lang="en-US" altLang="zh-CN" sz="2600">
                <a:effectLst/>
                <a:latin typeface="方正大魏体简体" panose="02000000000000000000" charset="-122"/>
                <a:ea typeface="方正大魏体简体" panose="02000000000000000000" charset="-122"/>
              </a:rPr>
              <a:t>”</a:t>
            </a:r>
            <a:r>
              <a:rPr lang="zh-CN" sz="2600">
                <a:effectLst/>
                <a:latin typeface="方正大魏体简体" panose="02000000000000000000" charset="-122"/>
                <a:ea typeface="方正大魏体简体" panose="02000000000000000000" charset="-122"/>
              </a:rPr>
              <a:t>。</a:t>
            </a:r>
            <a:r>
              <a:rPr lang="zh-CN" altLang="en-US" sz="2600">
                <a:effectLst/>
                <a:latin typeface="方正大魏体简体" panose="02000000000000000000" charset="-122"/>
                <a:ea typeface="方正大魏体简体" panose="02000000000000000000" charset="-122"/>
              </a:rPr>
              <a:t>试编一程序，实现上述功能。</a:t>
            </a:r>
            <a:endParaRPr lang="zh-CN" sz="2600">
              <a:effectLst/>
              <a:latin typeface="方正大魏体简体" panose="02000000000000000000" charset="-122"/>
              <a:ea typeface="方正大魏体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7" name="Rectangle 3"/>
          <p:cNvSpPr>
            <a:spLocks noGrp="1"/>
          </p:cNvSpPr>
          <p:nvPr/>
        </p:nvSpPr>
        <p:spPr>
          <a:xfrm>
            <a:off x="603250" y="287020"/>
            <a:ext cx="3016250" cy="608330"/>
          </a:xfrm>
          <a:prstGeom prst="rect">
            <a:avLst/>
          </a:prstGeom>
        </p:spPr>
        <p:txBody>
          <a:bodyPr vert="horz" wrap="square" lIns="91435" tIns="45717" rIns="91435" bIns="45717" rtlCol="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eaLnBrk="1" hangingPunct="1">
              <a:lnSpc>
                <a:spcPct val="100000"/>
              </a:lnSpc>
              <a:buNone/>
            </a:pPr>
            <a:r>
              <a:rPr lang="zh-CN" sz="2400" b="1" dirty="0">
                <a:latin typeface="黑体" panose="02010609060101010101" charset="-122"/>
                <a:ea typeface="黑体" panose="02010609060101010101" charset="-122"/>
                <a:sym typeface="+mn-ea"/>
              </a:rPr>
              <a:t>【问题分析】</a:t>
            </a:r>
            <a:endParaRPr lang="zh-CN" altLang="zh-CN" sz="2400" b="1"/>
          </a:p>
          <a:p>
            <a:pPr marL="85725" indent="0" eaLnBrk="1" hangingPunct="1">
              <a:lnSpc>
                <a:spcPct val="100000"/>
              </a:lnSpc>
              <a:buNone/>
            </a:pPr>
            <a:endParaRPr lang="zh-CN" altLang="zh-CN" sz="2400" b="1" dirty="0">
              <a:latin typeface="黑体" panose="02010609060101010101" charset="-122"/>
              <a:ea typeface="黑体" panose="02010609060101010101" charset="-122"/>
            </a:endParaRPr>
          </a:p>
        </p:txBody>
      </p:sp>
      <p:grpSp>
        <p:nvGrpSpPr>
          <p:cNvPr id="3" name="组合 2"/>
          <p:cNvGrpSpPr/>
          <p:nvPr/>
        </p:nvGrpSpPr>
        <p:grpSpPr>
          <a:xfrm>
            <a:off x="102870" y="20320"/>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2" name="文本框 1"/>
          <p:cNvSpPr txBox="1"/>
          <p:nvPr/>
        </p:nvSpPr>
        <p:spPr>
          <a:xfrm>
            <a:off x="424180" y="716915"/>
            <a:ext cx="10566400" cy="607695"/>
          </a:xfrm>
          <a:prstGeom prst="rect">
            <a:avLst/>
          </a:prstGeom>
          <a:noFill/>
        </p:spPr>
        <p:txBody>
          <a:bodyPr wrap="square" rtlCol="0" anchor="t">
            <a:spAutoFit/>
          </a:bodyPr>
          <a:p>
            <a:pPr algn="l">
              <a:lnSpc>
                <a:spcPct val="120000"/>
              </a:lnSpc>
            </a:pPr>
            <a:r>
              <a:rPr lang="en-US" altLang="zh-CN" sz="2800" b="1" dirty="0">
                <a:latin typeface="楷体" panose="02010609060101010101" charset="-122"/>
                <a:ea typeface="楷体" panose="02010609060101010101" charset="-122"/>
                <a:sym typeface="+mn-ea"/>
              </a:rPr>
              <a:t>1</a:t>
            </a:r>
            <a:r>
              <a:rPr lang="zh-CN" altLang="en-US" sz="2800" b="1" dirty="0">
                <a:latin typeface="楷体" panose="02010609060101010101" charset="-122"/>
                <a:ea typeface="楷体" panose="02010609060101010101" charset="-122"/>
                <a:sym typeface="+mn-ea"/>
              </a:rPr>
              <a:t>、如何生成随机数：如随机产生</a:t>
            </a:r>
            <a:r>
              <a:rPr lang="en-US" altLang="zh-CN" sz="2800" b="1" dirty="0">
                <a:latin typeface="楷体" panose="02010609060101010101" charset="-122"/>
                <a:ea typeface="楷体" panose="02010609060101010101" charset="-122"/>
                <a:sym typeface="+mn-ea"/>
              </a:rPr>
              <a:t>0~9</a:t>
            </a:r>
            <a:r>
              <a:rPr lang="zh-CN" altLang="en-US" sz="2800" b="1" dirty="0">
                <a:latin typeface="楷体" panose="02010609060101010101" charset="-122"/>
                <a:ea typeface="楷体" panose="02010609060101010101" charset="-122"/>
                <a:sym typeface="+mn-ea"/>
              </a:rPr>
              <a:t>（含</a:t>
            </a:r>
            <a:r>
              <a:rPr lang="en-US" altLang="zh-CN" sz="2800" b="1" dirty="0">
                <a:latin typeface="楷体" panose="02010609060101010101" charset="-122"/>
                <a:ea typeface="楷体" panose="02010609060101010101" charset="-122"/>
                <a:sym typeface="+mn-ea"/>
              </a:rPr>
              <a:t>0</a:t>
            </a:r>
            <a:r>
              <a:rPr lang="zh-CN" altLang="en-US" sz="2800" b="1" dirty="0">
                <a:latin typeface="楷体" panose="02010609060101010101" charset="-122"/>
                <a:ea typeface="楷体" panose="02010609060101010101" charset="-122"/>
                <a:sym typeface="+mn-ea"/>
              </a:rPr>
              <a:t>和</a:t>
            </a:r>
            <a:r>
              <a:rPr lang="en-US" altLang="zh-CN" sz="2800" b="1" dirty="0">
                <a:latin typeface="楷体" panose="02010609060101010101" charset="-122"/>
                <a:ea typeface="楷体" panose="02010609060101010101" charset="-122"/>
                <a:sym typeface="+mn-ea"/>
              </a:rPr>
              <a:t>9</a:t>
            </a:r>
            <a:r>
              <a:rPr lang="zh-CN" altLang="en-US" sz="2800" b="1" dirty="0">
                <a:latin typeface="楷体" panose="02010609060101010101" charset="-122"/>
                <a:ea typeface="楷体" panose="02010609060101010101" charset="-122"/>
                <a:sym typeface="+mn-ea"/>
              </a:rPr>
              <a:t>）之间的整数</a:t>
            </a:r>
            <a:r>
              <a:rPr lang="en-US" altLang="zh-CN" sz="2800" b="1" dirty="0">
                <a:latin typeface="楷体" panose="02010609060101010101" charset="-122"/>
                <a:ea typeface="楷体" panose="02010609060101010101" charset="-122"/>
                <a:sym typeface="+mn-ea"/>
              </a:rPr>
              <a:t>x</a:t>
            </a:r>
            <a:endParaRPr lang="en-US" altLang="zh-CN" sz="2800" b="1" dirty="0">
              <a:latin typeface="楷体" panose="02010609060101010101" charset="-122"/>
              <a:ea typeface="楷体" panose="02010609060101010101" charset="-122"/>
              <a:sym typeface="+mn-ea"/>
            </a:endParaRPr>
          </a:p>
        </p:txBody>
      </p:sp>
      <p:sp>
        <p:nvSpPr>
          <p:cNvPr id="5" name="文本框 4"/>
          <p:cNvSpPr txBox="1"/>
          <p:nvPr/>
        </p:nvSpPr>
        <p:spPr>
          <a:xfrm>
            <a:off x="791845" y="1312545"/>
            <a:ext cx="4876165" cy="1210945"/>
          </a:xfrm>
          <a:prstGeom prst="rect">
            <a:avLst/>
          </a:prstGeom>
          <a:noFill/>
        </p:spPr>
        <p:txBody>
          <a:bodyPr wrap="square" rtlCol="0" anchor="t">
            <a:spAutoFit/>
          </a:bodyPr>
          <a:p>
            <a:pPr algn="l">
              <a:lnSpc>
                <a:spcPct val="130000"/>
              </a:lnSpc>
            </a:pPr>
            <a:r>
              <a:rPr lang="en-US" altLang="zh-CN" sz="2800" b="1" dirty="0">
                <a:latin typeface="楷体" panose="02010609060101010101" charset="-122"/>
                <a:ea typeface="楷体" panose="02010609060101010101" charset="-122"/>
                <a:sym typeface="+mn-ea"/>
              </a:rPr>
              <a:t> </a:t>
            </a:r>
            <a:r>
              <a:rPr lang="zh-CN" altLang="en-US" sz="2800" b="1" dirty="0">
                <a:latin typeface="楷体" panose="02010609060101010101" charset="-122"/>
                <a:ea typeface="楷体" panose="02010609060101010101" charset="-122"/>
                <a:sym typeface="+mn-ea"/>
              </a:rPr>
              <a:t>随机种子：</a:t>
            </a:r>
            <a:r>
              <a:rPr lang="en-US" altLang="zh-CN" sz="2800" b="1" dirty="0">
                <a:latin typeface="楷体" panose="02010609060101010101" charset="-122"/>
                <a:ea typeface="楷体" panose="02010609060101010101" charset="-122"/>
                <a:sym typeface="+mn-ea"/>
              </a:rPr>
              <a:t>srand(time(0)) </a:t>
            </a:r>
            <a:endParaRPr lang="en-US" altLang="zh-CN" sz="2800" b="1" dirty="0">
              <a:latin typeface="楷体" panose="02010609060101010101" charset="-122"/>
              <a:ea typeface="楷体" panose="02010609060101010101" charset="-122"/>
              <a:sym typeface="+mn-ea"/>
            </a:endParaRPr>
          </a:p>
          <a:p>
            <a:pPr algn="l">
              <a:lnSpc>
                <a:spcPct val="130000"/>
              </a:lnSpc>
            </a:pPr>
            <a:r>
              <a:rPr lang="en-US" altLang="zh-CN" sz="2800" b="1" dirty="0">
                <a:latin typeface="楷体" panose="02010609060101010101" charset="-122"/>
                <a:ea typeface="楷体" panose="02010609060101010101" charset="-122"/>
                <a:sym typeface="+mn-ea"/>
              </a:rPr>
              <a:t> </a:t>
            </a:r>
            <a:r>
              <a:rPr lang="zh-CN" altLang="en-US" sz="2800" b="1" dirty="0">
                <a:latin typeface="楷体" panose="02010609060101010101" charset="-122"/>
                <a:ea typeface="楷体" panose="02010609060101010101" charset="-122"/>
                <a:sym typeface="+mn-ea"/>
              </a:rPr>
              <a:t>随机函数：</a:t>
            </a:r>
            <a:r>
              <a:rPr lang="en-US" altLang="zh-CN" sz="2800" b="1" dirty="0">
                <a:latin typeface="楷体" panose="02010609060101010101" charset="-122"/>
                <a:ea typeface="楷体" panose="02010609060101010101" charset="-122"/>
                <a:sym typeface="+mn-ea"/>
              </a:rPr>
              <a:t>rand()</a:t>
            </a:r>
            <a:endParaRPr lang="en-US" altLang="zh-CN" sz="2800" b="1" dirty="0">
              <a:latin typeface="楷体" panose="02010609060101010101" charset="-122"/>
              <a:ea typeface="楷体" panose="02010609060101010101" charset="-122"/>
              <a:sym typeface="+mn-ea"/>
            </a:endParaRPr>
          </a:p>
        </p:txBody>
      </p:sp>
      <p:sp>
        <p:nvSpPr>
          <p:cNvPr id="6" name="文本框 5"/>
          <p:cNvSpPr txBox="1"/>
          <p:nvPr/>
        </p:nvSpPr>
        <p:spPr>
          <a:xfrm>
            <a:off x="424180" y="3372485"/>
            <a:ext cx="6595110" cy="1124585"/>
          </a:xfrm>
          <a:prstGeom prst="rect">
            <a:avLst/>
          </a:prstGeom>
          <a:noFill/>
        </p:spPr>
        <p:txBody>
          <a:bodyPr wrap="square" rtlCol="0" anchor="t">
            <a:spAutoFit/>
          </a:bodyPr>
          <a:p>
            <a:pPr algn="l">
              <a:lnSpc>
                <a:spcPct val="120000"/>
              </a:lnSpc>
            </a:pPr>
            <a:r>
              <a:rPr lang="en-US" altLang="zh-CN" sz="2800" b="1" dirty="0">
                <a:latin typeface="楷体" panose="02010609060101010101" charset="-122"/>
                <a:ea typeface="楷体" panose="02010609060101010101" charset="-122"/>
                <a:sym typeface="+mn-ea"/>
              </a:rPr>
              <a:t> 2</a:t>
            </a:r>
            <a:r>
              <a:rPr lang="zh-CN" altLang="en-US" sz="2800" b="1" dirty="0">
                <a:latin typeface="楷体" panose="02010609060101010101" charset="-122"/>
                <a:ea typeface="楷体" panose="02010609060101010101" charset="-122"/>
                <a:sym typeface="+mn-ea"/>
              </a:rPr>
              <a:t>、产生</a:t>
            </a:r>
            <a:r>
              <a:rPr lang="en-US" altLang="zh-CN" sz="2800" b="1" dirty="0">
                <a:latin typeface="楷体" panose="02010609060101010101" charset="-122"/>
                <a:ea typeface="楷体" panose="02010609060101010101" charset="-122"/>
                <a:sym typeface="+mn-ea"/>
              </a:rPr>
              <a:t>a~b(</a:t>
            </a:r>
            <a:r>
              <a:rPr lang="zh-CN" altLang="en-US" sz="2800" b="1" dirty="0">
                <a:latin typeface="楷体" panose="02010609060101010101" charset="-122"/>
                <a:ea typeface="楷体" panose="02010609060101010101" charset="-122"/>
                <a:sym typeface="+mn-ea"/>
              </a:rPr>
              <a:t>含</a:t>
            </a:r>
            <a:r>
              <a:rPr lang="en-US" altLang="zh-CN" sz="2800" b="1" dirty="0">
                <a:latin typeface="楷体" panose="02010609060101010101" charset="-122"/>
                <a:ea typeface="楷体" panose="02010609060101010101" charset="-122"/>
                <a:sym typeface="+mn-ea"/>
              </a:rPr>
              <a:t>a</a:t>
            </a:r>
            <a:r>
              <a:rPr lang="zh-CN" altLang="en-US" sz="2800" b="1" dirty="0">
                <a:latin typeface="楷体" panose="02010609060101010101" charset="-122"/>
                <a:ea typeface="楷体" panose="02010609060101010101" charset="-122"/>
                <a:sym typeface="+mn-ea"/>
              </a:rPr>
              <a:t>和</a:t>
            </a:r>
            <a:r>
              <a:rPr lang="en-US" altLang="zh-CN" sz="2800" b="1" dirty="0">
                <a:latin typeface="楷体" panose="02010609060101010101" charset="-122"/>
                <a:ea typeface="楷体" panose="02010609060101010101" charset="-122"/>
                <a:sym typeface="+mn-ea"/>
              </a:rPr>
              <a:t>b</a:t>
            </a:r>
            <a:r>
              <a:rPr lang="zh-CN" altLang="en-US" sz="2800" b="1" dirty="0">
                <a:latin typeface="楷体" panose="02010609060101010101" charset="-122"/>
                <a:ea typeface="楷体" panose="02010609060101010101" charset="-122"/>
                <a:sym typeface="+mn-ea"/>
              </a:rPr>
              <a:t>）之间的随机整数</a:t>
            </a:r>
            <a:r>
              <a:rPr lang="en-US" altLang="zh-CN" sz="2800" b="1" dirty="0">
                <a:latin typeface="楷体" panose="02010609060101010101" charset="-122"/>
                <a:ea typeface="楷体" panose="02010609060101010101" charset="-122"/>
                <a:sym typeface="+mn-ea"/>
              </a:rPr>
              <a:t>x</a:t>
            </a:r>
            <a:r>
              <a:rPr lang="zh-CN" altLang="en-US" sz="2800" b="1" dirty="0">
                <a:latin typeface="楷体" panose="02010609060101010101" charset="-122"/>
                <a:ea typeface="楷体" panose="02010609060101010101" charset="-122"/>
                <a:sym typeface="+mn-ea"/>
              </a:rPr>
              <a:t>：</a:t>
            </a:r>
            <a:endParaRPr lang="zh-CN" altLang="en-US" sz="2800" b="1" dirty="0">
              <a:latin typeface="楷体" panose="02010609060101010101" charset="-122"/>
              <a:ea typeface="楷体" panose="02010609060101010101" charset="-122"/>
              <a:sym typeface="+mn-ea"/>
            </a:endParaRPr>
          </a:p>
          <a:p>
            <a:pPr algn="l">
              <a:lnSpc>
                <a:spcPct val="120000"/>
              </a:lnSpc>
            </a:pPr>
            <a:r>
              <a:rPr lang="en-US" altLang="zh-CN" sz="2800" b="1" dirty="0">
                <a:latin typeface="楷体" panose="02010609060101010101" charset="-122"/>
                <a:ea typeface="楷体" panose="02010609060101010101" charset="-122"/>
                <a:sym typeface="+mn-ea"/>
              </a:rPr>
              <a:t>	x=a+rand()%(b-a+1)</a:t>
            </a:r>
            <a:endParaRPr lang="en-US" altLang="zh-CN" sz="2800" b="1" dirty="0">
              <a:latin typeface="楷体" panose="02010609060101010101" charset="-122"/>
              <a:ea typeface="楷体" panose="02010609060101010101" charset="-122"/>
              <a:sym typeface="+mn-ea"/>
            </a:endParaRPr>
          </a:p>
        </p:txBody>
      </p:sp>
      <p:sp>
        <p:nvSpPr>
          <p:cNvPr id="7" name="文本框 6"/>
          <p:cNvSpPr txBox="1"/>
          <p:nvPr/>
        </p:nvSpPr>
        <p:spPr>
          <a:xfrm>
            <a:off x="6623685" y="2183765"/>
            <a:ext cx="309880" cy="521970"/>
          </a:xfrm>
          <a:prstGeom prst="rect">
            <a:avLst/>
          </a:prstGeom>
          <a:noFill/>
        </p:spPr>
        <p:txBody>
          <a:bodyPr wrap="none" rtlCol="0">
            <a:spAutoFit/>
          </a:bodyPr>
          <a:p>
            <a:pPr algn="l"/>
            <a:r>
              <a:rPr lang="en-US" altLang="zh-CN" sz="2800" b="1" dirty="0">
                <a:latin typeface="楷体" panose="02010609060101010101" charset="-122"/>
                <a:ea typeface="楷体" panose="02010609060101010101" charset="-122"/>
                <a:sym typeface="+mn-ea"/>
              </a:rPr>
              <a:t> </a:t>
            </a:r>
            <a:endParaRPr lang="en-US" altLang="zh-CN" sz="2800" b="1" dirty="0">
              <a:latin typeface="楷体" panose="02010609060101010101" charset="-122"/>
              <a:ea typeface="楷体" panose="02010609060101010101" charset="-122"/>
              <a:sym typeface="+mn-ea"/>
            </a:endParaRPr>
          </a:p>
        </p:txBody>
      </p:sp>
      <p:sp>
        <p:nvSpPr>
          <p:cNvPr id="9" name="文本框 8"/>
          <p:cNvSpPr txBox="1"/>
          <p:nvPr/>
        </p:nvSpPr>
        <p:spPr>
          <a:xfrm>
            <a:off x="922655" y="2523490"/>
            <a:ext cx="6981190" cy="607695"/>
          </a:xfrm>
          <a:prstGeom prst="rect">
            <a:avLst/>
          </a:prstGeom>
          <a:solidFill>
            <a:srgbClr val="FFC000"/>
          </a:solidFill>
        </p:spPr>
        <p:txBody>
          <a:bodyPr wrap="none" rtlCol="0">
            <a:spAutoFit/>
          </a:bodyPr>
          <a:p>
            <a:pPr lvl="0" algn="l">
              <a:lnSpc>
                <a:spcPct val="120000"/>
              </a:lnSpc>
              <a:buClrTx/>
              <a:buSzTx/>
              <a:buFontTx/>
            </a:pPr>
            <a:r>
              <a:rPr lang="zh-CN" altLang="en-US" sz="2800" b="1" dirty="0">
                <a:latin typeface="楷体" panose="02010609060101010101" charset="-122"/>
                <a:ea typeface="楷体" panose="02010609060101010101" charset="-122"/>
                <a:sym typeface="+mn-ea"/>
              </a:rPr>
              <a:t>在调用rand()函数前要先设置“随机种子”</a:t>
            </a:r>
            <a:endParaRPr lang="zh-CN" altLang="en-US" sz="2800" b="1" dirty="0">
              <a:latin typeface="楷体" panose="02010609060101010101" charset="-122"/>
              <a:ea typeface="楷体" panose="02010609060101010101" charset="-122"/>
              <a:sym typeface="+mn-ea"/>
            </a:endParaRPr>
          </a:p>
        </p:txBody>
      </p:sp>
      <p:sp>
        <p:nvSpPr>
          <p:cNvPr id="11" name="文本框 10"/>
          <p:cNvSpPr txBox="1"/>
          <p:nvPr/>
        </p:nvSpPr>
        <p:spPr>
          <a:xfrm>
            <a:off x="8181340" y="2327910"/>
            <a:ext cx="2717800" cy="1210945"/>
          </a:xfrm>
          <a:prstGeom prst="rect">
            <a:avLst/>
          </a:prstGeom>
          <a:noFill/>
          <a:ln>
            <a:solidFill>
              <a:srgbClr val="C00000"/>
            </a:solidFill>
          </a:ln>
        </p:spPr>
        <p:txBody>
          <a:bodyPr wrap="square" rtlCol="0" anchor="t">
            <a:spAutoFit/>
          </a:bodyPr>
          <a:p>
            <a:pPr algn="l">
              <a:lnSpc>
                <a:spcPct val="130000"/>
              </a:lnSpc>
            </a:pPr>
            <a:r>
              <a:rPr lang="en-US" altLang="zh-CN" sz="2800" b="1" dirty="0">
                <a:latin typeface="楷体" panose="02010609060101010101" charset="-122"/>
                <a:ea typeface="楷体" panose="02010609060101010101" charset="-122"/>
                <a:sym typeface="+mn-ea"/>
              </a:rPr>
              <a:t> rand(time(0));</a:t>
            </a:r>
            <a:endParaRPr lang="en-US" altLang="zh-CN" sz="2800" b="1" dirty="0">
              <a:latin typeface="楷体" panose="02010609060101010101" charset="-122"/>
              <a:ea typeface="楷体" panose="02010609060101010101" charset="-122"/>
              <a:sym typeface="+mn-ea"/>
            </a:endParaRPr>
          </a:p>
          <a:p>
            <a:pPr algn="l">
              <a:lnSpc>
                <a:spcPct val="130000"/>
              </a:lnSpc>
            </a:pPr>
            <a:r>
              <a:rPr lang="en-US" altLang="zh-CN" sz="2800" b="1" dirty="0">
                <a:latin typeface="楷体" panose="02010609060101010101" charset="-122"/>
                <a:ea typeface="楷体" panose="02010609060101010101" charset="-122"/>
                <a:sym typeface="+mn-ea"/>
              </a:rPr>
              <a:t> x=rand()%10;</a:t>
            </a:r>
            <a:endParaRPr lang="en-US" altLang="zh-CN" sz="2800" b="1" dirty="0">
              <a:latin typeface="楷体" panose="02010609060101010101" charset="-122"/>
              <a:ea typeface="楷体" panose="02010609060101010101" charset="-122"/>
              <a:sym typeface="+mn-ea"/>
            </a:endParaRPr>
          </a:p>
        </p:txBody>
      </p:sp>
      <p:sp>
        <p:nvSpPr>
          <p:cNvPr id="12" name="文本框 11"/>
          <p:cNvSpPr txBox="1"/>
          <p:nvPr/>
        </p:nvSpPr>
        <p:spPr>
          <a:xfrm>
            <a:off x="7601585" y="1592580"/>
            <a:ext cx="4205605" cy="650875"/>
          </a:xfrm>
          <a:prstGeom prst="rect">
            <a:avLst/>
          </a:prstGeom>
          <a:noFill/>
          <a:ln>
            <a:noFill/>
          </a:ln>
        </p:spPr>
        <p:txBody>
          <a:bodyPr wrap="square" rtlCol="0" anchor="t">
            <a:spAutoFit/>
          </a:bodyPr>
          <a:p>
            <a:pPr algn="l">
              <a:lnSpc>
                <a:spcPct val="130000"/>
              </a:lnSpc>
            </a:pPr>
            <a:r>
              <a:rPr lang="en-US" altLang="zh-CN" sz="28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 </a:t>
            </a:r>
            <a:r>
              <a:rPr lang="zh-CN" altLang="en-US" sz="28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随机产生</a:t>
            </a:r>
            <a:r>
              <a:rPr lang="en-US" altLang="zh-CN" sz="28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0~9</a:t>
            </a:r>
            <a:r>
              <a:rPr lang="zh-CN" altLang="en-US" sz="28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之间的整数</a:t>
            </a:r>
            <a:endParaRPr lang="zh-CN" altLang="en-US" sz="28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endParaRPr>
          </a:p>
        </p:txBody>
      </p:sp>
      <p:sp>
        <p:nvSpPr>
          <p:cNvPr id="8" name="文本框 7"/>
          <p:cNvSpPr txBox="1"/>
          <p:nvPr/>
        </p:nvSpPr>
        <p:spPr>
          <a:xfrm>
            <a:off x="1090930" y="4497070"/>
            <a:ext cx="6010275" cy="650875"/>
          </a:xfrm>
          <a:prstGeom prst="rect">
            <a:avLst/>
          </a:prstGeom>
          <a:noFill/>
          <a:ln>
            <a:noFill/>
          </a:ln>
        </p:spPr>
        <p:txBody>
          <a:bodyPr wrap="square" rtlCol="0" anchor="t">
            <a:spAutoFit/>
          </a:bodyPr>
          <a:p>
            <a:pPr algn="l">
              <a:lnSpc>
                <a:spcPct val="130000"/>
              </a:lnSpc>
            </a:pPr>
            <a:r>
              <a:rPr lang="en-US" altLang="zh-CN" sz="28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 </a:t>
            </a:r>
            <a:r>
              <a:rPr lang="zh-CN" altLang="en-US" sz="28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随机产生一个三位数的整数</a:t>
            </a:r>
            <a:endParaRPr lang="zh-CN" altLang="en-US" sz="28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endParaRPr>
          </a:p>
        </p:txBody>
      </p:sp>
      <p:sp>
        <p:nvSpPr>
          <p:cNvPr id="13" name="文本框 12"/>
          <p:cNvSpPr txBox="1"/>
          <p:nvPr/>
        </p:nvSpPr>
        <p:spPr>
          <a:xfrm>
            <a:off x="1139190" y="4971415"/>
            <a:ext cx="3624580" cy="650875"/>
          </a:xfrm>
          <a:prstGeom prst="rect">
            <a:avLst/>
          </a:prstGeom>
          <a:noFill/>
          <a:ln>
            <a:noFill/>
          </a:ln>
        </p:spPr>
        <p:txBody>
          <a:bodyPr wrap="square" rtlCol="0" anchor="t">
            <a:spAutoFit/>
          </a:bodyPr>
          <a:p>
            <a:pPr algn="l">
              <a:lnSpc>
                <a:spcPct val="130000"/>
              </a:lnSpc>
            </a:pPr>
            <a:r>
              <a:rPr lang="en-US" altLang="zh-CN" sz="2800" b="1" dirty="0">
                <a:solidFill>
                  <a:srgbClr val="C00000"/>
                </a:solidFill>
                <a:effectLst/>
                <a:latin typeface="Arial" panose="020B0604020202020204" pitchFamily="34" charset="0"/>
                <a:ea typeface="楷体" panose="02010609060101010101" charset="-122"/>
                <a:cs typeface="Arial" panose="020B0604020202020204" pitchFamily="34" charset="0"/>
                <a:sym typeface="+mn-ea"/>
              </a:rPr>
              <a:t> a=100;b=999;</a:t>
            </a:r>
            <a:endParaRPr lang="en-US" altLang="zh-CN" sz="2800" b="1" dirty="0">
              <a:solidFill>
                <a:srgbClr val="C00000"/>
              </a:solidFill>
              <a:effectLst/>
              <a:latin typeface="Arial" panose="020B0604020202020204" pitchFamily="34" charset="0"/>
              <a:ea typeface="楷体" panose="02010609060101010101" charset="-122"/>
              <a:cs typeface="Arial" panose="020B0604020202020204" pitchFamily="34" charset="0"/>
              <a:sym typeface="+mn-ea"/>
            </a:endParaRPr>
          </a:p>
        </p:txBody>
      </p:sp>
      <p:sp>
        <p:nvSpPr>
          <p:cNvPr id="14" name="文本框 13"/>
          <p:cNvSpPr txBox="1"/>
          <p:nvPr/>
        </p:nvSpPr>
        <p:spPr>
          <a:xfrm>
            <a:off x="1134110" y="5441315"/>
            <a:ext cx="4132580" cy="650875"/>
          </a:xfrm>
          <a:prstGeom prst="rect">
            <a:avLst/>
          </a:prstGeom>
          <a:noFill/>
          <a:ln>
            <a:noFill/>
          </a:ln>
        </p:spPr>
        <p:txBody>
          <a:bodyPr wrap="square" rtlCol="0" anchor="t">
            <a:spAutoFit/>
          </a:bodyPr>
          <a:p>
            <a:pPr algn="l">
              <a:lnSpc>
                <a:spcPct val="130000"/>
              </a:lnSpc>
            </a:pPr>
            <a:r>
              <a:rPr lang="en-US" altLang="zh-CN" sz="2800" b="1" dirty="0">
                <a:solidFill>
                  <a:srgbClr val="C00000"/>
                </a:solidFill>
                <a:effectLst/>
                <a:latin typeface="Arial" panose="020B0604020202020204" pitchFamily="34" charset="0"/>
                <a:ea typeface="楷体" panose="02010609060101010101" charset="-122"/>
                <a:cs typeface="Arial" panose="020B0604020202020204" pitchFamily="34" charset="0"/>
                <a:sym typeface="+mn-ea"/>
              </a:rPr>
              <a:t> x=a+rand()%(b-a+1);</a:t>
            </a:r>
            <a:endParaRPr lang="en-US" altLang="zh-CN" sz="2800" b="1" dirty="0">
              <a:solidFill>
                <a:srgbClr val="C00000"/>
              </a:solidFill>
              <a:effectLst/>
              <a:latin typeface="Arial" panose="020B0604020202020204" pitchFamily="34" charset="0"/>
              <a:ea typeface="楷体" panose="02010609060101010101" charset="-122"/>
              <a:cs typeface="Arial" panose="020B0604020202020204" pitchFamily="34" charset="0"/>
              <a:sym typeface="+mn-ea"/>
            </a:endParaRPr>
          </a:p>
        </p:txBody>
      </p:sp>
      <p:sp>
        <p:nvSpPr>
          <p:cNvPr id="15" name="文本框 14"/>
          <p:cNvSpPr txBox="1"/>
          <p:nvPr/>
        </p:nvSpPr>
        <p:spPr>
          <a:xfrm>
            <a:off x="5280025" y="5189220"/>
            <a:ext cx="3237865" cy="607695"/>
          </a:xfrm>
          <a:prstGeom prst="rect">
            <a:avLst/>
          </a:prstGeom>
          <a:solidFill>
            <a:srgbClr val="FFC000"/>
          </a:solidFill>
        </p:spPr>
        <p:txBody>
          <a:bodyPr wrap="none" rtlCol="0">
            <a:spAutoFit/>
          </a:bodyPr>
          <a:p>
            <a:pPr lvl="0" algn="l">
              <a:lnSpc>
                <a:spcPct val="120000"/>
              </a:lnSpc>
              <a:buClrTx/>
              <a:buSzTx/>
              <a:buFontTx/>
            </a:pPr>
            <a:r>
              <a:rPr lang="en-US" altLang="zh-CN" sz="2800" b="1" dirty="0">
                <a:latin typeface="楷体" panose="02010609060101010101" charset="-122"/>
                <a:ea typeface="楷体" panose="02010609060101010101" charset="-122"/>
                <a:sym typeface="+mn-ea"/>
              </a:rPr>
              <a:t>x=100+rand()%900;</a:t>
            </a:r>
            <a:endParaRPr lang="en-US" altLang="zh-CN" sz="2800" b="1" dirty="0">
              <a:latin typeface="楷体" panose="02010609060101010101" charset="-122"/>
              <a:ea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1"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1"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1"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1"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1"/>
      <p:bldP spid="5" grpId="1"/>
      <p:bldP spid="9" grpId="0" bldLvl="0" animBg="1"/>
      <p:bldP spid="11" grpId="1" bldLvl="0" animBg="1"/>
      <p:bldP spid="12" grpId="1" bldLvl="0" animBg="1"/>
      <p:bldP spid="8" grpId="1" bldLvl="0" animBg="1"/>
      <p:bldP spid="13" grpId="1" bldLvl="0" animBg="1"/>
      <p:bldP spid="14" grpId="1" bldLvl="0" animBg="1"/>
      <p:bldP spid="15"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7" name="Rectangle 3"/>
          <p:cNvSpPr>
            <a:spLocks noGrp="1"/>
          </p:cNvSpPr>
          <p:nvPr/>
        </p:nvSpPr>
        <p:spPr>
          <a:xfrm>
            <a:off x="603250" y="287020"/>
            <a:ext cx="3016250" cy="608330"/>
          </a:xfrm>
          <a:prstGeom prst="rect">
            <a:avLst/>
          </a:prstGeom>
        </p:spPr>
        <p:txBody>
          <a:bodyPr vert="horz" wrap="square" lIns="91435" tIns="45717" rIns="91435" bIns="45717" rtlCol="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5725" indent="0" eaLnBrk="1" hangingPunct="1">
              <a:lnSpc>
                <a:spcPct val="100000"/>
              </a:lnSpc>
              <a:buNone/>
            </a:pPr>
            <a:r>
              <a:rPr lang="zh-CN" altLang="en-US" sz="2400" b="1" dirty="0">
                <a:latin typeface="黑体" panose="02010609060101010101" charset="-122"/>
                <a:ea typeface="黑体" panose="02010609060101010101" charset="-122"/>
              </a:rPr>
              <a:t>代码如下：</a:t>
            </a:r>
            <a:endParaRPr lang="zh-CN" altLang="en-US" sz="2400" b="1" dirty="0">
              <a:latin typeface="黑体" panose="02010609060101010101" charset="-122"/>
              <a:ea typeface="黑体" panose="02010609060101010101" charset="-122"/>
            </a:endParaRPr>
          </a:p>
        </p:txBody>
      </p:sp>
      <p:grpSp>
        <p:nvGrpSpPr>
          <p:cNvPr id="3" name="组合 2"/>
          <p:cNvGrpSpPr/>
          <p:nvPr/>
        </p:nvGrpSpPr>
        <p:grpSpPr>
          <a:xfrm>
            <a:off x="102870" y="20320"/>
            <a:ext cx="669436" cy="551455"/>
            <a:chOff x="266" y="-8"/>
            <a:chExt cx="1194" cy="1044"/>
          </a:xfrm>
        </p:grpSpPr>
        <p:grpSp>
          <p:nvGrpSpPr>
            <p:cNvPr id="41" name="组合 40"/>
            <p:cNvGrpSpPr/>
            <p:nvPr/>
          </p:nvGrpSpPr>
          <p:grpSpPr>
            <a:xfrm>
              <a:off x="780" y="356"/>
              <a:ext cx="680" cy="680"/>
              <a:chOff x="3724323" y="1908536"/>
              <a:chExt cx="1329153" cy="1329153"/>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3" name="椭圆 42"/>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38" name="组合 37"/>
            <p:cNvGrpSpPr/>
            <p:nvPr/>
          </p:nvGrpSpPr>
          <p:grpSpPr>
            <a:xfrm>
              <a:off x="266" y="-8"/>
              <a:ext cx="889" cy="889"/>
              <a:chOff x="3724323" y="1908536"/>
              <a:chExt cx="1329153" cy="1329153"/>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40" name="椭圆 39"/>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sp>
        <p:nvSpPr>
          <p:cNvPr id="47" name="文本框 46"/>
          <p:cNvSpPr txBox="1"/>
          <p:nvPr/>
        </p:nvSpPr>
        <p:spPr>
          <a:xfrm>
            <a:off x="1160145" y="895350"/>
            <a:ext cx="10320655" cy="4515485"/>
          </a:xfrm>
          <a:prstGeom prst="rect">
            <a:avLst/>
          </a:prstGeom>
          <a:noFill/>
          <a:ln>
            <a:solidFill>
              <a:schemeClr val="accent6"/>
            </a:solidFill>
          </a:ln>
        </p:spPr>
        <p:txBody>
          <a:bodyPr wrap="square" rtlCol="0">
            <a:spAutoFit/>
          </a:bodyPr>
          <a:p>
            <a:pPr>
              <a:lnSpc>
                <a:spcPct val="80000"/>
              </a:lnSpc>
            </a:pPr>
            <a:r>
              <a:rPr lang="en-US" altLang="zh-CN" sz="2400" b="1">
                <a:sym typeface="+mn-ea"/>
              </a:rPr>
              <a:t>#include &lt;bits/stdc++.h&gt;</a:t>
            </a:r>
            <a:endParaRPr lang="en-US" altLang="zh-CN" sz="2400" b="1">
              <a:sym typeface="+mn-ea"/>
            </a:endParaRPr>
          </a:p>
          <a:p>
            <a:pPr>
              <a:lnSpc>
                <a:spcPct val="80000"/>
              </a:lnSpc>
            </a:pPr>
            <a:r>
              <a:rPr lang="en-US" altLang="zh-CN" sz="2400" b="1">
                <a:sym typeface="+mn-ea"/>
              </a:rPr>
              <a:t>using namespace std;</a:t>
            </a:r>
            <a:endParaRPr lang="en-US" altLang="zh-CN" sz="2400" b="1">
              <a:sym typeface="+mn-ea"/>
            </a:endParaRPr>
          </a:p>
          <a:p>
            <a:pPr>
              <a:lnSpc>
                <a:spcPct val="80000"/>
              </a:lnSpc>
            </a:pPr>
            <a:r>
              <a:rPr lang="en-US" altLang="zh-CN" sz="2400" b="1"/>
              <a:t>int main(){</a:t>
            </a:r>
            <a:endParaRPr lang="en-US" altLang="zh-CN" sz="2400" b="1"/>
          </a:p>
          <a:p>
            <a:pPr>
              <a:lnSpc>
                <a:spcPct val="80000"/>
              </a:lnSpc>
            </a:pPr>
            <a:r>
              <a:rPr lang="en-US" altLang="zh-CN" sz="2400" b="1"/>
              <a:t>	int n,a,b;   //n</a:t>
            </a:r>
            <a:r>
              <a:rPr lang="zh-CN" altLang="en-US" sz="2400" b="1"/>
              <a:t>为现场嘉宾总人数，</a:t>
            </a:r>
            <a:r>
              <a:rPr lang="en-US" altLang="zh-CN" sz="2400" b="1"/>
              <a:t>a</a:t>
            </a:r>
            <a:r>
              <a:rPr lang="zh-CN" altLang="en-US" sz="2400" b="1"/>
              <a:t>为随机产生数，</a:t>
            </a:r>
            <a:r>
              <a:rPr lang="en-US" altLang="zh-CN" sz="2400" b="1"/>
              <a:t>b</a:t>
            </a:r>
            <a:r>
              <a:rPr lang="zh-CN" altLang="en-US" sz="2400" b="1"/>
              <a:t>为输入的编号</a:t>
            </a:r>
            <a:endParaRPr lang="en-US" altLang="zh-CN" sz="2400" b="1"/>
          </a:p>
          <a:p>
            <a:pPr>
              <a:lnSpc>
                <a:spcPct val="80000"/>
              </a:lnSpc>
            </a:pPr>
            <a:r>
              <a:rPr lang="en-US" altLang="zh-CN" sz="2400" b="1"/>
              <a:t>	cin&gt;&gt;n;</a:t>
            </a:r>
            <a:endParaRPr lang="en-US" altLang="zh-CN" sz="2400" b="1"/>
          </a:p>
          <a:p>
            <a:pPr>
              <a:lnSpc>
                <a:spcPct val="80000"/>
              </a:lnSpc>
            </a:pPr>
            <a:r>
              <a:rPr lang="en-US" altLang="zh-CN" sz="2400" b="1"/>
              <a:t>	srand(time(0));</a:t>
            </a:r>
            <a:endParaRPr lang="en-US" altLang="zh-CN" sz="2400" b="1"/>
          </a:p>
          <a:p>
            <a:pPr>
              <a:lnSpc>
                <a:spcPct val="80000"/>
              </a:lnSpc>
            </a:pPr>
            <a:r>
              <a:rPr lang="en-US" altLang="zh-CN" sz="2400" b="1"/>
              <a:t>	int x=1, y=n;</a:t>
            </a:r>
            <a:endParaRPr lang="en-US" altLang="zh-CN" sz="2400" b="1"/>
          </a:p>
          <a:p>
            <a:pPr>
              <a:lnSpc>
                <a:spcPct val="80000"/>
              </a:lnSpc>
            </a:pPr>
            <a:r>
              <a:rPr lang="en-US" altLang="zh-CN" sz="2400" b="1"/>
              <a:t>	a=x+rand()%(y-x+1);</a:t>
            </a:r>
            <a:endParaRPr lang="en-US" altLang="zh-CN" sz="2400" b="1"/>
          </a:p>
          <a:p>
            <a:pPr>
              <a:lnSpc>
                <a:spcPct val="80000"/>
              </a:lnSpc>
            </a:pPr>
            <a:r>
              <a:rPr lang="en-US" altLang="zh-CN" sz="2400" b="1"/>
              <a:t>	cin&gt;&gt;b;</a:t>
            </a:r>
            <a:endParaRPr lang="en-US" altLang="zh-CN" sz="2400" b="1"/>
          </a:p>
          <a:p>
            <a:pPr>
              <a:lnSpc>
                <a:spcPct val="80000"/>
              </a:lnSpc>
            </a:pPr>
            <a:r>
              <a:rPr lang="en-US" altLang="zh-CN" sz="2400" b="1">
                <a:sym typeface="+mn-ea"/>
              </a:rPr>
              <a:t>	if (a==b)</a:t>
            </a:r>
            <a:endParaRPr lang="en-US" altLang="zh-CN" sz="2400" b="1">
              <a:sym typeface="+mn-ea"/>
            </a:endParaRPr>
          </a:p>
          <a:p>
            <a:pPr>
              <a:lnSpc>
                <a:spcPct val="80000"/>
              </a:lnSpc>
            </a:pPr>
            <a:r>
              <a:rPr lang="en-US" altLang="zh-CN" sz="2400" b="1">
                <a:sym typeface="+mn-ea"/>
              </a:rPr>
              <a:t>		 cout&lt;&lt;”</a:t>
            </a:r>
            <a:r>
              <a:rPr lang="zh-CN" altLang="en-US" sz="2400">
                <a:effectLst/>
                <a:latin typeface="方正大魏体简体" panose="02000000000000000000" charset="-122"/>
                <a:ea typeface="方正大魏体简体" panose="02000000000000000000" charset="-122"/>
                <a:sym typeface="+mn-ea"/>
              </a:rPr>
              <a:t>恭喜您</a:t>
            </a:r>
            <a:r>
              <a:rPr lang="zh-CN" sz="2400">
                <a:effectLst/>
                <a:latin typeface="方正大魏体简体" panose="02000000000000000000" charset="-122"/>
                <a:ea typeface="方正大魏体简体" panose="02000000000000000000" charset="-122"/>
                <a:sym typeface="+mn-ea"/>
              </a:rPr>
              <a:t>中奖了！</a:t>
            </a:r>
            <a:r>
              <a:rPr lang="en-US" altLang="zh-CN" sz="2400" b="1">
                <a:sym typeface="+mn-ea"/>
              </a:rPr>
              <a:t>”&lt;&lt;endl;</a:t>
            </a:r>
            <a:endParaRPr lang="en-US" altLang="zh-CN" sz="2400" b="1">
              <a:sym typeface="+mn-ea"/>
            </a:endParaRPr>
          </a:p>
          <a:p>
            <a:pPr>
              <a:lnSpc>
                <a:spcPct val="80000"/>
              </a:lnSpc>
            </a:pPr>
            <a:r>
              <a:rPr lang="en-US" altLang="zh-CN" sz="2400" b="1">
                <a:sym typeface="+mn-ea"/>
              </a:rPr>
              <a:t>	else</a:t>
            </a:r>
            <a:endParaRPr lang="en-US" altLang="zh-CN" sz="2400" b="1">
              <a:sym typeface="+mn-ea"/>
            </a:endParaRPr>
          </a:p>
          <a:p>
            <a:pPr>
              <a:lnSpc>
                <a:spcPct val="80000"/>
              </a:lnSpc>
            </a:pPr>
            <a:r>
              <a:rPr lang="en-US" altLang="zh-CN" sz="2400" b="1">
                <a:sym typeface="+mn-ea"/>
              </a:rPr>
              <a:t>		cout&lt;&lt;”</a:t>
            </a:r>
            <a:r>
              <a:rPr lang="zh-CN" altLang="en-US" sz="2400">
                <a:effectLst/>
                <a:latin typeface="方正大魏体简体" panose="02000000000000000000" charset="-122"/>
                <a:ea typeface="方正大魏体简体" panose="02000000000000000000" charset="-122"/>
                <a:sym typeface="+mn-ea"/>
              </a:rPr>
              <a:t>谢谢您的光临！</a:t>
            </a:r>
            <a:r>
              <a:rPr lang="en-US" altLang="zh-CN" sz="2400" b="1">
                <a:sym typeface="+mn-ea"/>
              </a:rPr>
              <a:t>”&lt;&lt;endl;</a:t>
            </a:r>
            <a:endParaRPr lang="en-US" altLang="zh-CN" sz="2400" b="1">
              <a:sym typeface="+mn-ea"/>
            </a:endParaRPr>
          </a:p>
          <a:p>
            <a:pPr>
              <a:lnSpc>
                <a:spcPct val="80000"/>
              </a:lnSpc>
            </a:pPr>
            <a:r>
              <a:rPr lang="en-US" altLang="zh-CN" sz="2400" b="1">
                <a:sym typeface="+mn-ea"/>
              </a:rPr>
              <a:t>	return 0;</a:t>
            </a:r>
            <a:endParaRPr lang="en-US" altLang="zh-CN" sz="2400" b="1">
              <a:sym typeface="+mn-ea"/>
            </a:endParaRPr>
          </a:p>
          <a:p>
            <a:pPr>
              <a:lnSpc>
                <a:spcPct val="80000"/>
              </a:lnSpc>
            </a:pPr>
            <a:r>
              <a:rPr lang="en-US" altLang="zh-CN" sz="2400" b="1"/>
              <a:t>}</a:t>
            </a:r>
            <a:endParaRPr lang="en-US" altLang="zh-CN" sz="2400" b="1"/>
          </a:p>
        </p:txBody>
      </p:sp>
      <p:sp>
        <p:nvSpPr>
          <p:cNvPr id="10" name="文本框 9">
            <a:hlinkClick r:id="rId1" action="ppaction://hlinkfile"/>
          </p:cNvPr>
          <p:cNvSpPr txBox="1"/>
          <p:nvPr/>
        </p:nvSpPr>
        <p:spPr>
          <a:xfrm>
            <a:off x="327660" y="631634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4" name="图片 3">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652" b="19500"/>
          <a:stretch>
            <a:fillRect/>
          </a:stretch>
        </p:blipFill>
        <p:spPr>
          <a:xfrm>
            <a:off x="92710" y="5436235"/>
            <a:ext cx="1421130" cy="880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954405"/>
            <a:ext cx="8117840" cy="727075"/>
            <a:chOff x="266" y="-52"/>
            <a:chExt cx="12084" cy="1376"/>
          </a:xfrm>
        </p:grpSpPr>
        <p:sp>
          <p:nvSpPr>
            <p:cNvPr id="5" name="Rectangle 2"/>
            <p:cNvSpPr>
              <a:spLocks noGrp="1"/>
            </p:cNvSpPr>
            <p:nvPr/>
          </p:nvSpPr>
          <p:spPr>
            <a:xfrm>
              <a:off x="1578" y="69"/>
              <a:ext cx="10772"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1</a:t>
              </a:r>
              <a:r>
                <a:rPr lang="en-US" altLang="zh-CN" sz="4000"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智商问题</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你是天才吗？</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1325880" y="2098040"/>
            <a:ext cx="9149080" cy="3243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417320" y="2169795"/>
            <a:ext cx="8886825" cy="2889885"/>
          </a:xfrm>
          <a:prstGeom prst="rect">
            <a:avLst/>
          </a:prstGeom>
          <a:noFill/>
        </p:spPr>
        <p:txBody>
          <a:bodyPr wrap="square" rtlCol="0">
            <a:spAutoFit/>
          </a:bodyPr>
          <a:p>
            <a:pPr>
              <a:lnSpc>
                <a:spcPct val="130000"/>
              </a:lnSpc>
            </a:pPr>
            <a:r>
              <a:rPr lang="en-US" altLang="zh-CN" b="1"/>
              <a:t>      </a:t>
            </a:r>
            <a:r>
              <a:rPr sz="2800">
                <a:effectLst/>
                <a:latin typeface="方正大魏体简体" panose="02000000000000000000" charset="-122"/>
                <a:ea typeface="方正大魏体简体" panose="02000000000000000000" charset="-122"/>
              </a:rPr>
              <a:t>    智商（IQ）反映人们的聪明程度，它是法国心理学家比奈提出的。他将一般人的平均智商定为100</a:t>
            </a:r>
            <a:r>
              <a:rPr lang="zh-CN" sz="2800">
                <a:effectLst/>
                <a:latin typeface="方正大魏体简体" panose="02000000000000000000" charset="-122"/>
                <a:ea typeface="方正大魏体简体" panose="02000000000000000000" charset="-122"/>
              </a:rPr>
              <a:t>。</a:t>
            </a:r>
            <a:r>
              <a:rPr sz="2800">
                <a:effectLst/>
                <a:latin typeface="方正大魏体简体" panose="02000000000000000000" charset="-122"/>
                <a:ea typeface="方正大魏体简体" panose="02000000000000000000" charset="-122"/>
              </a:rPr>
              <a:t>分数越高，表示越聪明，智商就越高，140分以上者称为天才。</a:t>
            </a:r>
            <a:endParaRPr sz="2800">
              <a:effectLst/>
              <a:latin typeface="方正大魏体简体" panose="02000000000000000000" charset="-122"/>
              <a:ea typeface="方正大魏体简体" panose="02000000000000000000" charset="-122"/>
            </a:endParaRPr>
          </a:p>
          <a:p>
            <a:pPr>
              <a:lnSpc>
                <a:spcPct val="130000"/>
              </a:lnSpc>
            </a:pPr>
            <a:r>
              <a:rPr sz="2800">
                <a:effectLst/>
                <a:latin typeface="方正大魏体简体" panose="02000000000000000000" charset="-122"/>
                <a:ea typeface="方正大魏体简体" panose="02000000000000000000" charset="-122"/>
              </a:rPr>
              <a:t>        试编一程序，输入一个200以内的整数作为IQ值，判断是不是天才</a:t>
            </a:r>
            <a:r>
              <a:rPr lang="zh-CN" sz="2800">
                <a:effectLst/>
                <a:latin typeface="方正大魏体简体" panose="02000000000000000000" charset="-122"/>
                <a:ea typeface="方正大魏体简体" panose="02000000000000000000" charset="-122"/>
              </a:rPr>
              <a:t>，如果是天才则输出</a:t>
            </a:r>
            <a:r>
              <a:rPr lang="en-US" altLang="zh-CN" sz="2800">
                <a:effectLst/>
                <a:latin typeface="方正大魏体简体" panose="02000000000000000000" charset="-122"/>
                <a:ea typeface="方正大魏体简体" panose="02000000000000000000" charset="-122"/>
              </a:rPr>
              <a:t>”</a:t>
            </a:r>
            <a:r>
              <a:rPr lang="en-US" sz="2800">
                <a:effectLst/>
                <a:latin typeface="方正大魏体简体" panose="02000000000000000000" charset="-122"/>
                <a:ea typeface="方正大魏体简体" panose="02000000000000000000" charset="-122"/>
              </a:rPr>
              <a:t>yes!</a:t>
            </a:r>
            <a:r>
              <a:rPr lang="en-US" sz="2800">
                <a:effectLst/>
                <a:latin typeface="方正大魏体简体" panose="02000000000000000000" charset="-122"/>
                <a:ea typeface="方正大魏体简体" panose="02000000000000000000" charset="-122"/>
              </a:rPr>
              <a:t>”</a:t>
            </a:r>
            <a:r>
              <a:rPr sz="2800">
                <a:effectLst/>
                <a:latin typeface="方正大魏体简体" panose="02000000000000000000" charset="-122"/>
                <a:ea typeface="方正大魏体简体" panose="02000000000000000000" charset="-122"/>
              </a:rPr>
              <a:t>。</a:t>
            </a:r>
            <a:endParaRPr sz="2800">
              <a:effectLst/>
              <a:latin typeface="方正大魏体简体" panose="02000000000000000000" charset="-122"/>
              <a:ea typeface="方正大魏体简体" panose="02000000000000000000" charset="-122"/>
            </a:endParaRPr>
          </a:p>
        </p:txBody>
      </p:sp>
      <p:sp>
        <p:nvSpPr>
          <p:cNvPr id="10" name="文本框 9">
            <a:hlinkClick r:id="rId1" action="ppaction://hlinkfile"/>
          </p:cNvPr>
          <p:cNvSpPr txBox="1"/>
          <p:nvPr/>
        </p:nvSpPr>
        <p:spPr>
          <a:xfrm>
            <a:off x="327660" y="624395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12" name="图片 1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tretch>
            <a:fillRect/>
          </a:stretch>
        </p:blipFill>
        <p:spPr>
          <a:xfrm>
            <a:off x="81280" y="5170805"/>
            <a:ext cx="1421130" cy="1423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云形标注 4"/>
          <p:cNvSpPr/>
          <p:nvPr/>
        </p:nvSpPr>
        <p:spPr>
          <a:xfrm>
            <a:off x="10156190" y="356870"/>
            <a:ext cx="1784985" cy="1022985"/>
          </a:xfrm>
          <a:prstGeom prst="cloudCallout">
            <a:avLst>
              <a:gd name="adj1" fmla="val -105426"/>
              <a:gd name="adj2" fmla="val -38557"/>
            </a:avLst>
          </a:prstGeom>
          <a:solidFill>
            <a:srgbClr val="EDFBFF"/>
          </a:solidFill>
          <a:ln>
            <a:solidFill>
              <a:srgbClr val="EDF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牛2"/>
          <p:cNvPicPr>
            <a:picLocks noChangeAspect="1"/>
          </p:cNvPicPr>
          <p:nvPr/>
        </p:nvPicPr>
        <p:blipFill>
          <a:blip r:embed="rId1"/>
          <a:stretch>
            <a:fillRect/>
          </a:stretch>
        </p:blipFill>
        <p:spPr>
          <a:xfrm>
            <a:off x="9203055" y="356870"/>
            <a:ext cx="734060" cy="1022985"/>
          </a:xfrm>
          <a:prstGeom prst="rect">
            <a:avLst/>
          </a:prstGeom>
        </p:spPr>
      </p:pic>
      <p:pic>
        <p:nvPicPr>
          <p:cNvPr id="13" name="图片 12" descr="牛7"/>
          <p:cNvPicPr>
            <a:picLocks noChangeAspect="1"/>
          </p:cNvPicPr>
          <p:nvPr/>
        </p:nvPicPr>
        <p:blipFill>
          <a:blip r:embed="rId2"/>
          <a:stretch>
            <a:fillRect/>
          </a:stretch>
        </p:blipFill>
        <p:spPr>
          <a:xfrm>
            <a:off x="384810" y="356870"/>
            <a:ext cx="1217295" cy="807720"/>
          </a:xfrm>
          <a:prstGeom prst="rect">
            <a:avLst/>
          </a:prstGeom>
        </p:spPr>
      </p:pic>
      <p:pic>
        <p:nvPicPr>
          <p:cNvPr id="2" name="图片 1"/>
          <p:cNvPicPr>
            <a:picLocks noChangeAspect="1"/>
          </p:cNvPicPr>
          <p:nvPr/>
        </p:nvPicPr>
        <p:blipFill>
          <a:blip r:embed="rId3">
            <a:clrChange>
              <a:clrFrom>
                <a:srgbClr val="F6F6F6">
                  <a:alpha val="100000"/>
                </a:srgbClr>
              </a:clrFrom>
              <a:clrTo>
                <a:srgbClr val="F6F6F6">
                  <a:alpha val="100000"/>
                  <a:alpha val="0"/>
                </a:srgbClr>
              </a:clrTo>
            </a:clrChange>
          </a:blip>
          <a:stretch>
            <a:fillRect/>
          </a:stretch>
        </p:blipFill>
        <p:spPr>
          <a:xfrm>
            <a:off x="10779760" y="356870"/>
            <a:ext cx="829945" cy="774065"/>
          </a:xfrm>
          <a:prstGeom prst="rect">
            <a:avLst/>
          </a:prstGeom>
        </p:spPr>
      </p:pic>
      <p:sp>
        <p:nvSpPr>
          <p:cNvPr id="4" name="矩形 3"/>
          <p:cNvSpPr/>
          <p:nvPr/>
        </p:nvSpPr>
        <p:spPr>
          <a:xfrm>
            <a:off x="5023485" y="2199640"/>
            <a:ext cx="1605280" cy="521970"/>
          </a:xfrm>
          <a:prstGeom prst="rect">
            <a:avLst/>
          </a:prstGeom>
          <a:solidFill>
            <a:schemeClr val="accent1">
              <a:lumMod val="40000"/>
              <a:lumOff val="60000"/>
            </a:schemeClr>
          </a:solidFill>
          <a:ln>
            <a:noFill/>
          </a:ln>
        </p:spPr>
        <p:txBody>
          <a:bodyPr wrap="none" rtlCol="0" anchor="t">
            <a:spAutoFit/>
            <a:scene3d>
              <a:camera prst="orthographicFront"/>
              <a:lightRig rig="threePt" dir="t"/>
            </a:scene3d>
          </a:bodyPr>
          <a:p>
            <a:pPr algn="ctr"/>
            <a:r>
              <a:rPr lang="zh-CN" sz="2800">
                <a:solidFill>
                  <a:schemeClr val="tx1"/>
                </a:solidFill>
                <a:effectLst/>
                <a:latin typeface="方正大黑简体" panose="02000000000000000000" charset="-122"/>
                <a:ea typeface="方正大黑简体" panose="02000000000000000000" charset="-122"/>
              </a:rPr>
              <a:t>关系运算</a:t>
            </a:r>
            <a:endParaRPr lang="zh-CN" sz="2800">
              <a:solidFill>
                <a:schemeClr val="tx1"/>
              </a:solidFill>
              <a:effectLst/>
              <a:latin typeface="方正大黑简体" panose="02000000000000000000" charset="-122"/>
              <a:ea typeface="方正大黑简体" panose="02000000000000000000" charset="-122"/>
            </a:endParaRPr>
          </a:p>
        </p:txBody>
      </p:sp>
      <p:sp>
        <p:nvSpPr>
          <p:cNvPr id="49156" name="文本框 49155"/>
          <p:cNvSpPr txBox="1"/>
          <p:nvPr/>
        </p:nvSpPr>
        <p:spPr>
          <a:xfrm>
            <a:off x="1663065" y="3124200"/>
            <a:ext cx="1480185" cy="1014730"/>
          </a:xfrm>
          <a:prstGeom prst="rect">
            <a:avLst/>
          </a:prstGeom>
          <a:solidFill>
            <a:schemeClr val="accent1">
              <a:lumMod val="20000"/>
              <a:lumOff val="80000"/>
            </a:schemeClr>
          </a:solidFill>
          <a:ln w="9525">
            <a:noFill/>
          </a:ln>
        </p:spPr>
        <p:txBody>
          <a:bodyPr wrap="square" lIns="0" rIns="0">
            <a:spAutoFit/>
            <a:scene3d>
              <a:camera prst="orthographicFront"/>
              <a:lightRig rig="threePt" dir="t"/>
            </a:scene3d>
          </a:bodyPr>
          <a:p>
            <a:pPr lvl="1" algn="l">
              <a:lnSpc>
                <a:spcPct val="100000"/>
              </a:lnSpc>
            </a:pPr>
            <a:r>
              <a:rPr lang="zh-CN" altLang="en-US" sz="2000">
                <a:solidFill>
                  <a:schemeClr val="accent1">
                    <a:lumMod val="50000"/>
                  </a:schemeClr>
                </a:solidFill>
                <a:effectLst>
                  <a:outerShdw blurRad="38100" dist="19050" dir="2700000" algn="tl" rotWithShape="0">
                    <a:schemeClr val="dk1">
                      <a:alpha val="40000"/>
                    </a:schemeClr>
                  </a:outerShdw>
                </a:effectLst>
                <a:latin typeface="方正大黑简体" panose="02000000000000000000" charset="-122"/>
                <a:ea typeface="方正大黑简体" panose="02000000000000000000" charset="-122"/>
                <a:cs typeface="方正大黑简体" panose="02000000000000000000" charset="-122"/>
              </a:rPr>
              <a:t>！非</a:t>
            </a:r>
            <a:endParaRPr lang="zh-CN" altLang="en-US" sz="2000">
              <a:solidFill>
                <a:schemeClr val="accent1">
                  <a:lumMod val="50000"/>
                </a:schemeClr>
              </a:solidFill>
              <a:effectLst>
                <a:outerShdw blurRad="38100" dist="19050" dir="2700000" algn="tl" rotWithShape="0">
                  <a:schemeClr val="dk1">
                    <a:alpha val="40000"/>
                  </a:schemeClr>
                </a:outerShdw>
              </a:effectLst>
              <a:latin typeface="方正大黑简体" panose="02000000000000000000" charset="-122"/>
              <a:ea typeface="方正大黑简体" panose="02000000000000000000" charset="-122"/>
              <a:cs typeface="方正大黑简体" panose="02000000000000000000" charset="-122"/>
            </a:endParaRPr>
          </a:p>
          <a:p>
            <a:pPr lvl="1" algn="l">
              <a:lnSpc>
                <a:spcPct val="100000"/>
              </a:lnSpc>
            </a:pPr>
            <a:r>
              <a:rPr lang="zh-CN" altLang="en-US" sz="2000">
                <a:solidFill>
                  <a:schemeClr val="accent1">
                    <a:lumMod val="50000"/>
                  </a:schemeClr>
                </a:solidFill>
                <a:effectLst>
                  <a:outerShdw blurRad="38100" dist="19050" dir="2700000" algn="tl" rotWithShape="0">
                    <a:schemeClr val="dk1">
                      <a:alpha val="40000"/>
                    </a:schemeClr>
                  </a:outerShdw>
                </a:effectLst>
                <a:latin typeface="方正大黑简体" panose="02000000000000000000" charset="-122"/>
                <a:ea typeface="方正大黑简体" panose="02000000000000000000" charset="-122"/>
                <a:cs typeface="方正大黑简体" panose="02000000000000000000" charset="-122"/>
              </a:rPr>
              <a:t>&amp;&amp;与</a:t>
            </a:r>
            <a:endParaRPr lang="zh-CN" altLang="en-US" sz="2000">
              <a:solidFill>
                <a:schemeClr val="accent1">
                  <a:lumMod val="50000"/>
                </a:schemeClr>
              </a:solidFill>
              <a:effectLst>
                <a:outerShdw blurRad="38100" dist="19050" dir="2700000" algn="tl" rotWithShape="0">
                  <a:schemeClr val="dk1">
                    <a:alpha val="40000"/>
                  </a:schemeClr>
                </a:outerShdw>
              </a:effectLst>
              <a:latin typeface="方正大黑简体" panose="02000000000000000000" charset="-122"/>
              <a:ea typeface="方正大黑简体" panose="02000000000000000000" charset="-122"/>
              <a:cs typeface="方正大黑简体" panose="02000000000000000000" charset="-122"/>
            </a:endParaRPr>
          </a:p>
          <a:p>
            <a:pPr lvl="1" algn="l">
              <a:lnSpc>
                <a:spcPct val="100000"/>
              </a:lnSpc>
            </a:pPr>
            <a:r>
              <a:rPr lang="zh-CN" altLang="en-US" sz="2000">
                <a:solidFill>
                  <a:schemeClr val="accent1">
                    <a:lumMod val="50000"/>
                  </a:schemeClr>
                </a:solidFill>
                <a:effectLst>
                  <a:outerShdw blurRad="38100" dist="19050" dir="2700000" algn="tl" rotWithShape="0">
                    <a:schemeClr val="dk1">
                      <a:alpha val="40000"/>
                    </a:schemeClr>
                  </a:outerShdw>
                </a:effectLst>
                <a:latin typeface="方正大黑简体" panose="02000000000000000000" charset="-122"/>
                <a:ea typeface="方正大黑简体" panose="02000000000000000000" charset="-122"/>
                <a:cs typeface="方正大黑简体" panose="02000000000000000000" charset="-122"/>
              </a:rPr>
              <a:t>||  或</a:t>
            </a:r>
            <a:r>
              <a:rPr lang="en-US" altLang="zh-CN" sz="2000">
                <a:solidFill>
                  <a:schemeClr val="accent1">
                    <a:lumMod val="50000"/>
                  </a:schemeClr>
                </a:solidFill>
                <a:effectLst>
                  <a:outerShdw blurRad="38100" dist="19050" dir="2700000" algn="tl" rotWithShape="0">
                    <a:schemeClr val="dk1">
                      <a:alpha val="40000"/>
                    </a:schemeClr>
                  </a:outerShdw>
                </a:effectLst>
                <a:latin typeface="方正大黑简体" panose="02000000000000000000" charset="-122"/>
                <a:ea typeface="方正大黑简体" panose="02000000000000000000" charset="-122"/>
                <a:cs typeface="方正大黑简体" panose="02000000000000000000" charset="-122"/>
              </a:rPr>
              <a:t>  </a:t>
            </a:r>
            <a:endParaRPr lang="en-US" altLang="zh-CN" sz="2000">
              <a:solidFill>
                <a:schemeClr val="accent1">
                  <a:lumMod val="50000"/>
                </a:schemeClr>
              </a:solidFill>
              <a:effectLst>
                <a:outerShdw blurRad="38100" dist="19050" dir="2700000" algn="tl" rotWithShape="0">
                  <a:schemeClr val="dk1">
                    <a:alpha val="40000"/>
                  </a:schemeClr>
                </a:outerShdw>
              </a:effectLst>
              <a:latin typeface="方正大黑简体" panose="02000000000000000000" charset="-122"/>
              <a:ea typeface="方正大黑简体" panose="02000000000000000000" charset="-122"/>
              <a:cs typeface="方正大黑简体" panose="02000000000000000000" charset="-122"/>
            </a:endParaRPr>
          </a:p>
        </p:txBody>
      </p:sp>
      <p:sp>
        <p:nvSpPr>
          <p:cNvPr id="12" name="矩形 11"/>
          <p:cNvSpPr/>
          <p:nvPr/>
        </p:nvSpPr>
        <p:spPr>
          <a:xfrm>
            <a:off x="5023485" y="3532505"/>
            <a:ext cx="1605280" cy="521970"/>
          </a:xfrm>
          <a:prstGeom prst="rect">
            <a:avLst/>
          </a:prstGeom>
          <a:solidFill>
            <a:schemeClr val="accent1">
              <a:lumMod val="40000"/>
              <a:lumOff val="60000"/>
            </a:schemeClr>
          </a:solidFill>
          <a:ln>
            <a:noFill/>
          </a:ln>
        </p:spPr>
        <p:txBody>
          <a:bodyPr wrap="none" rtlCol="0" anchor="t">
            <a:spAutoFit/>
            <a:scene3d>
              <a:camera prst="orthographicFront"/>
              <a:lightRig rig="threePt" dir="t"/>
            </a:scene3d>
          </a:bodyPr>
          <a:p>
            <a:pPr algn="ctr"/>
            <a:r>
              <a:rPr lang="zh-CN" sz="2800">
                <a:solidFill>
                  <a:schemeClr val="tx1"/>
                </a:solidFill>
                <a:effectLst/>
                <a:latin typeface="方正大黑简体" panose="02000000000000000000" charset="-122"/>
                <a:ea typeface="方正大黑简体" panose="02000000000000000000" charset="-122"/>
              </a:rPr>
              <a:t>逻辑运算</a:t>
            </a:r>
            <a:endParaRPr lang="zh-CN" sz="2800">
              <a:solidFill>
                <a:schemeClr val="tx1"/>
              </a:solidFill>
              <a:effectLst/>
              <a:latin typeface="方正大黑简体" panose="02000000000000000000" charset="-122"/>
              <a:ea typeface="方正大黑简体" panose="02000000000000000000" charset="-122"/>
            </a:endParaRPr>
          </a:p>
        </p:txBody>
      </p:sp>
      <p:sp>
        <p:nvSpPr>
          <p:cNvPr id="16389" name="文本框 16388"/>
          <p:cNvSpPr txBox="1"/>
          <p:nvPr/>
        </p:nvSpPr>
        <p:spPr>
          <a:xfrm>
            <a:off x="6245860" y="4750435"/>
            <a:ext cx="2267585" cy="1370965"/>
          </a:xfrm>
          <a:prstGeom prst="rect">
            <a:avLst/>
          </a:prstGeom>
          <a:noFill/>
          <a:ln w="9525">
            <a:noFill/>
          </a:ln>
        </p:spPr>
        <p:txBody>
          <a:bodyPr wrap="square">
            <a:spAutoFit/>
          </a:bodyPr>
          <a:p>
            <a:pPr defTabSz="914400">
              <a:lnSpc>
                <a:spcPct val="130000"/>
              </a:lnSpc>
            </a:pPr>
            <a:r>
              <a:rPr lang="zh-CN" altLang="en-US" sz="2000" b="1">
                <a:solidFill>
                  <a:schemeClr val="tx1"/>
                </a:solidFill>
                <a:effectLst/>
                <a:latin typeface="方正大黑简体" panose="02000000000000000000" charset="-122"/>
                <a:ea typeface="方正大黑简体" panose="02000000000000000000" charset="-122"/>
                <a:cs typeface="方正大黑简体" panose="02000000000000000000" charset="-122"/>
              </a:rPr>
              <a:t>1.算术运算;  高</a:t>
            </a:r>
            <a:endParaRPr lang="zh-CN" altLang="en-US" sz="2000" b="1">
              <a:solidFill>
                <a:schemeClr val="tx1"/>
              </a:solidFill>
              <a:effectLst/>
              <a:latin typeface="方正大黑简体" panose="02000000000000000000" charset="-122"/>
              <a:ea typeface="方正大黑简体" panose="02000000000000000000" charset="-122"/>
              <a:cs typeface="方正大黑简体" panose="02000000000000000000" charset="-122"/>
            </a:endParaRPr>
          </a:p>
          <a:p>
            <a:pPr defTabSz="914400">
              <a:lnSpc>
                <a:spcPct val="130000"/>
              </a:lnSpc>
            </a:pPr>
            <a:r>
              <a:rPr lang="zh-CN" altLang="en-US" sz="2000" b="1">
                <a:solidFill>
                  <a:schemeClr val="tx1"/>
                </a:solidFill>
                <a:effectLst/>
                <a:latin typeface="方正大黑简体" panose="02000000000000000000" charset="-122"/>
                <a:ea typeface="方正大黑简体" panose="02000000000000000000" charset="-122"/>
                <a:cs typeface="方正大黑简体" panose="02000000000000000000" charset="-122"/>
              </a:rPr>
              <a:t>2.关系运算; </a:t>
            </a:r>
            <a:endParaRPr lang="zh-CN" altLang="en-US" sz="2000" b="1">
              <a:solidFill>
                <a:schemeClr val="tx1"/>
              </a:solidFill>
              <a:effectLst/>
              <a:latin typeface="方正大黑简体" panose="02000000000000000000" charset="-122"/>
              <a:ea typeface="方正大黑简体" panose="02000000000000000000" charset="-122"/>
              <a:cs typeface="方正大黑简体" panose="02000000000000000000" charset="-122"/>
            </a:endParaRPr>
          </a:p>
          <a:p>
            <a:pPr defTabSz="914400">
              <a:lnSpc>
                <a:spcPct val="130000"/>
              </a:lnSpc>
            </a:pPr>
            <a:r>
              <a:rPr lang="zh-CN" altLang="en-US" sz="2000" b="1">
                <a:solidFill>
                  <a:schemeClr val="tx1"/>
                </a:solidFill>
                <a:effectLst/>
                <a:latin typeface="方正大黑简体" panose="02000000000000000000" charset="-122"/>
                <a:ea typeface="方正大黑简体" panose="02000000000000000000" charset="-122"/>
                <a:cs typeface="方正大黑简体" panose="02000000000000000000" charset="-122"/>
              </a:rPr>
              <a:t>3.赋值运算;  低 </a:t>
            </a:r>
            <a:r>
              <a:rPr lang="en-US" altLang="zh-CN" sz="2400" b="1">
                <a:latin typeface="方正大黑简体" panose="02000000000000000000" charset="-122"/>
                <a:ea typeface="方正大黑简体" panose="02000000000000000000" charset="-122"/>
                <a:cs typeface="方正大黑简体" panose="02000000000000000000" charset="-122"/>
              </a:rPr>
              <a:t>  </a:t>
            </a:r>
            <a:endParaRPr lang="en-US" altLang="zh-CN" sz="2400" b="1">
              <a:solidFill>
                <a:srgbClr val="FF3300"/>
              </a:solidFill>
              <a:latin typeface="方正大黑简体" panose="02000000000000000000" charset="-122"/>
              <a:ea typeface="方正大黑简体" panose="02000000000000000000" charset="-122"/>
              <a:cs typeface="方正大黑简体" panose="02000000000000000000" charset="-122"/>
            </a:endParaRPr>
          </a:p>
        </p:txBody>
      </p:sp>
      <p:grpSp>
        <p:nvGrpSpPr>
          <p:cNvPr id="6" name="组合 5"/>
          <p:cNvGrpSpPr/>
          <p:nvPr/>
        </p:nvGrpSpPr>
        <p:grpSpPr>
          <a:xfrm>
            <a:off x="6958965" y="1853565"/>
            <a:ext cx="848360" cy="2475230"/>
            <a:chOff x="9919" y="3687"/>
            <a:chExt cx="1336" cy="3898"/>
          </a:xfrm>
        </p:grpSpPr>
        <p:grpSp>
          <p:nvGrpSpPr>
            <p:cNvPr id="19" name="组合 18"/>
            <p:cNvGrpSpPr/>
            <p:nvPr/>
          </p:nvGrpSpPr>
          <p:grpSpPr>
            <a:xfrm>
              <a:off x="9919" y="3687"/>
              <a:ext cx="1337" cy="3856"/>
              <a:chOff x="8658" y="3747"/>
              <a:chExt cx="1337" cy="3856"/>
            </a:xfrm>
          </p:grpSpPr>
          <p:sp>
            <p:nvSpPr>
              <p:cNvPr id="17" name="圆角矩形 16"/>
              <p:cNvSpPr/>
              <p:nvPr/>
            </p:nvSpPr>
            <p:spPr>
              <a:xfrm>
                <a:off x="8658" y="3747"/>
                <a:ext cx="1337" cy="3856"/>
              </a:xfrm>
              <a:prstGeom prst="roundRect">
                <a:avLst/>
              </a:prstGeom>
              <a:ln w="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8658" y="3747"/>
                <a:ext cx="1318" cy="3847"/>
              </a:xfrm>
              <a:prstGeom prst="roundRect">
                <a:avLst/>
              </a:prstGeom>
              <a:solidFill>
                <a:schemeClr val="bg1"/>
              </a:solidFill>
              <a:ln w="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矩形 6"/>
            <p:cNvSpPr/>
            <p:nvPr/>
          </p:nvSpPr>
          <p:spPr>
            <a:xfrm>
              <a:off x="9919" y="3759"/>
              <a:ext cx="1311" cy="3827"/>
            </a:xfrm>
            <a:prstGeom prst="rect">
              <a:avLst/>
            </a:prstGeom>
            <a:noFill/>
            <a:ln>
              <a:noFill/>
            </a:ln>
          </p:spPr>
          <p:txBody>
            <a:bodyPr wrap="square" rtlCol="0" anchor="t">
              <a:spAutoFit/>
              <a:scene3d>
                <a:camera prst="orthographicFront"/>
                <a:lightRig rig="threePt" dir="t"/>
              </a:scene3d>
            </a:bodyPr>
            <a:p>
              <a:pPr algn="ctr"/>
              <a:r>
                <a:rPr lang="zh-CN" sz="3800">
                  <a:solidFill>
                    <a:srgbClr val="C00000"/>
                  </a:solidFill>
                  <a:effectLst/>
                  <a:latin typeface="方正大黑简体" panose="02000000000000000000" charset="-122"/>
                  <a:ea typeface="方正大黑简体" panose="02000000000000000000" charset="-122"/>
                </a:rPr>
                <a:t>分支结构</a:t>
              </a:r>
              <a:endParaRPr lang="zh-CN" sz="3800">
                <a:solidFill>
                  <a:srgbClr val="C00000"/>
                </a:solidFill>
                <a:effectLst/>
                <a:latin typeface="方正大黑简体" panose="02000000000000000000" charset="-122"/>
                <a:ea typeface="方正大黑简体" panose="02000000000000000000" charset="-122"/>
              </a:endParaRPr>
            </a:p>
          </p:txBody>
        </p:sp>
      </p:grpSp>
      <p:sp>
        <p:nvSpPr>
          <p:cNvPr id="20" name="矩形 19"/>
          <p:cNvSpPr/>
          <p:nvPr/>
        </p:nvSpPr>
        <p:spPr>
          <a:xfrm>
            <a:off x="8294370" y="1675130"/>
            <a:ext cx="2035175" cy="524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400" b="1"/>
              <a:t>单路分支结构</a:t>
            </a:r>
            <a:endParaRPr lang="zh-CN" altLang="en-US" sz="2400" b="1"/>
          </a:p>
        </p:txBody>
      </p:sp>
      <p:sp>
        <p:nvSpPr>
          <p:cNvPr id="21" name="矩形 20"/>
          <p:cNvSpPr/>
          <p:nvPr/>
        </p:nvSpPr>
        <p:spPr>
          <a:xfrm>
            <a:off x="8294370" y="2663825"/>
            <a:ext cx="2183765" cy="524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400" b="1"/>
              <a:t>多路分支结构</a:t>
            </a:r>
            <a:endParaRPr lang="zh-CN" altLang="en-US" sz="2400" b="1"/>
          </a:p>
        </p:txBody>
      </p:sp>
      <p:sp>
        <p:nvSpPr>
          <p:cNvPr id="22" name="矩形 21"/>
          <p:cNvSpPr/>
          <p:nvPr/>
        </p:nvSpPr>
        <p:spPr>
          <a:xfrm>
            <a:off x="8294370" y="3771900"/>
            <a:ext cx="2621280" cy="524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2400" b="1"/>
              <a:t>分支结构的嵌套</a:t>
            </a:r>
            <a:endParaRPr lang="zh-CN" altLang="en-US" sz="2400" b="1"/>
          </a:p>
        </p:txBody>
      </p:sp>
      <p:sp>
        <p:nvSpPr>
          <p:cNvPr id="3" name="矩形 2"/>
          <p:cNvSpPr/>
          <p:nvPr/>
        </p:nvSpPr>
        <p:spPr>
          <a:xfrm>
            <a:off x="1482725" y="5109845"/>
            <a:ext cx="3791585" cy="460375"/>
          </a:xfrm>
          <a:prstGeom prst="rect">
            <a:avLst/>
          </a:prstGeom>
          <a:solidFill>
            <a:srgbClr val="C00000"/>
          </a:solidFill>
          <a:ln>
            <a:noFill/>
          </a:ln>
        </p:spPr>
        <p:txBody>
          <a:bodyPr wrap="square" rtlCol="0" anchor="t">
            <a:spAutoFit/>
            <a:scene3d>
              <a:camera prst="orthographicFront"/>
              <a:lightRig rig="threePt" dir="t"/>
            </a:scene3d>
          </a:bodyPr>
          <a:p>
            <a:pPr algn="ctr"/>
            <a:r>
              <a:rPr lang="zh-CN" sz="2400">
                <a:solidFill>
                  <a:schemeClr val="bg1"/>
                </a:solidFill>
                <a:effectLst/>
                <a:latin typeface="方正大黑简体" panose="02000000000000000000" charset="-122"/>
                <a:ea typeface="方正大黑简体" panose="02000000000000000000" charset="-122"/>
                <a:cs typeface="方正大黑简体" panose="02000000000000000000" charset="-122"/>
              </a:rPr>
              <a:t>结果：</a:t>
            </a:r>
            <a:r>
              <a:rPr lang="en-US" altLang="zh-CN" sz="2400">
                <a:solidFill>
                  <a:schemeClr val="bg1"/>
                </a:solidFill>
                <a:effectLst/>
                <a:latin typeface="方正大黑简体" panose="02000000000000000000" charset="-122"/>
                <a:ea typeface="方正大黑简体" panose="02000000000000000000" charset="-122"/>
                <a:cs typeface="方正大黑简体" panose="02000000000000000000" charset="-122"/>
              </a:rPr>
              <a:t>1</a:t>
            </a:r>
            <a:r>
              <a:rPr lang="zh-CN" altLang="en-US" sz="2400">
                <a:solidFill>
                  <a:schemeClr val="bg1"/>
                </a:solidFill>
                <a:effectLst/>
                <a:latin typeface="方正大黑简体" panose="02000000000000000000" charset="-122"/>
                <a:ea typeface="方正大黑简体" panose="02000000000000000000" charset="-122"/>
                <a:cs typeface="方正大黑简体" panose="02000000000000000000" charset="-122"/>
              </a:rPr>
              <a:t>（真）、</a:t>
            </a:r>
            <a:r>
              <a:rPr lang="en-US" altLang="zh-CN" sz="2400">
                <a:solidFill>
                  <a:schemeClr val="bg1"/>
                </a:solidFill>
                <a:effectLst/>
                <a:latin typeface="方正大黑简体" panose="02000000000000000000" charset="-122"/>
                <a:ea typeface="方正大黑简体" panose="02000000000000000000" charset="-122"/>
                <a:cs typeface="方正大黑简体" panose="02000000000000000000" charset="-122"/>
              </a:rPr>
              <a:t> 0</a:t>
            </a:r>
            <a:r>
              <a:rPr lang="zh-CN" altLang="en-US" sz="2400">
                <a:solidFill>
                  <a:schemeClr val="bg1"/>
                </a:solidFill>
                <a:effectLst/>
                <a:latin typeface="方正大黑简体" panose="02000000000000000000" charset="-122"/>
                <a:ea typeface="方正大黑简体" panose="02000000000000000000" charset="-122"/>
                <a:cs typeface="方正大黑简体" panose="02000000000000000000" charset="-122"/>
              </a:rPr>
              <a:t>（假）</a:t>
            </a:r>
            <a:endParaRPr lang="zh-CN" altLang="en-US" sz="2400">
              <a:solidFill>
                <a:schemeClr val="bg1"/>
              </a:solidFill>
              <a:effectLst/>
              <a:latin typeface="方正大黑简体" panose="02000000000000000000" charset="-122"/>
              <a:ea typeface="方正大黑简体" panose="02000000000000000000" charset="-122"/>
              <a:cs typeface="方正大黑简体" panose="02000000000000000000" charset="-122"/>
            </a:endParaRPr>
          </a:p>
        </p:txBody>
      </p:sp>
      <p:sp>
        <p:nvSpPr>
          <p:cNvPr id="14" name="右中括号 13"/>
          <p:cNvSpPr/>
          <p:nvPr/>
        </p:nvSpPr>
        <p:spPr>
          <a:xfrm>
            <a:off x="6621780" y="2466975"/>
            <a:ext cx="122555" cy="1428115"/>
          </a:xfrm>
          <a:prstGeom prst="rightBracket">
            <a:avLst/>
          </a:prstGeom>
          <a:ln w="57150" cmpd="sng">
            <a:prstDash val="soli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5" name="右中括号 14"/>
          <p:cNvSpPr/>
          <p:nvPr/>
        </p:nvSpPr>
        <p:spPr>
          <a:xfrm flipH="1">
            <a:off x="7999095" y="2199640"/>
            <a:ext cx="104775" cy="1854835"/>
          </a:xfrm>
          <a:prstGeom prst="rightBracket">
            <a:avLst/>
          </a:prstGeom>
          <a:ln w="57150" cmpd="sng">
            <a:prstDash val="soli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3" name="文本框 22"/>
          <p:cNvSpPr txBox="1"/>
          <p:nvPr/>
        </p:nvSpPr>
        <p:spPr>
          <a:xfrm>
            <a:off x="2962275" y="2663825"/>
            <a:ext cx="1706880" cy="398780"/>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none" rtlCol="0">
            <a:spAutoFit/>
          </a:bodyPr>
          <a:p>
            <a:pPr algn="l"/>
            <a:r>
              <a:rPr lang="zh-CN" altLang="en-US" sz="2000">
                <a:solidFill>
                  <a:schemeClr val="tx1"/>
                </a:solidFill>
                <a:effectLst/>
                <a:latin typeface="方正大黑简体" panose="02000000000000000000" charset="-122"/>
                <a:ea typeface="方正大黑简体" panose="02000000000000000000" charset="-122"/>
                <a:cs typeface="方正大黑简体" panose="02000000000000000000" charset="-122"/>
                <a:sym typeface="+mn-ea"/>
              </a:rPr>
              <a:t>运算优先级别</a:t>
            </a:r>
            <a:endParaRPr lang="zh-CN" altLang="en-US" sz="2000">
              <a:solidFill>
                <a:schemeClr val="tx1"/>
              </a:solidFill>
              <a:effectLst/>
              <a:latin typeface="方正大黑简体" panose="02000000000000000000" charset="-122"/>
              <a:ea typeface="方正大黑简体" panose="02000000000000000000" charset="-122"/>
              <a:cs typeface="方正大黑简体" panose="02000000000000000000" charset="-122"/>
              <a:sym typeface="+mn-ea"/>
            </a:endParaRPr>
          </a:p>
        </p:txBody>
      </p:sp>
      <p:grpSp>
        <p:nvGrpSpPr>
          <p:cNvPr id="31" name="组合 30"/>
          <p:cNvGrpSpPr/>
          <p:nvPr/>
        </p:nvGrpSpPr>
        <p:grpSpPr>
          <a:xfrm>
            <a:off x="1027430" y="1645920"/>
            <a:ext cx="635000" cy="1036955"/>
            <a:chOff x="171" y="2627"/>
            <a:chExt cx="1000" cy="1633"/>
          </a:xfrm>
        </p:grpSpPr>
        <p:sp>
          <p:nvSpPr>
            <p:cNvPr id="16" name="上箭头 15"/>
            <p:cNvSpPr/>
            <p:nvPr/>
          </p:nvSpPr>
          <p:spPr>
            <a:xfrm>
              <a:off x="718" y="3093"/>
              <a:ext cx="453" cy="827"/>
            </a:xfrm>
            <a:prstGeom prst="upArrow">
              <a:avLst/>
            </a:prstGeom>
            <a:gradFill>
              <a:gsLst>
                <a:gs pos="0">
                  <a:srgbClr val="FE4444"/>
                </a:gs>
                <a:gs pos="100000">
                  <a:srgbClr val="832B2B"/>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198" y="2627"/>
              <a:ext cx="690" cy="628"/>
            </a:xfrm>
            <a:prstGeom prst="rect">
              <a:avLst/>
            </a:prstGeom>
            <a:noFill/>
          </p:spPr>
          <p:txBody>
            <a:bodyPr wrap="none" rtlCol="0">
              <a:spAutoFit/>
            </a:bodyPr>
            <a:p>
              <a:pPr algn="l"/>
              <a:r>
                <a:rPr lang="zh-CN" altLang="en-US" sz="2000" b="1">
                  <a:solidFill>
                    <a:srgbClr val="C00000"/>
                  </a:solidFill>
                  <a:effectLst/>
                  <a:latin typeface="方正大黑简体" panose="02000000000000000000" charset="-122"/>
                  <a:ea typeface="方正大黑简体" panose="02000000000000000000" charset="-122"/>
                  <a:cs typeface="方正大黑简体" panose="02000000000000000000" charset="-122"/>
                  <a:sym typeface="+mn-ea"/>
                </a:rPr>
                <a:t>高</a:t>
              </a:r>
              <a:endParaRPr lang="zh-CN" altLang="en-US" sz="2000" b="1">
                <a:solidFill>
                  <a:srgbClr val="C00000"/>
                </a:solidFill>
                <a:effectLst/>
                <a:latin typeface="方正大黑简体" panose="02000000000000000000" charset="-122"/>
                <a:ea typeface="方正大黑简体" panose="02000000000000000000" charset="-122"/>
                <a:cs typeface="方正大黑简体" panose="02000000000000000000" charset="-122"/>
                <a:sym typeface="+mn-ea"/>
              </a:endParaRPr>
            </a:p>
          </p:txBody>
        </p:sp>
        <p:sp>
          <p:nvSpPr>
            <p:cNvPr id="25" name="文本框 24"/>
            <p:cNvSpPr txBox="1"/>
            <p:nvPr/>
          </p:nvSpPr>
          <p:spPr>
            <a:xfrm>
              <a:off x="171" y="3632"/>
              <a:ext cx="690" cy="628"/>
            </a:xfrm>
            <a:prstGeom prst="rect">
              <a:avLst/>
            </a:prstGeom>
            <a:noFill/>
          </p:spPr>
          <p:txBody>
            <a:bodyPr wrap="none" rtlCol="0">
              <a:spAutoFit/>
            </a:bodyPr>
            <a:p>
              <a:pPr algn="l"/>
              <a:r>
                <a:rPr lang="zh-CN" altLang="en-US" sz="2000" b="1">
                  <a:solidFill>
                    <a:srgbClr val="C00000"/>
                  </a:solidFill>
                  <a:effectLst/>
                  <a:latin typeface="方正大黑简体" panose="02000000000000000000" charset="-122"/>
                  <a:ea typeface="方正大黑简体" panose="02000000000000000000" charset="-122"/>
                  <a:cs typeface="方正大黑简体" panose="02000000000000000000" charset="-122"/>
                  <a:sym typeface="+mn-ea"/>
                </a:rPr>
                <a:t>低</a:t>
              </a:r>
              <a:endParaRPr lang="zh-CN" altLang="en-US" sz="2000" b="1" dirty="0">
                <a:solidFill>
                  <a:srgbClr val="C00000"/>
                </a:solidFill>
                <a:effectLst/>
                <a:latin typeface="方正大黑简体" panose="02000000000000000000" charset="-122"/>
                <a:ea typeface="方正大黑简体" panose="02000000000000000000" charset="-122"/>
                <a:cs typeface="方正大黑简体" panose="02000000000000000000" charset="-122"/>
                <a:sym typeface="+mn-ea"/>
              </a:endParaRPr>
            </a:p>
          </p:txBody>
        </p:sp>
      </p:grpSp>
      <p:sp>
        <p:nvSpPr>
          <p:cNvPr id="26" name="文本框 25"/>
          <p:cNvSpPr txBox="1"/>
          <p:nvPr/>
        </p:nvSpPr>
        <p:spPr>
          <a:xfrm>
            <a:off x="3335655" y="1626870"/>
            <a:ext cx="1297305" cy="706755"/>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p>
            <a:pPr algn="dist"/>
            <a:r>
              <a:rPr lang="zh-CN" altLang="en-US" sz="2000">
                <a:solidFill>
                  <a:schemeClr val="tx1"/>
                </a:solidFill>
                <a:effectLst/>
                <a:latin typeface="方正大黑简体" panose="02000000000000000000" charset="-122"/>
                <a:ea typeface="方正大黑简体" panose="02000000000000000000" charset="-122"/>
                <a:cs typeface="方正大黑简体" panose="02000000000000000000" charset="-122"/>
                <a:sym typeface="+mn-ea"/>
              </a:rPr>
              <a:t>运算符及表达式  </a:t>
            </a:r>
            <a:endParaRPr lang="zh-CN" altLang="en-US" sz="2000">
              <a:solidFill>
                <a:schemeClr val="tx1"/>
              </a:solidFill>
              <a:effectLst/>
              <a:latin typeface="方正大黑简体" panose="02000000000000000000" charset="-122"/>
              <a:ea typeface="方正大黑简体" panose="02000000000000000000" charset="-122"/>
              <a:cs typeface="方正大黑简体" panose="02000000000000000000" charset="-122"/>
              <a:sym typeface="+mn-ea"/>
            </a:endParaRPr>
          </a:p>
        </p:txBody>
      </p:sp>
      <p:sp>
        <p:nvSpPr>
          <p:cNvPr id="27" name="右中括号 26"/>
          <p:cNvSpPr/>
          <p:nvPr/>
        </p:nvSpPr>
        <p:spPr>
          <a:xfrm>
            <a:off x="4669155" y="3427730"/>
            <a:ext cx="144145" cy="868680"/>
          </a:xfrm>
          <a:prstGeom prst="rightBracket">
            <a:avLst/>
          </a:prstGeom>
          <a:ln w="57150" cmpd="sng">
            <a:prstDash val="soli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8" name="文本框 27"/>
          <p:cNvSpPr txBox="1"/>
          <p:nvPr/>
        </p:nvSpPr>
        <p:spPr>
          <a:xfrm>
            <a:off x="3325495" y="3188335"/>
            <a:ext cx="1297305" cy="706755"/>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square" rtlCol="0">
            <a:spAutoFit/>
          </a:bodyPr>
          <a:p>
            <a:pPr algn="dist"/>
            <a:r>
              <a:rPr lang="zh-CN" altLang="en-US" sz="2000">
                <a:solidFill>
                  <a:schemeClr val="tx1"/>
                </a:solidFill>
                <a:effectLst/>
                <a:latin typeface="方正大黑简体" panose="02000000000000000000" charset="-122"/>
                <a:ea typeface="方正大黑简体" panose="02000000000000000000" charset="-122"/>
                <a:cs typeface="方正大黑简体" panose="02000000000000000000" charset="-122"/>
                <a:sym typeface="+mn-ea"/>
              </a:rPr>
              <a:t>运算符及表达式  </a:t>
            </a:r>
            <a:endParaRPr lang="zh-CN" altLang="en-US" sz="2000">
              <a:solidFill>
                <a:schemeClr val="tx1"/>
              </a:solidFill>
              <a:effectLst/>
              <a:latin typeface="方正大黑简体" panose="02000000000000000000" charset="-122"/>
              <a:ea typeface="方正大黑简体" panose="02000000000000000000" charset="-122"/>
              <a:cs typeface="方正大黑简体" panose="02000000000000000000" charset="-122"/>
              <a:sym typeface="+mn-ea"/>
            </a:endParaRPr>
          </a:p>
        </p:txBody>
      </p:sp>
      <p:sp>
        <p:nvSpPr>
          <p:cNvPr id="29" name="文本框 28"/>
          <p:cNvSpPr txBox="1"/>
          <p:nvPr/>
        </p:nvSpPr>
        <p:spPr>
          <a:xfrm>
            <a:off x="2962275" y="4138930"/>
            <a:ext cx="1706880" cy="398780"/>
          </a:xfrm>
          <a:prstGeom prst="rect">
            <a:avLst/>
          </a:prstGeom>
          <a:noFill/>
          <a:extLst>
            <a:ext uri="{909E8E84-426E-40DD-AFC4-6F175D3DCCD1}">
              <a14:hiddenFill xmlns:a14="http://schemas.microsoft.com/office/drawing/2010/main">
                <a:solidFill>
                  <a:schemeClr val="accent1">
                    <a:lumMod val="20000"/>
                    <a:lumOff val="80000"/>
                  </a:schemeClr>
                </a:solidFill>
              </a14:hiddenFill>
            </a:ext>
          </a:extLst>
        </p:spPr>
        <p:txBody>
          <a:bodyPr wrap="none" rtlCol="0">
            <a:spAutoFit/>
          </a:bodyPr>
          <a:p>
            <a:pPr algn="l"/>
            <a:r>
              <a:rPr lang="zh-CN" altLang="en-US" sz="2000">
                <a:solidFill>
                  <a:schemeClr val="tx1"/>
                </a:solidFill>
                <a:effectLst/>
                <a:latin typeface="方正大黑简体" panose="02000000000000000000" charset="-122"/>
                <a:ea typeface="方正大黑简体" panose="02000000000000000000" charset="-122"/>
                <a:cs typeface="方正大黑简体" panose="02000000000000000000" charset="-122"/>
                <a:sym typeface="+mn-ea"/>
              </a:rPr>
              <a:t>运算优先级别</a:t>
            </a:r>
            <a:endParaRPr lang="zh-CN" altLang="en-US" sz="2000">
              <a:solidFill>
                <a:schemeClr val="tx1"/>
              </a:solidFill>
              <a:effectLst/>
              <a:latin typeface="方正大黑简体" panose="02000000000000000000" charset="-122"/>
              <a:ea typeface="方正大黑简体" panose="02000000000000000000" charset="-122"/>
              <a:cs typeface="方正大黑简体" panose="02000000000000000000" charset="-122"/>
              <a:sym typeface="+mn-ea"/>
            </a:endParaRPr>
          </a:p>
        </p:txBody>
      </p:sp>
      <p:sp>
        <p:nvSpPr>
          <p:cNvPr id="30" name="右中括号 29"/>
          <p:cNvSpPr/>
          <p:nvPr/>
        </p:nvSpPr>
        <p:spPr>
          <a:xfrm>
            <a:off x="4669155" y="1922780"/>
            <a:ext cx="144145" cy="868680"/>
          </a:xfrm>
          <a:prstGeom prst="rightBracket">
            <a:avLst/>
          </a:prstGeom>
          <a:ln w="57150" cmpd="sng">
            <a:prstDash val="soli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nvGrpSpPr>
          <p:cNvPr id="33" name="组合 32"/>
          <p:cNvGrpSpPr/>
          <p:nvPr/>
        </p:nvGrpSpPr>
        <p:grpSpPr>
          <a:xfrm>
            <a:off x="1028065" y="3060065"/>
            <a:ext cx="634365" cy="1036955"/>
            <a:chOff x="171" y="2627"/>
            <a:chExt cx="999" cy="1633"/>
          </a:xfrm>
        </p:grpSpPr>
        <p:sp>
          <p:nvSpPr>
            <p:cNvPr id="34" name="上箭头 33"/>
            <p:cNvSpPr/>
            <p:nvPr/>
          </p:nvSpPr>
          <p:spPr>
            <a:xfrm>
              <a:off x="718" y="3093"/>
              <a:ext cx="453" cy="827"/>
            </a:xfrm>
            <a:prstGeom prst="upArrow">
              <a:avLst/>
            </a:prstGeom>
            <a:gradFill>
              <a:gsLst>
                <a:gs pos="0">
                  <a:srgbClr val="FE4444"/>
                </a:gs>
                <a:gs pos="100000">
                  <a:srgbClr val="832B2B"/>
                </a:gs>
              </a:gsLst>
              <a:lin scaled="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nvSpPr>
          <p:spPr>
            <a:xfrm>
              <a:off x="198" y="2627"/>
              <a:ext cx="688" cy="628"/>
            </a:xfrm>
            <a:prstGeom prst="rect">
              <a:avLst/>
            </a:prstGeom>
            <a:noFill/>
          </p:spPr>
          <p:txBody>
            <a:bodyPr wrap="none" rtlCol="0">
              <a:spAutoFit/>
            </a:bodyPr>
            <a:p>
              <a:pPr algn="l"/>
              <a:r>
                <a:rPr lang="zh-CN" altLang="en-US" sz="2000">
                  <a:solidFill>
                    <a:srgbClr val="C00000"/>
                  </a:solidFill>
                  <a:effectLst/>
                  <a:latin typeface="方正大黑简体" panose="02000000000000000000" charset="-122"/>
                  <a:ea typeface="方正大黑简体" panose="02000000000000000000" charset="-122"/>
                  <a:cs typeface="方正大黑简体" panose="02000000000000000000" charset="-122"/>
                  <a:sym typeface="+mn-ea"/>
                </a:rPr>
                <a:t>高</a:t>
              </a:r>
              <a:endParaRPr lang="zh-CN" altLang="en-US" sz="2000">
                <a:solidFill>
                  <a:srgbClr val="C00000"/>
                </a:solidFill>
                <a:effectLst/>
                <a:latin typeface="方正大黑简体" panose="02000000000000000000" charset="-122"/>
                <a:ea typeface="方正大黑简体" panose="02000000000000000000" charset="-122"/>
                <a:cs typeface="方正大黑简体" panose="02000000000000000000" charset="-122"/>
              </a:endParaRPr>
            </a:p>
          </p:txBody>
        </p:sp>
        <p:sp>
          <p:nvSpPr>
            <p:cNvPr id="36" name="文本框 35"/>
            <p:cNvSpPr txBox="1"/>
            <p:nvPr/>
          </p:nvSpPr>
          <p:spPr>
            <a:xfrm>
              <a:off x="171" y="3632"/>
              <a:ext cx="688" cy="628"/>
            </a:xfrm>
            <a:prstGeom prst="rect">
              <a:avLst/>
            </a:prstGeom>
            <a:noFill/>
          </p:spPr>
          <p:txBody>
            <a:bodyPr wrap="none" rtlCol="0">
              <a:spAutoFit/>
            </a:bodyPr>
            <a:p>
              <a:pPr algn="l"/>
              <a:r>
                <a:rPr lang="zh-CN" altLang="en-US" sz="2000">
                  <a:solidFill>
                    <a:srgbClr val="C00000"/>
                  </a:solidFill>
                  <a:effectLst/>
                  <a:latin typeface="方正大黑简体" panose="02000000000000000000" charset="-122"/>
                  <a:ea typeface="方正大黑简体" panose="02000000000000000000" charset="-122"/>
                  <a:cs typeface="方正大黑简体" panose="02000000000000000000" charset="-122"/>
                  <a:sym typeface="+mn-ea"/>
                </a:rPr>
                <a:t>低</a:t>
              </a:r>
              <a:endParaRPr lang="zh-CN" altLang="en-US" sz="1600" dirty="0">
                <a:solidFill>
                  <a:srgbClr val="FF3300"/>
                </a:solidFill>
                <a:effectLst/>
                <a:latin typeface="方正大黑简体" panose="02000000000000000000" charset="-122"/>
                <a:ea typeface="方正大黑简体" panose="02000000000000000000" charset="-122"/>
                <a:cs typeface="方正大黑简体" panose="02000000000000000000" charset="-122"/>
              </a:endParaRPr>
            </a:p>
          </p:txBody>
        </p:sp>
      </p:grpSp>
      <p:sp>
        <p:nvSpPr>
          <p:cNvPr id="38" name="圆角矩形 37"/>
          <p:cNvSpPr/>
          <p:nvPr/>
        </p:nvSpPr>
        <p:spPr>
          <a:xfrm>
            <a:off x="1662430" y="1725930"/>
            <a:ext cx="1680210" cy="82423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52095" rIns="0" bIns="0" rtlCol="0" anchor="ctr">
            <a:scene3d>
              <a:camera prst="orthographicFront"/>
              <a:lightRig rig="threePt" dir="t"/>
            </a:scene3d>
          </a:bodyPr>
          <a:p>
            <a:pPr defTabSz="914400">
              <a:lnSpc>
                <a:spcPct val="110000"/>
              </a:lnSpc>
            </a:pPr>
            <a:r>
              <a:rPr lang="zh-CN" altLang="en-US" b="1">
                <a:solidFill>
                  <a:schemeClr val="accent1">
                    <a:lumMod val="50000"/>
                  </a:schemeClr>
                </a:solidFill>
                <a:effectLst>
                  <a:outerShdw blurRad="38100" dist="19050" dir="2700000" algn="tl" rotWithShape="0">
                    <a:schemeClr val="dk1">
                      <a:alpha val="40000"/>
                    </a:schemeClr>
                  </a:outerShdw>
                </a:effectLst>
                <a:latin typeface="方正大黑简体" panose="02000000000000000000" charset="-122"/>
                <a:ea typeface="方正大黑简体" panose="02000000000000000000" charset="-122"/>
                <a:cs typeface="方正大黑简体" panose="02000000000000000000" charset="-122"/>
                <a:sym typeface="+mn-ea"/>
              </a:rPr>
              <a:t>&gt;、&lt;、&gt;=、&lt;=</a:t>
            </a:r>
            <a:endParaRPr lang="zh-CN" altLang="en-US" b="1">
              <a:solidFill>
                <a:schemeClr val="accent1">
                  <a:lumMod val="50000"/>
                </a:schemeClr>
              </a:solidFill>
              <a:effectLst>
                <a:outerShdw blurRad="38100" dist="19050" dir="2700000" algn="tl" rotWithShape="0">
                  <a:schemeClr val="dk1">
                    <a:alpha val="40000"/>
                  </a:schemeClr>
                </a:outerShdw>
              </a:effectLst>
              <a:latin typeface="方正大黑简体" panose="02000000000000000000" charset="-122"/>
              <a:ea typeface="方正大黑简体" panose="02000000000000000000" charset="-122"/>
              <a:cs typeface="方正大黑简体" panose="02000000000000000000" charset="-122"/>
            </a:endParaRPr>
          </a:p>
          <a:p>
            <a:pPr defTabSz="914400">
              <a:lnSpc>
                <a:spcPct val="110000"/>
              </a:lnSpc>
            </a:pPr>
            <a:r>
              <a:rPr lang="zh-CN" altLang="en-US" b="1">
                <a:solidFill>
                  <a:schemeClr val="accent1">
                    <a:lumMod val="50000"/>
                  </a:schemeClr>
                </a:solidFill>
                <a:effectLst>
                  <a:outerShdw blurRad="38100" dist="19050" dir="2700000" algn="tl" rotWithShape="0">
                    <a:schemeClr val="dk1">
                      <a:alpha val="40000"/>
                    </a:schemeClr>
                  </a:outerShdw>
                </a:effectLst>
                <a:latin typeface="方正大黑简体" panose="02000000000000000000" charset="-122"/>
                <a:ea typeface="方正大黑简体" panose="02000000000000000000" charset="-122"/>
                <a:cs typeface="方正大黑简体" panose="02000000000000000000" charset="-122"/>
                <a:sym typeface="+mn-ea"/>
              </a:rPr>
              <a:t>==、!=</a:t>
            </a:r>
            <a:endParaRPr lang="zh-CN" altLang="en-US">
              <a:solidFill>
                <a:schemeClr val="accent1">
                  <a:lumMod val="50000"/>
                </a:schemeClr>
              </a:solidFill>
              <a:effectLst>
                <a:outerShdw blurRad="38100" dist="19050" dir="2700000" algn="tl" rotWithShape="0">
                  <a:schemeClr val="dk1">
                    <a:alpha val="40000"/>
                  </a:schemeClr>
                </a:outerShdw>
              </a:effectLst>
            </a:endParaRPr>
          </a:p>
          <a:p>
            <a:pPr algn="ctr"/>
            <a:endParaRPr lang="zh-CN" altLang="en-US" b="1">
              <a:solidFill>
                <a:schemeClr val="accent1">
                  <a:lumMod val="50000"/>
                </a:schemeClr>
              </a:solidFill>
              <a:effectLst>
                <a:outerShdw blurRad="38100" dist="19050" dir="2700000" algn="tl" rotWithShape="0">
                  <a:schemeClr val="dk1">
                    <a:alpha val="40000"/>
                  </a:schemeClr>
                </a:outerShdw>
              </a:effectLst>
              <a:latin typeface="方正大黑简体" panose="02000000000000000000" charset="-122"/>
              <a:ea typeface="方正大黑简体" panose="02000000000000000000" charset="-122"/>
              <a:cs typeface="方正大黑简体" panose="02000000000000000000" charset="-122"/>
            </a:endParaRPr>
          </a:p>
        </p:txBody>
      </p:sp>
      <p:sp>
        <p:nvSpPr>
          <p:cNvPr id="39" name="上箭头 38"/>
          <p:cNvSpPr/>
          <p:nvPr/>
        </p:nvSpPr>
        <p:spPr>
          <a:xfrm>
            <a:off x="7795895" y="5173345"/>
            <a:ext cx="287655" cy="525145"/>
          </a:xfrm>
          <a:prstGeom prst="upArrow">
            <a:avLst/>
          </a:prstGeom>
          <a:gradFill>
            <a:gsLst>
              <a:gs pos="0">
                <a:srgbClr val="FE4444"/>
              </a:gs>
              <a:gs pos="100000">
                <a:srgbClr val="832B2B"/>
              </a:gs>
            </a:gsLst>
            <a:lin scaled="0"/>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right)">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right)">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up)">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ppt_x"/>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9156"/>
                                        </p:tgtEl>
                                        <p:attrNameLst>
                                          <p:attrName>style.visibility</p:attrName>
                                        </p:attrNameLst>
                                      </p:cBhvr>
                                      <p:to>
                                        <p:strVal val="visible"/>
                                      </p:to>
                                    </p:set>
                                    <p:anim calcmode="lin" valueType="num">
                                      <p:cBhvr additive="base">
                                        <p:cTn id="77" dur="500" fill="hold"/>
                                        <p:tgtEl>
                                          <p:spTgt spid="49156"/>
                                        </p:tgtEl>
                                        <p:attrNameLst>
                                          <p:attrName>ppt_x</p:attrName>
                                        </p:attrNameLst>
                                      </p:cBhvr>
                                      <p:tavLst>
                                        <p:tav tm="0">
                                          <p:val>
                                            <p:strVal val="#ppt_x"/>
                                          </p:val>
                                        </p:tav>
                                        <p:tav tm="100000">
                                          <p:val>
                                            <p:strVal val="#ppt_x"/>
                                          </p:val>
                                        </p:tav>
                                      </p:tavLst>
                                    </p:anim>
                                    <p:anim calcmode="lin" valueType="num">
                                      <p:cBhvr additive="base">
                                        <p:cTn id="78" dur="500" fill="hold"/>
                                        <p:tgtEl>
                                          <p:spTgt spid="4915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wipe(left)">
                                      <p:cBhvr>
                                        <p:cTn id="89" dur="500"/>
                                        <p:tgtEl>
                                          <p:spTgt spid="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6389"/>
                                        </p:tgtEl>
                                        <p:attrNameLst>
                                          <p:attrName>style.visibility</p:attrName>
                                        </p:attrNameLst>
                                      </p:cBhvr>
                                      <p:to>
                                        <p:strVal val="visible"/>
                                      </p:to>
                                    </p:set>
                                    <p:animEffect transition="in" filter="wipe(left)">
                                      <p:cBhvr>
                                        <p:cTn id="94" dur="500"/>
                                        <p:tgtEl>
                                          <p:spTgt spid="16389"/>
                                        </p:tgtEl>
                                      </p:cBhvr>
                                    </p:animEffect>
                                  </p:childTnLst>
                                </p:cTn>
                              </p:par>
                            </p:childTnLst>
                          </p:cTn>
                        </p:par>
                        <p:par>
                          <p:cTn id="95" fill="hold">
                            <p:stCondLst>
                              <p:cond delay="500"/>
                            </p:stCondLst>
                            <p:childTnLst>
                              <p:par>
                                <p:cTn id="96" presetID="22" presetClass="entr" presetSubtype="4" fill="hold" grpId="0"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down)">
                                      <p:cBhvr>
                                        <p:cTn id="9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20" grpId="0" bldLvl="0" animBg="1"/>
      <p:bldP spid="21" grpId="0" bldLvl="0" animBg="1"/>
      <p:bldP spid="22" grpId="0" bldLvl="0" animBg="1"/>
      <p:bldP spid="14" grpId="0" bldLvl="0" animBg="1"/>
      <p:bldP spid="4" grpId="0" bldLvl="0" animBg="1"/>
      <p:bldP spid="12" grpId="0" bldLvl="0" animBg="1"/>
      <p:bldP spid="30" grpId="0" bldLvl="0" animBg="1"/>
      <p:bldP spid="26" grpId="0"/>
      <p:bldP spid="23" grpId="0"/>
      <p:bldP spid="38" grpId="0" bldLvl="0" animBg="1"/>
      <p:bldP spid="49156" grpId="0" bldLvl="0" animBg="1"/>
      <p:bldP spid="3" grpId="0" bldLvl="0" animBg="1"/>
      <p:bldP spid="16389" grpId="0"/>
      <p:bldP spid="39"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59199" y="4952675"/>
            <a:ext cx="8432801" cy="1905325"/>
            <a:chOff x="2583543" y="4687045"/>
            <a:chExt cx="9608458" cy="2170956"/>
          </a:xfrm>
        </p:grpSpPr>
        <p:sp>
          <p:nvSpPr>
            <p:cNvPr id="38" name="任意多边形: 形状 37"/>
            <p:cNvSpPr/>
            <p:nvPr/>
          </p:nvSpPr>
          <p:spPr>
            <a:xfrm>
              <a:off x="2583543" y="4687045"/>
              <a:ext cx="9608458" cy="2170955"/>
            </a:xfrm>
            <a:custGeom>
              <a:avLst/>
              <a:gdLst>
                <a:gd name="connsiteX0" fmla="*/ 7908759 w 12206437"/>
                <a:gd name="connsiteY0" fmla="*/ 0 h 2757948"/>
                <a:gd name="connsiteX1" fmla="*/ 12027416 w 12206437"/>
                <a:gd name="connsiteY1" fmla="*/ 671375 h 2757948"/>
                <a:gd name="connsiteX2" fmla="*/ 12206437 w 12206437"/>
                <a:gd name="connsiteY2" fmla="*/ 735988 h 2757948"/>
                <a:gd name="connsiteX3" fmla="*/ 12206437 w 12206437"/>
                <a:gd name="connsiteY3" fmla="*/ 2757948 h 2757948"/>
                <a:gd name="connsiteX4" fmla="*/ 0 w 12206437"/>
                <a:gd name="connsiteY4" fmla="*/ 2757948 h 2757948"/>
                <a:gd name="connsiteX5" fmla="*/ 289231 w 12206437"/>
                <a:gd name="connsiteY5" fmla="*/ 2526534 h 2757948"/>
                <a:gd name="connsiteX6" fmla="*/ 7908759 w 12206437"/>
                <a:gd name="connsiteY6" fmla="*/ 0 h 2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6437" h="2757948">
                  <a:moveTo>
                    <a:pt x="7908759" y="0"/>
                  </a:moveTo>
                  <a:cubicBezTo>
                    <a:pt x="9355925" y="0"/>
                    <a:pt x="10743153" y="237039"/>
                    <a:pt x="12027416" y="671375"/>
                  </a:cubicBezTo>
                  <a:lnTo>
                    <a:pt x="12206437" y="735988"/>
                  </a:lnTo>
                  <a:lnTo>
                    <a:pt x="12206437" y="2757948"/>
                  </a:lnTo>
                  <a:lnTo>
                    <a:pt x="0" y="2757948"/>
                  </a:lnTo>
                  <a:lnTo>
                    <a:pt x="289231" y="2526534"/>
                  </a:lnTo>
                  <a:cubicBezTo>
                    <a:pt x="2359846" y="948155"/>
                    <a:pt x="5014426" y="0"/>
                    <a:pt x="7908759" y="0"/>
                  </a:cubicBezTo>
                  <a:close/>
                </a:path>
              </a:pathLst>
            </a:custGeom>
            <a:solidFill>
              <a:srgbClr val="CD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sp>
          <p:nvSpPr>
            <p:cNvPr id="35" name="任意多边形: 形状 34"/>
            <p:cNvSpPr/>
            <p:nvPr/>
          </p:nvSpPr>
          <p:spPr>
            <a:xfrm>
              <a:off x="3788228" y="4757345"/>
              <a:ext cx="8403771" cy="2100656"/>
            </a:xfrm>
            <a:custGeom>
              <a:avLst/>
              <a:gdLst>
                <a:gd name="connsiteX0" fmla="*/ 7349028 w 11033296"/>
                <a:gd name="connsiteY0" fmla="*/ 0 h 2757948"/>
                <a:gd name="connsiteX1" fmla="*/ 10739884 w 11033296"/>
                <a:gd name="connsiteY1" fmla="*/ 523353 h 2757948"/>
                <a:gd name="connsiteX2" fmla="*/ 11033296 w 11033296"/>
                <a:gd name="connsiteY2" fmla="*/ 623647 h 2757948"/>
                <a:gd name="connsiteX3" fmla="*/ 11033296 w 11033296"/>
                <a:gd name="connsiteY3" fmla="*/ 2757948 h 2757948"/>
                <a:gd name="connsiteX4" fmla="*/ 0 w 11033296"/>
                <a:gd name="connsiteY4" fmla="*/ 2757948 h 2757948"/>
                <a:gd name="connsiteX5" fmla="*/ 236016 w 11033296"/>
                <a:gd name="connsiteY5" fmla="*/ 2553505 h 2757948"/>
                <a:gd name="connsiteX6" fmla="*/ 7349028 w 11033296"/>
                <a:gd name="connsiteY6" fmla="*/ 0 h 275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33296" h="2757948">
                  <a:moveTo>
                    <a:pt x="7349028" y="0"/>
                  </a:moveTo>
                  <a:cubicBezTo>
                    <a:pt x="8531123" y="0"/>
                    <a:pt x="9670377" y="183420"/>
                    <a:pt x="10739884" y="523353"/>
                  </a:cubicBezTo>
                  <a:lnTo>
                    <a:pt x="11033296" y="623647"/>
                  </a:lnTo>
                  <a:lnTo>
                    <a:pt x="11033296" y="2757948"/>
                  </a:lnTo>
                  <a:lnTo>
                    <a:pt x="0" y="2757948"/>
                  </a:lnTo>
                  <a:lnTo>
                    <a:pt x="236016" y="2553505"/>
                  </a:lnTo>
                  <a:cubicBezTo>
                    <a:pt x="2168985" y="958277"/>
                    <a:pt x="4647099" y="0"/>
                    <a:pt x="73490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grpSp>
      <p:sp>
        <p:nvSpPr>
          <p:cNvPr id="45" name="任意多边形: 形状 44"/>
          <p:cNvSpPr/>
          <p:nvPr/>
        </p:nvSpPr>
        <p:spPr>
          <a:xfrm>
            <a:off x="6134821" y="1"/>
            <a:ext cx="6057179" cy="5021942"/>
          </a:xfrm>
          <a:custGeom>
            <a:avLst/>
            <a:gdLst>
              <a:gd name="connsiteX0" fmla="*/ 90770 w 5447070"/>
              <a:gd name="connsiteY0" fmla="*/ 0 h 4100053"/>
              <a:gd name="connsiteX1" fmla="*/ 5447070 w 5447070"/>
              <a:gd name="connsiteY1" fmla="*/ 0 h 4100053"/>
              <a:gd name="connsiteX2" fmla="*/ 5447070 w 5447070"/>
              <a:gd name="connsiteY2" fmla="*/ 3348492 h 4100053"/>
              <a:gd name="connsiteX3" fmla="*/ 5204388 w 5447070"/>
              <a:gd name="connsiteY3" fmla="*/ 3529966 h 4100053"/>
              <a:gd name="connsiteX4" fmla="*/ 3338051 w 5447070"/>
              <a:gd name="connsiteY4" fmla="*/ 4100053 h 4100053"/>
              <a:gd name="connsiteX5" fmla="*/ 0 w 5447070"/>
              <a:gd name="connsiteY5" fmla="*/ 762001 h 4100053"/>
              <a:gd name="connsiteX6" fmla="*/ 67817 w 5447070"/>
              <a:gd name="connsiteY6" fmla="*/ 89268 h 410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7070" h="4100053">
                <a:moveTo>
                  <a:pt x="90770" y="0"/>
                </a:moveTo>
                <a:lnTo>
                  <a:pt x="5447070" y="0"/>
                </a:lnTo>
                <a:lnTo>
                  <a:pt x="5447070" y="3348492"/>
                </a:lnTo>
                <a:lnTo>
                  <a:pt x="5204388" y="3529966"/>
                </a:lnTo>
                <a:cubicBezTo>
                  <a:pt x="4671631" y="3889889"/>
                  <a:pt x="4029384" y="4100053"/>
                  <a:pt x="3338051" y="4100053"/>
                </a:cubicBezTo>
                <a:cubicBezTo>
                  <a:pt x="1494498" y="4100053"/>
                  <a:pt x="0" y="2605556"/>
                  <a:pt x="0" y="762001"/>
                </a:cubicBezTo>
                <a:cubicBezTo>
                  <a:pt x="0" y="531557"/>
                  <a:pt x="23351" y="306567"/>
                  <a:pt x="67817" y="89268"/>
                </a:cubicBezTo>
                <a:close/>
              </a:path>
            </a:pathLst>
          </a:custGeom>
          <a:solidFill>
            <a:srgbClr val="CD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正文宋楷" panose="00000500000000000000" charset="-122"/>
              <a:ea typeface="字魂正文宋楷" panose="00000500000000000000" charset="-122"/>
              <a:sym typeface="字魂正文宋楷" panose="00000500000000000000" charset="-122"/>
            </a:endParaRPr>
          </a:p>
        </p:txBody>
      </p:sp>
      <p:pic>
        <p:nvPicPr>
          <p:cNvPr id="21" name="图片 20" descr="C:\Users\Administrator\Desktop\未标题-1.jpg未标题-1"/>
          <p:cNvPicPr>
            <a:picLocks noChangeAspect="1"/>
          </p:cNvPicPr>
          <p:nvPr/>
        </p:nvPicPr>
        <p:blipFill>
          <a:blip r:embed="rId1"/>
          <a:srcRect/>
          <a:stretch>
            <a:fillRect/>
          </a:stretch>
        </p:blipFill>
        <p:spPr>
          <a:xfrm>
            <a:off x="8122285" y="11113"/>
            <a:ext cx="4039235" cy="4081780"/>
          </a:xfrm>
          <a:custGeom>
            <a:avLst/>
            <a:gdLst>
              <a:gd name="connsiteX0" fmla="*/ 387845 w 1852694"/>
              <a:gd name="connsiteY0" fmla="*/ 0 h 2664440"/>
              <a:gd name="connsiteX1" fmla="*/ 1852694 w 1852694"/>
              <a:gd name="connsiteY1" fmla="*/ 0 h 2664440"/>
              <a:gd name="connsiteX2" fmla="*/ 1852694 w 1852694"/>
              <a:gd name="connsiteY2" fmla="*/ 2645166 h 2664440"/>
              <a:gd name="connsiteX3" fmla="*/ 1781065 w 1852694"/>
              <a:gd name="connsiteY3" fmla="*/ 2656098 h 2664440"/>
              <a:gd name="connsiteX4" fmla="*/ 1615854 w 1852694"/>
              <a:gd name="connsiteY4" fmla="*/ 2664440 h 2664440"/>
              <a:gd name="connsiteX5" fmla="*/ 0 w 1852694"/>
              <a:gd name="connsiteY5" fmla="*/ 1048587 h 2664440"/>
              <a:gd name="connsiteX6" fmla="*/ 368983 w 1852694"/>
              <a:gd name="connsiteY6" fmla="*/ 20754 h 266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694" h="2664440">
                <a:moveTo>
                  <a:pt x="387845" y="0"/>
                </a:moveTo>
                <a:lnTo>
                  <a:pt x="1852694" y="0"/>
                </a:lnTo>
                <a:lnTo>
                  <a:pt x="1852694" y="2645166"/>
                </a:lnTo>
                <a:lnTo>
                  <a:pt x="1781065" y="2656098"/>
                </a:lnTo>
                <a:cubicBezTo>
                  <a:pt x="1726745" y="2661614"/>
                  <a:pt x="1671630" y="2664440"/>
                  <a:pt x="1615854" y="2664440"/>
                </a:cubicBezTo>
                <a:cubicBezTo>
                  <a:pt x="723443" y="2664440"/>
                  <a:pt x="0" y="1940998"/>
                  <a:pt x="0" y="1048587"/>
                </a:cubicBezTo>
                <a:cubicBezTo>
                  <a:pt x="0" y="658157"/>
                  <a:pt x="138472" y="300069"/>
                  <a:pt x="368983" y="20754"/>
                </a:cubicBezTo>
                <a:close/>
              </a:path>
            </a:pathLst>
          </a:custGeom>
        </p:spPr>
      </p:pic>
      <p:sp>
        <p:nvSpPr>
          <p:cNvPr id="23" name="文本框 22"/>
          <p:cNvSpPr txBox="1"/>
          <p:nvPr/>
        </p:nvSpPr>
        <p:spPr>
          <a:xfrm>
            <a:off x="803275" y="2609850"/>
            <a:ext cx="6483350" cy="1014730"/>
          </a:xfrm>
          <a:prstGeom prst="rect">
            <a:avLst/>
          </a:prstGeom>
          <a:noFill/>
        </p:spPr>
        <p:txBody>
          <a:bodyPr wrap="square" rtlCol="0">
            <a:spAutoFit/>
          </a:bodyPr>
          <a:lstStyle/>
          <a:p>
            <a:r>
              <a:rPr lang="zh-CN" altLang="en-US" sz="6000" b="1" dirty="0">
                <a:solidFill>
                  <a:srgbClr val="CD3132"/>
                </a:solidFill>
                <a:latin typeface="汉仪大黑简" panose="02010600000101010101" charset="-122"/>
                <a:ea typeface="汉仪大黑简" panose="02010600000101010101" charset="-122"/>
                <a:cs typeface="汉仪大黑简" panose="02010600000101010101" charset="-122"/>
                <a:sym typeface="字魂正文宋楷" panose="00000500000000000000" charset="-122"/>
              </a:rPr>
              <a:t>感谢观看</a:t>
            </a:r>
            <a:endParaRPr lang="zh-CN" altLang="en-US" sz="6000" b="1" dirty="0">
              <a:solidFill>
                <a:srgbClr val="CD3132"/>
              </a:solidFill>
              <a:latin typeface="汉仪大黑简" panose="02010600000101010101" charset="-122"/>
              <a:ea typeface="汉仪大黑简" panose="02010600000101010101" charset="-122"/>
              <a:cs typeface="汉仪大黑简" panose="02010600000101010101" charset="-122"/>
              <a:sym typeface="字魂正文宋楷" panose="00000500000000000000" charset="-122"/>
            </a:endParaRPr>
          </a:p>
        </p:txBody>
      </p:sp>
      <p:sp>
        <p:nvSpPr>
          <p:cNvPr id="25" name="文本框 24"/>
          <p:cNvSpPr txBox="1"/>
          <p:nvPr/>
        </p:nvSpPr>
        <p:spPr>
          <a:xfrm>
            <a:off x="390525" y="298450"/>
            <a:ext cx="3707130" cy="521970"/>
          </a:xfrm>
          <a:prstGeom prst="rect">
            <a:avLst/>
          </a:prstGeom>
          <a:noFill/>
          <a:ln>
            <a:noFill/>
            <a:prstDash val="sysDot"/>
          </a:ln>
          <a:extLst>
            <a:ext uri="{909E8E84-426E-40DD-AFC4-6F175D3DCCD1}">
              <a14:hiddenFill xmlns:a14="http://schemas.microsoft.com/office/drawing/2010/main">
                <a:solidFill>
                  <a:schemeClr val="bg2"/>
                </a:solidFill>
              </a14:hiddenFill>
            </a:ext>
          </a:extLst>
        </p:spPr>
        <p:txBody>
          <a:bodyPr wrap="square" rtlCol="0">
            <a:spAutoFit/>
          </a:bodyPr>
          <a:lstStyle/>
          <a:p>
            <a:pPr algn="dist"/>
            <a:r>
              <a:rPr lang="en-US" sz="2800" cap="all" dirty="0">
                <a:solidFill>
                  <a:srgbClr val="CD3132"/>
                </a:solidFill>
                <a:latin typeface="方正清刻本悦宋简体" panose="02000000000000000000" charset="-122"/>
                <a:ea typeface="方正清刻本悦宋简体" panose="02000000000000000000" charset="-122"/>
                <a:cs typeface="方正清刻本悦宋简体" panose="02000000000000000000" charset="-122"/>
                <a:sym typeface="字魂正文宋楷" panose="00000500000000000000" charset="-122"/>
              </a:rPr>
              <a:t>2021JSOI</a:t>
            </a:r>
            <a:r>
              <a:rPr lang="zh-CN" altLang="en-US" sz="2800" cap="all" dirty="0">
                <a:solidFill>
                  <a:srgbClr val="CD3132"/>
                </a:solidFill>
                <a:latin typeface="方正清刻本悦宋简体" panose="02000000000000000000" charset="-122"/>
                <a:ea typeface="方正清刻本悦宋简体" panose="02000000000000000000" charset="-122"/>
                <a:cs typeface="方正清刻本悦宋简体" panose="02000000000000000000" charset="-122"/>
                <a:sym typeface="字魂正文宋楷" panose="00000500000000000000" charset="-122"/>
              </a:rPr>
              <a:t>冬令营</a:t>
            </a:r>
            <a:endParaRPr lang="zh-CN" altLang="en-US" sz="2800" cap="all" dirty="0">
              <a:solidFill>
                <a:srgbClr val="CD3132"/>
              </a:solidFill>
              <a:uFillTx/>
              <a:latin typeface="方正清刻本悦宋简体" panose="02000000000000000000" charset="-122"/>
              <a:ea typeface="方正清刻本悦宋简体" panose="02000000000000000000" charset="-122"/>
              <a:cs typeface="方正清刻本悦宋简体" panose="02000000000000000000" charset="-122"/>
              <a:sym typeface="字魂正文宋楷" panose="00000500000000000000" charset="-122"/>
            </a:endParaRPr>
          </a:p>
        </p:txBody>
      </p:sp>
      <p:grpSp>
        <p:nvGrpSpPr>
          <p:cNvPr id="4" name="组合 3"/>
          <p:cNvGrpSpPr/>
          <p:nvPr/>
        </p:nvGrpSpPr>
        <p:grpSpPr>
          <a:xfrm>
            <a:off x="390525" y="820420"/>
            <a:ext cx="4277360" cy="50800"/>
            <a:chOff x="615" y="1292"/>
            <a:chExt cx="6736" cy="80"/>
          </a:xfrm>
        </p:grpSpPr>
        <p:cxnSp>
          <p:nvCxnSpPr>
            <p:cNvPr id="2" name="直接连接符 1"/>
            <p:cNvCxnSpPr/>
            <p:nvPr/>
          </p:nvCxnSpPr>
          <p:spPr>
            <a:xfrm>
              <a:off x="615" y="1292"/>
              <a:ext cx="5754"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597" y="1372"/>
              <a:ext cx="5754" cy="0"/>
            </a:xfrm>
            <a:prstGeom prst="line">
              <a:avLst/>
            </a:prstGeom>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782320" y="4664075"/>
            <a:ext cx="4672965" cy="953135"/>
          </a:xfrm>
          <a:prstGeom prst="rect">
            <a:avLst/>
          </a:prstGeom>
          <a:noFill/>
        </p:spPr>
        <p:txBody>
          <a:bodyPr wrap="square" rtlCol="0">
            <a:spAutoFit/>
          </a:bodyPr>
          <a:p>
            <a:pPr>
              <a:lnSpc>
                <a:spcPct val="140000"/>
              </a:lnSpc>
            </a:pPr>
            <a:r>
              <a:rPr lang="zh-CN" altLang="en-US"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rPr>
              <a:t>授课人：盐城市初级中学 谷爱清</a:t>
            </a:r>
            <a:r>
              <a:rPr lang="en-US" altLang="zh-CN"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rPr>
              <a:t>     </a:t>
            </a:r>
            <a:r>
              <a:rPr lang="zh-CN" altLang="en-US"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rPr>
              <a:t>时  间：二</a:t>
            </a:r>
            <a:r>
              <a:rPr lang="en-US" altLang="zh-CN"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rPr>
              <a:t>0</a:t>
            </a:r>
            <a:r>
              <a:rPr lang="zh-CN" altLang="en-US"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rPr>
              <a:t>二一年一月</a:t>
            </a:r>
            <a:endParaRPr lang="zh-CN" altLang="en-US" sz="2000" b="1" dirty="0">
              <a:solidFill>
                <a:schemeClr val="tx1"/>
              </a:solidFill>
              <a:latin typeface="楷体" panose="02010609060101010101" charset="-122"/>
              <a:ea typeface="楷体" panose="02010609060101010101" charset="-122"/>
              <a:cs typeface="楷体" panose="02010609060101010101" charset="-122"/>
              <a:sym typeface="字魂正文宋楷" panose="0000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25"/>
                                        </p:tgtEl>
                                        <p:attrNameLst>
                                          <p:attrName>style.visibility</p:attrName>
                                        </p:attrNameLst>
                                      </p:cBhvr>
                                      <p:to>
                                        <p:strVal val="visible"/>
                                      </p:to>
                                    </p:set>
                                    <p:anim calcmode="lin" valueType="num">
                                      <p:cBhvr>
                                        <p:cTn id="7" dur="750" fill="hold"/>
                                        <p:tgtEl>
                                          <p:spTgt spid="25"/>
                                        </p:tgtEl>
                                        <p:attrNameLst>
                                          <p:attrName>ppt_w</p:attrName>
                                        </p:attrNameLst>
                                      </p:cBhvr>
                                      <p:tavLst>
                                        <p:tav tm="0">
                                          <p:val>
                                            <p:fltVal val="0"/>
                                          </p:val>
                                        </p:tav>
                                        <p:tav tm="100000">
                                          <p:val>
                                            <p:strVal val="#ppt_w"/>
                                          </p:val>
                                        </p:tav>
                                      </p:tavLst>
                                    </p:anim>
                                    <p:anim calcmode="lin" valueType="num">
                                      <p:cBhvr>
                                        <p:cTn id="8" dur="750" fill="hold"/>
                                        <p:tgtEl>
                                          <p:spTgt spid="25"/>
                                        </p:tgtEl>
                                        <p:attrNameLst>
                                          <p:attrName>ppt_h</p:attrName>
                                        </p:attrNameLst>
                                      </p:cBhvr>
                                      <p:tavLst>
                                        <p:tav tm="0">
                                          <p:val>
                                            <p:fltVal val="0"/>
                                          </p:val>
                                        </p:tav>
                                        <p:tav tm="100000">
                                          <p:val>
                                            <p:strVal val="#ppt_h"/>
                                          </p:val>
                                        </p:tav>
                                      </p:tavLst>
                                    </p:anim>
                                    <p:animEffect transition="in" filter="fade">
                                      <p:cBhvr>
                                        <p:cTn id="9" dur="750"/>
                                        <p:tgtEl>
                                          <p:spTgt spid="25"/>
                                        </p:tgtEl>
                                      </p:cBhvr>
                                    </p:animEffect>
                                  </p:childTnLst>
                                </p:cTn>
                              </p:par>
                              <p:par>
                                <p:cTn id="10" presetID="17" presetClass="entr" presetSubtype="1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childTnLst>
                                </p:cTn>
                              </p:par>
                            </p:childTnLst>
                          </p:cTn>
                        </p:par>
                        <p:par>
                          <p:cTn id="14" fill="hold">
                            <p:stCondLst>
                              <p:cond delay="0"/>
                            </p:stCondLst>
                            <p:childTnLst>
                              <p:par>
                                <p:cTn id="15" presetID="53" presetClass="entr" presetSubtype="16" fill="hold" grpId="0" nodeType="afterEffect">
                                  <p:stCondLst>
                                    <p:cond delay="200"/>
                                  </p:stCondLst>
                                  <p:iterate type="lt">
                                    <p:tmPct val="10000"/>
                                  </p:iterate>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849"/>
                            </p:stCondLst>
                            <p:childTnLst>
                              <p:par>
                                <p:cTn id="21" presetID="17"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ldLvl="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37820" y="1362710"/>
            <a:ext cx="4455795" cy="1814830"/>
          </a:xfrm>
          <a:prstGeom prst="rect">
            <a:avLst/>
          </a:prstGeom>
        </p:spPr>
        <p:txBody>
          <a:bodyPr wrap="square">
            <a:spAutoFit/>
          </a:bodyPr>
          <a:lstStyle/>
          <a:p>
            <a:pPr indent="0" defTabSz="914400">
              <a:spcBef>
                <a:spcPct val="50000"/>
              </a:spcBef>
              <a:buClr>
                <a:schemeClr val="hlink"/>
              </a:buClr>
              <a:buFont typeface="Wingdings" panose="05000000000000000000" pitchFamily="2" charset="2"/>
              <a:buNone/>
            </a:pPr>
            <a:r>
              <a:rPr lang="en-US" altLang="zh-CN" sz="2800" dirty="0">
                <a:solidFill>
                  <a:schemeClr val="tx1"/>
                </a:solidFill>
                <a:latin typeface="Arial" panose="020B0604020202020204" pitchFamily="34" charset="0"/>
                <a:ea typeface="字魂正文宋楷" panose="00000500000000000000" charset="-122"/>
                <a:sym typeface="+mn-ea"/>
              </a:rPr>
              <a:t>1</a:t>
            </a:r>
            <a:r>
              <a:rPr lang="zh-CN" altLang="en-US" sz="2800" dirty="0">
                <a:solidFill>
                  <a:schemeClr val="tx1"/>
                </a:solidFill>
                <a:latin typeface="Arial" panose="020B0604020202020204" pitchFamily="34" charset="0"/>
                <a:ea typeface="字魂正文宋楷" panose="00000500000000000000" charset="-122"/>
                <a:sym typeface="+mn-ea"/>
              </a:rPr>
              <a:t>、天才的条件是什么</a:t>
            </a:r>
            <a:r>
              <a:rPr lang="en-US" altLang="zh-CN" sz="2800" dirty="0">
                <a:solidFill>
                  <a:schemeClr val="tx1"/>
                </a:solidFill>
                <a:latin typeface="Arial" panose="020B0604020202020204" pitchFamily="34" charset="0"/>
                <a:ea typeface="字魂正文宋楷" panose="00000500000000000000" charset="-122"/>
                <a:sym typeface="+mn-ea"/>
              </a:rPr>
              <a:t>?</a:t>
            </a:r>
            <a:endParaRPr lang="zh-CN" altLang="en-US" sz="2800" dirty="0">
              <a:solidFill>
                <a:schemeClr val="tx1"/>
              </a:solidFill>
              <a:latin typeface="Arial" panose="020B0604020202020204" pitchFamily="34" charset="0"/>
              <a:ea typeface="字魂正文宋楷" panose="00000500000000000000" charset="-122"/>
              <a:sym typeface="+mn-ea"/>
            </a:endParaRPr>
          </a:p>
          <a:p>
            <a:pPr indent="0" defTabSz="914400">
              <a:spcBef>
                <a:spcPct val="50000"/>
              </a:spcBef>
              <a:buClr>
                <a:schemeClr val="hlink"/>
              </a:buClr>
              <a:buFont typeface="Wingdings" panose="05000000000000000000" pitchFamily="2" charset="2"/>
              <a:buNone/>
            </a:pPr>
            <a:r>
              <a:rPr lang="en-US" altLang="zh-CN" sz="2800" dirty="0">
                <a:solidFill>
                  <a:schemeClr val="tx1"/>
                </a:solidFill>
                <a:latin typeface="Arial" panose="020B0604020202020204" pitchFamily="34" charset="0"/>
                <a:ea typeface="字魂正文宋楷" panose="00000500000000000000" charset="-122"/>
                <a:sym typeface="+mn-ea"/>
              </a:rPr>
              <a:t>2</a:t>
            </a:r>
            <a:r>
              <a:rPr lang="zh-CN" altLang="en-US" sz="2800" dirty="0">
                <a:solidFill>
                  <a:schemeClr val="tx1"/>
                </a:solidFill>
                <a:latin typeface="Arial" panose="020B0604020202020204" pitchFamily="34" charset="0"/>
                <a:ea typeface="字魂正文宋楷" panose="00000500000000000000" charset="-122"/>
                <a:sym typeface="+mn-ea"/>
              </a:rPr>
              <a:t>、如何表示天才的条件？</a:t>
            </a:r>
            <a:endParaRPr lang="en-US" altLang="zh-CN" sz="2800" dirty="0">
              <a:solidFill>
                <a:schemeClr val="tx1"/>
              </a:solidFill>
              <a:latin typeface="Arial" panose="020B0604020202020204" pitchFamily="34" charset="0"/>
              <a:ea typeface="字魂正文宋楷" panose="00000500000000000000" charset="-122"/>
              <a:sym typeface="+mn-ea"/>
            </a:endParaRPr>
          </a:p>
          <a:p>
            <a:pPr indent="0" defTabSz="914400">
              <a:spcBef>
                <a:spcPct val="50000"/>
              </a:spcBef>
              <a:buClr>
                <a:schemeClr val="hlink"/>
              </a:buClr>
              <a:buFont typeface="Wingdings" panose="05000000000000000000" pitchFamily="2" charset="2"/>
              <a:buNone/>
            </a:pPr>
            <a:r>
              <a:rPr lang="en-US" altLang="zh-CN" sz="2800" dirty="0">
                <a:solidFill>
                  <a:schemeClr val="tx1"/>
                </a:solidFill>
                <a:latin typeface="Arial" panose="020B0604020202020204" pitchFamily="34" charset="0"/>
                <a:ea typeface="字魂正文宋楷" panose="00000500000000000000" charset="-122"/>
                <a:sym typeface="+mn-ea"/>
              </a:rPr>
              <a:t>3</a:t>
            </a:r>
            <a:r>
              <a:rPr lang="zh-CN" altLang="en-US" sz="2800" dirty="0">
                <a:solidFill>
                  <a:schemeClr val="tx1"/>
                </a:solidFill>
                <a:latin typeface="Arial" panose="020B0604020202020204" pitchFamily="34" charset="0"/>
                <a:ea typeface="字魂正文宋楷" panose="00000500000000000000" charset="-122"/>
                <a:sym typeface="+mn-ea"/>
              </a:rPr>
              <a:t>、用什么语句来表示判断？</a:t>
            </a:r>
            <a:endParaRPr lang="zh-CN" altLang="en-US" sz="2800" dirty="0">
              <a:solidFill>
                <a:schemeClr val="tx1"/>
              </a:solidFill>
              <a:latin typeface="Arial" panose="020B0604020202020204" pitchFamily="34" charset="0"/>
              <a:ea typeface="字魂正文宋楷" panose="00000500000000000000" charset="-122"/>
              <a:sym typeface="+mn-ea"/>
            </a:endParaRPr>
          </a:p>
        </p:txBody>
      </p:sp>
      <p:sp>
        <p:nvSpPr>
          <p:cNvPr id="3" name="文本框 2"/>
          <p:cNvSpPr txBox="1"/>
          <p:nvPr/>
        </p:nvSpPr>
        <p:spPr>
          <a:xfrm>
            <a:off x="742950" y="510540"/>
            <a:ext cx="2375535" cy="583565"/>
          </a:xfrm>
          <a:prstGeom prst="rect">
            <a:avLst/>
          </a:prstGeom>
          <a:noFill/>
        </p:spPr>
        <p:txBody>
          <a:bodyPr wrap="square" rtlCol="0">
            <a:spAutoFit/>
            <a:scene3d>
              <a:camera prst="orthographicFront"/>
              <a:lightRig rig="threePt" dir="t"/>
            </a:scene3d>
          </a:bodyPr>
          <a:lstStyle/>
          <a:p>
            <a:pPr algn="l"/>
            <a:r>
              <a:rPr sz="3200">
                <a:solidFill>
                  <a:schemeClr val="tx1"/>
                </a:solidFill>
                <a:effectLst/>
                <a:latin typeface="方正大魏体简体" panose="02000000000000000000" charset="-122"/>
                <a:ea typeface="方正大魏体简体" panose="02000000000000000000" charset="-122"/>
                <a:sym typeface="+mn-ea"/>
              </a:rPr>
              <a:t>思考分析</a:t>
            </a:r>
            <a:r>
              <a:rPr lang="zh-CN" sz="320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rPr>
              <a:t>：</a:t>
            </a:r>
            <a:endParaRPr lang="zh-CN" sz="3200" dirty="0">
              <a:solidFill>
                <a:schemeClr val="tx1"/>
              </a:solidFill>
              <a:effectLst/>
              <a:latin typeface="方正大黑体_GBK" panose="02010600010101010101" charset="-122"/>
              <a:ea typeface="方正大黑体_GBK" panose="02010600010101010101" charset="-122"/>
              <a:cs typeface="方正大黑体_GBK" panose="02010600010101010101" charset="-122"/>
              <a:sym typeface="+mn-ea"/>
            </a:endParaRPr>
          </a:p>
        </p:txBody>
      </p:sp>
      <p:sp>
        <p:nvSpPr>
          <p:cNvPr id="14337" name="标题 1"/>
          <p:cNvSpPr>
            <a:spLocks noGrp="1"/>
          </p:cNvSpPr>
          <p:nvPr/>
        </p:nvSpPr>
        <p:spPr>
          <a:xfrm>
            <a:off x="5532120" y="556895"/>
            <a:ext cx="2847975" cy="608330"/>
          </a:xfrm>
          <a:prstGeom prst="rect">
            <a:avLst/>
          </a:prstGeom>
        </p:spPr>
        <p:txBody>
          <a:bodyPr vert="horz" wrap="square" lIns="91435" tIns="45717" rIns="91435" bIns="45717" rtlCol="0" anchor="t">
            <a:noAutofit/>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sz="4000" b="1">
                <a:solidFill>
                  <a:srgbClr val="C00000"/>
                </a:solidFill>
                <a:effectLst>
                  <a:outerShdw blurRad="38100" dist="38100" dir="2700000" algn="tl">
                    <a:srgbClr val="000000">
                      <a:alpha val="43137"/>
                    </a:srgbClr>
                  </a:outerShdw>
                </a:effectLst>
                <a:latin typeface="方正大魏体简体" panose="02000000000000000000" charset="-122"/>
                <a:ea typeface="方正大魏体简体" panose="02000000000000000000" charset="-122"/>
                <a:cs typeface="+mn-cs"/>
              </a:rPr>
              <a:t>关系运算</a:t>
            </a:r>
            <a:endParaRPr lang="zh-CN" altLang="zh-CN" sz="4000" b="1" dirty="0">
              <a:solidFill>
                <a:srgbClr val="C00000"/>
              </a:solidFill>
              <a:effectLst>
                <a:outerShdw blurRad="38100" dist="38100" dir="2700000" algn="tl">
                  <a:srgbClr val="000000">
                    <a:alpha val="43137"/>
                  </a:srgbClr>
                </a:outerShdw>
              </a:effectLst>
              <a:latin typeface="方正大魏体简体" panose="02000000000000000000" charset="-122"/>
              <a:ea typeface="方正大魏体简体" panose="02000000000000000000" charset="-122"/>
              <a:cs typeface="+mn-cs"/>
            </a:endParaRPr>
          </a:p>
        </p:txBody>
      </p:sp>
      <p:sp>
        <p:nvSpPr>
          <p:cNvPr id="5" name="内容占位符 2"/>
          <p:cNvSpPr>
            <a:spLocks noGrp="1"/>
          </p:cNvSpPr>
          <p:nvPr/>
        </p:nvSpPr>
        <p:spPr>
          <a:xfrm>
            <a:off x="5216525" y="1376680"/>
            <a:ext cx="4878070" cy="1128395"/>
          </a:xfrm>
          <a:prstGeom prst="rect">
            <a:avLst/>
          </a:prstGeom>
        </p:spPr>
        <p:txBody>
          <a:bodyPr vert="horz" lIns="91435" tIns="45717" rIns="91435" bIns="45717" rtlCol="0">
            <a:normAutofit fontScale="8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buNone/>
            </a:pPr>
            <a:r>
              <a:rPr lang="zh-CN" altLang="zh-CN" sz="2855" b="1" dirty="0">
                <a:ea typeface="楷体" panose="02010609060101010101" charset="-122"/>
              </a:rPr>
              <a:t>       由“</a:t>
            </a:r>
            <a:r>
              <a:rPr lang="zh-CN" altLang="zh-CN" sz="2855"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sym typeface="+mn-ea"/>
              </a:rPr>
              <a:t> </a:t>
            </a:r>
            <a:r>
              <a:rPr lang="zh-CN" altLang="zh-CN" sz="2855" b="1" dirty="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sym typeface="+mn-ea"/>
              </a:rPr>
              <a:t>&lt;、&lt;=、&gt;、&gt;=、==、!=</a:t>
            </a:r>
            <a:r>
              <a:rPr lang="zh-CN" altLang="zh-CN" sz="2855" b="1" dirty="0">
                <a:ea typeface="楷体" panose="02010609060101010101" charset="-122"/>
                <a:sym typeface="+mn-ea"/>
              </a:rPr>
              <a:t>”这些符号</a:t>
            </a:r>
            <a:r>
              <a:rPr lang="zh-CN" altLang="zh-CN" sz="2855" b="1" dirty="0">
                <a:ea typeface="楷体" panose="02010609060101010101" charset="-122"/>
              </a:rPr>
              <a:t>连接起来的运算式子</a:t>
            </a:r>
            <a:r>
              <a:rPr lang="zh-CN" altLang="zh-CN" sz="2855" b="1" dirty="0">
                <a:ea typeface="楷体" panose="02010609060101010101" charset="-122"/>
                <a:sym typeface="+mn-ea"/>
              </a:rPr>
              <a:t>。</a:t>
            </a:r>
            <a:endParaRPr lang="zh-CN" altLang="zh-CN" sz="2855" b="1" dirty="0">
              <a:ea typeface="楷体" panose="02010609060101010101" charset="-122"/>
            </a:endParaRPr>
          </a:p>
          <a:p>
            <a:pPr marL="0" indent="0">
              <a:lnSpc>
                <a:spcPct val="110000"/>
              </a:lnSpc>
              <a:buNone/>
            </a:pPr>
            <a:endParaRPr lang="zh-CN" altLang="zh-CN" sz="2855" b="1" dirty="0">
              <a:ea typeface="楷体" panose="02010609060101010101" charset="-122"/>
            </a:endParaRPr>
          </a:p>
        </p:txBody>
      </p:sp>
      <p:sp>
        <p:nvSpPr>
          <p:cNvPr id="17" name="文本框 16"/>
          <p:cNvSpPr txBox="1"/>
          <p:nvPr/>
        </p:nvSpPr>
        <p:spPr>
          <a:xfrm>
            <a:off x="5499735" y="2327910"/>
            <a:ext cx="2224405" cy="632460"/>
          </a:xfrm>
          <a:prstGeom prst="rect">
            <a:avLst/>
          </a:prstGeom>
          <a:noFill/>
        </p:spPr>
        <p:txBody>
          <a:bodyPr wrap="none" rtlCol="0">
            <a:spAutoFit/>
            <a:scene3d>
              <a:camera prst="orthographicFront"/>
              <a:lightRig rig="threePt" dir="t"/>
            </a:scene3d>
          </a:bodyPr>
          <a:p>
            <a:pPr marL="0" indent="0" algn="l">
              <a:lnSpc>
                <a:spcPct val="110000"/>
              </a:lnSpc>
              <a:buNone/>
            </a:pPr>
            <a:r>
              <a:rPr lang="zh-CN"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sym typeface="+mn-ea"/>
              </a:rPr>
              <a:t>运算结果：</a:t>
            </a:r>
            <a:endParaRPr lang="zh-CN" altLang="zh-CN"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sym typeface="+mn-ea"/>
            </a:endParaRPr>
          </a:p>
        </p:txBody>
      </p:sp>
      <p:sp>
        <p:nvSpPr>
          <p:cNvPr id="20" name="矩形 19"/>
          <p:cNvSpPr/>
          <p:nvPr/>
        </p:nvSpPr>
        <p:spPr>
          <a:xfrm>
            <a:off x="5656898" y="3013710"/>
            <a:ext cx="1757045" cy="768350"/>
          </a:xfrm>
          <a:prstGeom prst="rect">
            <a:avLst/>
          </a:prstGeom>
          <a:noFill/>
          <a:ln>
            <a:noFill/>
          </a:ln>
        </p:spPr>
        <p:txBody>
          <a:bodyPr wrap="none" rtlCol="0" anchor="t">
            <a:spAutoFit/>
          </a:bodyPr>
          <a:p>
            <a:pPr algn="ctr"/>
            <a:r>
              <a:rPr lang="zh-CN" altLang="en-US" sz="4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真</a:t>
            </a:r>
            <a:r>
              <a:rPr lang="en-US" altLang="zh-CN"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成立）</a:t>
            </a:r>
            <a:endParaRPr lang="zh-CN" altLang="en-US" sz="24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2" name="矩形 21"/>
          <p:cNvSpPr/>
          <p:nvPr/>
        </p:nvSpPr>
        <p:spPr>
          <a:xfrm>
            <a:off x="7854315" y="3013710"/>
            <a:ext cx="1621790" cy="706755"/>
          </a:xfrm>
          <a:prstGeom prst="rect">
            <a:avLst/>
          </a:prstGeom>
          <a:noFill/>
          <a:ln>
            <a:noFill/>
          </a:ln>
          <a:extLst>
            <a:ext uri="{909E8E84-426E-40DD-AFC4-6F175D3DCCD1}">
              <a14:hiddenFill xmlns:a14="http://schemas.microsoft.com/office/drawing/2010/main">
                <a:solidFill>
                  <a:schemeClr val="tx1"/>
                </a:solidFill>
              </a14:hiddenFill>
            </a:ext>
          </a:extLst>
        </p:spPr>
        <p:txBody>
          <a:bodyPr wrap="none" rtlCol="0" anchor="t">
            <a:spAutoFit/>
          </a:bodyPr>
          <a:p>
            <a:pPr algn="ctr"/>
            <a:r>
              <a:rPr lang="zh-CN" altLang="en-US" sz="4000" b="1">
                <a:ln w="12700">
                  <a:solidFill>
                    <a:schemeClr val="tx1"/>
                  </a:solidFill>
                  <a:prstDash val="solid"/>
                </a:ln>
                <a:solidFill>
                  <a:schemeClr val="tx1"/>
                </a:solidFill>
                <a:effectLst>
                  <a:outerShdw dist="38100" dir="2640000" algn="bl" rotWithShape="0">
                    <a:schemeClr val="accent1"/>
                  </a:outerShdw>
                </a:effectLst>
              </a:rPr>
              <a:t>假</a:t>
            </a:r>
            <a:r>
              <a:rPr lang="en-US" altLang="zh-CN" sz="2000" b="1">
                <a:ln w="12700">
                  <a:solidFill>
                    <a:schemeClr val="tx1"/>
                  </a:solidFill>
                  <a:prstDash val="solid"/>
                </a:ln>
                <a:solidFill>
                  <a:schemeClr val="tx1"/>
                </a:solidFill>
                <a:effectLst>
                  <a:outerShdw dist="38100" dir="2640000" algn="bl" rotWithShape="0">
                    <a:schemeClr val="accent1"/>
                  </a:outerShdw>
                </a:effectLst>
              </a:rPr>
              <a:t>(</a:t>
            </a:r>
            <a:r>
              <a:rPr lang="zh-CN" altLang="en-US" sz="2000" b="1">
                <a:ln w="12700">
                  <a:solidFill>
                    <a:schemeClr val="tx1"/>
                  </a:solidFill>
                  <a:prstDash val="solid"/>
                </a:ln>
                <a:solidFill>
                  <a:schemeClr val="tx1"/>
                </a:solidFill>
                <a:effectLst>
                  <a:outerShdw dist="38100" dir="2640000" algn="bl" rotWithShape="0">
                    <a:schemeClr val="accent1"/>
                  </a:outerShdw>
                </a:effectLst>
              </a:rPr>
              <a:t>不成立</a:t>
            </a:r>
            <a:r>
              <a:rPr lang="en-US" altLang="zh-CN" sz="2000" b="1">
                <a:ln w="12700">
                  <a:solidFill>
                    <a:schemeClr val="tx1"/>
                  </a:solidFill>
                  <a:prstDash val="solid"/>
                </a:ln>
                <a:solidFill>
                  <a:schemeClr val="tx1"/>
                </a:solidFill>
                <a:effectLst>
                  <a:outerShdw dist="38100" dir="2640000" algn="bl" rotWithShape="0">
                    <a:schemeClr val="accent1"/>
                  </a:outerShdw>
                </a:effectLst>
              </a:rPr>
              <a:t>)</a:t>
            </a:r>
            <a:endParaRPr lang="en-US" altLang="zh-CN" sz="2000" b="1">
              <a:ln w="12700">
                <a:solidFill>
                  <a:schemeClr val="tx1"/>
                </a:solidFill>
                <a:prstDash val="solid"/>
              </a:ln>
              <a:solidFill>
                <a:schemeClr val="tx1"/>
              </a:solidFill>
              <a:effectLst>
                <a:outerShdw dist="38100" dir="2640000" algn="bl" rotWithShape="0">
                  <a:schemeClr val="accent1"/>
                </a:outerShdw>
              </a:effectLst>
            </a:endParaRPr>
          </a:p>
        </p:txBody>
      </p:sp>
      <p:sp>
        <p:nvSpPr>
          <p:cNvPr id="23" name="下箭头 22"/>
          <p:cNvSpPr/>
          <p:nvPr/>
        </p:nvSpPr>
        <p:spPr>
          <a:xfrm>
            <a:off x="6115050" y="3840480"/>
            <a:ext cx="264795" cy="61849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下箭头 23"/>
          <p:cNvSpPr/>
          <p:nvPr/>
        </p:nvSpPr>
        <p:spPr>
          <a:xfrm>
            <a:off x="8713470" y="3782060"/>
            <a:ext cx="264795" cy="618490"/>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5" name="图片 24"/>
          <p:cNvPicPr>
            <a:picLocks noChangeAspect="1"/>
          </p:cNvPicPr>
          <p:nvPr/>
        </p:nvPicPr>
        <p:blipFill>
          <a:blip r:embed="rId1">
            <a:clrChange>
              <a:clrFrom>
                <a:srgbClr val="FFFFFF">
                  <a:alpha val="100000"/>
                </a:srgbClr>
              </a:clrFrom>
              <a:clrTo>
                <a:srgbClr val="FFFFFF">
                  <a:alpha val="100000"/>
                  <a:alpha val="0"/>
                </a:srgbClr>
              </a:clrTo>
            </a:clrChange>
          </a:blip>
          <a:srcRect b="8020"/>
          <a:stretch>
            <a:fillRect/>
          </a:stretch>
        </p:blipFill>
        <p:spPr>
          <a:xfrm>
            <a:off x="8379460" y="4533900"/>
            <a:ext cx="932180" cy="975360"/>
          </a:xfrm>
          <a:prstGeom prst="rect">
            <a:avLst/>
          </a:prstGeom>
        </p:spPr>
      </p:pic>
      <p:pic>
        <p:nvPicPr>
          <p:cNvPr id="26" name="图片 25" descr="1"/>
          <p:cNvPicPr>
            <a:picLocks noChangeAspect="1"/>
          </p:cNvPicPr>
          <p:nvPr/>
        </p:nvPicPr>
        <p:blipFill>
          <a:blip r:embed="rId2"/>
          <a:stretch>
            <a:fillRect/>
          </a:stretch>
        </p:blipFill>
        <p:spPr>
          <a:xfrm>
            <a:off x="5851525" y="4458970"/>
            <a:ext cx="956945" cy="956945"/>
          </a:xfrm>
          <a:prstGeom prst="rect">
            <a:avLst/>
          </a:prstGeom>
        </p:spPr>
      </p:pic>
      <p:grpSp>
        <p:nvGrpSpPr>
          <p:cNvPr id="6" name="组合 5"/>
          <p:cNvGrpSpPr/>
          <p:nvPr/>
        </p:nvGrpSpPr>
        <p:grpSpPr>
          <a:xfrm>
            <a:off x="8876665" y="299085"/>
            <a:ext cx="897890" cy="1154430"/>
            <a:chOff x="12220" y="494"/>
            <a:chExt cx="1414" cy="1818"/>
          </a:xfrm>
        </p:grpSpPr>
        <p:sp>
          <p:nvSpPr>
            <p:cNvPr id="8" name="菱形 7"/>
            <p:cNvSpPr/>
            <p:nvPr/>
          </p:nvSpPr>
          <p:spPr>
            <a:xfrm>
              <a:off x="12220" y="950"/>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 name="直接连接符 9"/>
            <p:cNvCxnSpPr>
              <a:stCxn id="8" idx="0"/>
            </p:cNvCxnSpPr>
            <p:nvPr/>
          </p:nvCxnSpPr>
          <p:spPr>
            <a:xfrm flipH="1" flipV="1">
              <a:off x="12924" y="494"/>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220" y="977"/>
              <a:ext cx="1368" cy="1307"/>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比</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9" name="组合 8"/>
          <p:cNvGrpSpPr/>
          <p:nvPr/>
        </p:nvGrpSpPr>
        <p:grpSpPr>
          <a:xfrm>
            <a:off x="9716770" y="150495"/>
            <a:ext cx="1097280" cy="1165860"/>
            <a:chOff x="13592" y="496"/>
            <a:chExt cx="1728" cy="1836"/>
          </a:xfrm>
        </p:grpSpPr>
        <p:sp>
          <p:nvSpPr>
            <p:cNvPr id="11" name="菱形 10"/>
            <p:cNvSpPr/>
            <p:nvPr/>
          </p:nvSpPr>
          <p:spPr>
            <a:xfrm>
              <a:off x="13762" y="933"/>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2" name="直接连接符 11"/>
            <p:cNvCxnSpPr>
              <a:stCxn id="11" idx="0"/>
            </p:cNvCxnSpPr>
            <p:nvPr/>
          </p:nvCxnSpPr>
          <p:spPr>
            <a:xfrm flipH="1" flipV="1">
              <a:off x="14466" y="496"/>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1300000">
              <a:off x="13592" y="1025"/>
              <a:ext cx="1728" cy="1307"/>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大</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16" name="组合 15"/>
          <p:cNvGrpSpPr/>
          <p:nvPr/>
        </p:nvGrpSpPr>
        <p:grpSpPr>
          <a:xfrm>
            <a:off x="10624185" y="280670"/>
            <a:ext cx="1097280" cy="1154430"/>
            <a:chOff x="15173" y="468"/>
            <a:chExt cx="1728" cy="1818"/>
          </a:xfrm>
        </p:grpSpPr>
        <p:sp>
          <p:nvSpPr>
            <p:cNvPr id="15" name="菱形 14"/>
            <p:cNvSpPr/>
            <p:nvPr/>
          </p:nvSpPr>
          <p:spPr>
            <a:xfrm>
              <a:off x="15330" y="924"/>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连接符 17"/>
            <p:cNvCxnSpPr>
              <a:stCxn id="15" idx="0"/>
            </p:cNvCxnSpPr>
            <p:nvPr/>
          </p:nvCxnSpPr>
          <p:spPr>
            <a:xfrm flipH="1" flipV="1">
              <a:off x="16053" y="468"/>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5173" y="980"/>
              <a:ext cx="1728" cy="1307"/>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rPr>
                <a:t>小</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endParaRPr>
            </a:p>
          </p:txBody>
        </p:sp>
      </p:grpSp>
      <p:sp>
        <p:nvSpPr>
          <p:cNvPr id="21" name="文本框 20"/>
          <p:cNvSpPr txBox="1"/>
          <p:nvPr/>
        </p:nvSpPr>
        <p:spPr>
          <a:xfrm>
            <a:off x="636270" y="3331210"/>
            <a:ext cx="3438525" cy="460375"/>
          </a:xfrm>
          <a:prstGeom prst="rect">
            <a:avLst/>
          </a:prstGeom>
          <a:noFill/>
        </p:spPr>
        <p:txBody>
          <a:bodyPr wrap="square" rtlCol="0">
            <a:spAutoFit/>
          </a:bodyPr>
          <a:p>
            <a:r>
              <a:rPr lang="zh-CN" altLang="en-US" sz="2400" b="1">
                <a:solidFill>
                  <a:srgbClr val="002060"/>
                </a:solidFill>
                <a:effectLst>
                  <a:outerShdw blurRad="38100" dist="38100" dir="2700000" algn="tl">
                    <a:srgbClr val="000000">
                      <a:alpha val="43137"/>
                    </a:srgbClr>
                  </a:outerShdw>
                </a:effectLst>
              </a:rPr>
              <a:t>不妨用</a:t>
            </a:r>
            <a:r>
              <a:rPr lang="en-US" altLang="zh-CN" sz="2400" b="1">
                <a:solidFill>
                  <a:srgbClr val="002060"/>
                </a:solidFill>
                <a:effectLst>
                  <a:outerShdw blurRad="38100" dist="38100" dir="2700000" algn="tl">
                    <a:srgbClr val="000000">
                      <a:alpha val="43137"/>
                    </a:srgbClr>
                  </a:outerShdw>
                </a:effectLst>
              </a:rPr>
              <a:t>iq</a:t>
            </a:r>
            <a:r>
              <a:rPr lang="zh-CN" altLang="en-US" sz="2400" b="1">
                <a:solidFill>
                  <a:srgbClr val="002060"/>
                </a:solidFill>
                <a:effectLst>
                  <a:outerShdw blurRad="38100" dist="38100" dir="2700000" algn="tl">
                    <a:srgbClr val="000000">
                      <a:alpha val="43137"/>
                    </a:srgbClr>
                  </a:outerShdw>
                </a:effectLst>
              </a:rPr>
              <a:t>来表示智商</a:t>
            </a:r>
            <a:endParaRPr lang="zh-CN" altLang="en-US" sz="2400" b="1">
              <a:solidFill>
                <a:srgbClr val="002060"/>
              </a:solidFill>
              <a:effectLst>
                <a:outerShdw blurRad="38100" dist="38100" dir="2700000" algn="tl">
                  <a:srgbClr val="000000">
                    <a:alpha val="43137"/>
                  </a:srgbClr>
                </a:outerShdw>
              </a:effectLst>
            </a:endParaRPr>
          </a:p>
        </p:txBody>
      </p:sp>
      <p:sp>
        <p:nvSpPr>
          <p:cNvPr id="27" name="文本框 26"/>
          <p:cNvSpPr txBox="1"/>
          <p:nvPr/>
        </p:nvSpPr>
        <p:spPr>
          <a:xfrm>
            <a:off x="742950" y="3928745"/>
            <a:ext cx="3438525" cy="460375"/>
          </a:xfrm>
          <a:prstGeom prst="rect">
            <a:avLst/>
          </a:prstGeom>
          <a:noFill/>
        </p:spPr>
        <p:txBody>
          <a:bodyPr wrap="square" rtlCol="0">
            <a:spAutoFit/>
          </a:bodyPr>
          <a:p>
            <a:r>
              <a:rPr lang="zh-CN" altLang="en-US" sz="2400" b="1">
                <a:solidFill>
                  <a:srgbClr val="002060"/>
                </a:solidFill>
                <a:effectLst>
                  <a:outerShdw blurRad="38100" dist="38100" dir="2700000" algn="tl">
                    <a:srgbClr val="000000">
                      <a:alpha val="43137"/>
                    </a:srgbClr>
                  </a:outerShdw>
                </a:effectLst>
              </a:rPr>
              <a:t>天才的条件：</a:t>
            </a:r>
            <a:r>
              <a:rPr lang="en-US" altLang="zh-CN" sz="2400" b="1">
                <a:solidFill>
                  <a:srgbClr val="002060"/>
                </a:solidFill>
                <a:effectLst>
                  <a:outerShdw blurRad="38100" dist="38100" dir="2700000" algn="tl">
                    <a:srgbClr val="000000">
                      <a:alpha val="43137"/>
                    </a:srgbClr>
                  </a:outerShdw>
                </a:effectLst>
              </a:rPr>
              <a:t>iq&gt;140</a:t>
            </a:r>
            <a:endParaRPr lang="zh-CN" altLang="en-US" sz="2400" b="1">
              <a:solidFill>
                <a:srgbClr val="002060"/>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1"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Right)">
                                      <p:cBhvr>
                                        <p:cTn id="7" dur="1000"/>
                                        <p:tgtEl>
                                          <p:spTgt spid="14"/>
                                        </p:tgtEl>
                                      </p:cBhvr>
                                    </p:animEffect>
                                  </p:childTnLst>
                                </p:cTn>
                              </p:par>
                            </p:childTnLst>
                          </p:cTn>
                        </p:par>
                        <p:par>
                          <p:cTn id="8" fill="hold">
                            <p:stCondLst>
                              <p:cond delay="1000"/>
                            </p:stCondLst>
                            <p:childTnLst>
                              <p:par>
                                <p:cTn id="9" presetID="21" presetClass="entr" presetSubtype="1" fill="hold" nodeType="afterEffect">
                                  <p:stCondLst>
                                    <p:cond delay="0"/>
                                  </p:stCondLst>
                                  <p:childTnLst>
                                    <p:set>
                                      <p:cBhvr>
                                        <p:cTn id="10" dur="500" fill="hold">
                                          <p:stCondLst>
                                            <p:cond delay="0"/>
                                          </p:stCondLst>
                                        </p:cTn>
                                        <p:tgtEl>
                                          <p:spTgt spid="6"/>
                                        </p:tgtEl>
                                        <p:attrNameLst>
                                          <p:attrName>style.visibility</p:attrName>
                                        </p:attrNameLst>
                                      </p:cBhvr>
                                      <p:to>
                                        <p:strVal val="visible"/>
                                      </p:to>
                                    </p:set>
                                    <p:animEffect transition="in" filter="wheel(1)">
                                      <p:cBhvr>
                                        <p:cTn id="11" dur="500"/>
                                        <p:tgtEl>
                                          <p:spTgt spid="6"/>
                                        </p:tgtEl>
                                      </p:cBhvr>
                                    </p:animEffect>
                                  </p:childTnLst>
                                </p:cTn>
                              </p:par>
                            </p:childTnLst>
                          </p:cTn>
                        </p:par>
                        <p:par>
                          <p:cTn id="12" fill="hold">
                            <p:stCondLst>
                              <p:cond delay="1500"/>
                            </p:stCondLst>
                            <p:childTnLst>
                              <p:par>
                                <p:cTn id="13" presetID="21" presetClass="entr" presetSubtype="1" fill="hold" nodeType="afterEffect">
                                  <p:stCondLst>
                                    <p:cond delay="0"/>
                                  </p:stCondLst>
                                  <p:childTnLst>
                                    <p:set>
                                      <p:cBhvr>
                                        <p:cTn id="14" dur="500" fill="hold">
                                          <p:stCondLst>
                                            <p:cond delay="0"/>
                                          </p:stCondLst>
                                        </p:cTn>
                                        <p:tgtEl>
                                          <p:spTgt spid="9"/>
                                        </p:tgtEl>
                                        <p:attrNameLst>
                                          <p:attrName>style.visibility</p:attrName>
                                        </p:attrNameLst>
                                      </p:cBhvr>
                                      <p:to>
                                        <p:strVal val="visible"/>
                                      </p:to>
                                    </p:set>
                                    <p:animEffect transition="in" filter="wheel(1)">
                                      <p:cBhvr>
                                        <p:cTn id="15" dur="500"/>
                                        <p:tgtEl>
                                          <p:spTgt spid="9"/>
                                        </p:tgtEl>
                                      </p:cBhvr>
                                    </p:animEffect>
                                  </p:childTnLst>
                                </p:cTn>
                              </p:par>
                            </p:childTnLst>
                          </p:cTn>
                        </p:par>
                        <p:par>
                          <p:cTn id="16" fill="hold">
                            <p:stCondLst>
                              <p:cond delay="2000"/>
                            </p:stCondLst>
                            <p:childTnLst>
                              <p:par>
                                <p:cTn id="17" presetID="21" presetClass="entr" presetSubtype="1" fill="hold" nodeType="afterEffect">
                                  <p:stCondLst>
                                    <p:cond delay="0"/>
                                  </p:stCondLst>
                                  <p:childTnLst>
                                    <p:set>
                                      <p:cBhvr>
                                        <p:cTn id="18" dur="500" fill="hold">
                                          <p:stCondLst>
                                            <p:cond delay="0"/>
                                          </p:stCondLst>
                                        </p:cTn>
                                        <p:tgtEl>
                                          <p:spTgt spid="16"/>
                                        </p:tgtEl>
                                        <p:attrNameLst>
                                          <p:attrName>style.visibility</p:attrName>
                                        </p:attrNameLst>
                                      </p:cBhvr>
                                      <p:to>
                                        <p:strVal val="visible"/>
                                      </p:to>
                                    </p:set>
                                    <p:animEffect transition="in" filter="wheel(1)">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4337"/>
                                        </p:tgtEl>
                                        <p:attrNameLst>
                                          <p:attrName>style.visibility</p:attrName>
                                        </p:attrNameLst>
                                      </p:cBhvr>
                                      <p:to>
                                        <p:strVal val="visible"/>
                                      </p:to>
                                    </p:set>
                                    <p:anim calcmode="lin" valueType="num">
                                      <p:cBhvr additive="base">
                                        <p:cTn id="24" dur="500" fill="hold"/>
                                        <p:tgtEl>
                                          <p:spTgt spid="14337"/>
                                        </p:tgtEl>
                                        <p:attrNameLst>
                                          <p:attrName>ppt_x</p:attrName>
                                        </p:attrNameLst>
                                      </p:cBhvr>
                                      <p:tavLst>
                                        <p:tav tm="0">
                                          <p:val>
                                            <p:strVal val="0-#ppt_w/2"/>
                                          </p:val>
                                        </p:tav>
                                        <p:tav tm="100000">
                                          <p:val>
                                            <p:strVal val="#ppt_x"/>
                                          </p:val>
                                        </p:tav>
                                      </p:tavLst>
                                    </p:anim>
                                    <p:anim calcmode="lin" valueType="num">
                                      <p:cBhvr additive="base">
                                        <p:cTn id="25" dur="500" fill="hold"/>
                                        <p:tgtEl>
                                          <p:spTgt spid="1433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wipe(left)">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1"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arn(outVertical)">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up)">
                                      <p:cBhvr>
                                        <p:cTn id="50" dur="500"/>
                                        <p:tgtEl>
                                          <p:spTgt spid="23"/>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up)">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500"/>
                                        <p:tgtEl>
                                          <p:spTgt spid="24"/>
                                        </p:tgtEl>
                                      </p:cBhvr>
                                    </p:animEffec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up)">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additive="base">
                                        <p:cTn id="68" dur="500" fill="hold"/>
                                        <p:tgtEl>
                                          <p:spTgt spid="21"/>
                                        </p:tgtEl>
                                        <p:attrNameLst>
                                          <p:attrName>ppt_x</p:attrName>
                                        </p:attrNameLst>
                                      </p:cBhvr>
                                      <p:tavLst>
                                        <p:tav tm="0">
                                          <p:val>
                                            <p:strVal val="#ppt_x"/>
                                          </p:val>
                                        </p:tav>
                                        <p:tav tm="100000">
                                          <p:val>
                                            <p:strVal val="#ppt_x"/>
                                          </p:val>
                                        </p:tav>
                                      </p:tavLst>
                                    </p:anim>
                                    <p:anim calcmode="lin" valueType="num">
                                      <p:cBhvr additive="base">
                                        <p:cTn id="6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ppt_x"/>
                                          </p:val>
                                        </p:tav>
                                        <p:tav tm="100000">
                                          <p:val>
                                            <p:strVal val="#ppt_x"/>
                                          </p:val>
                                        </p:tav>
                                      </p:tavLst>
                                    </p:anim>
                                    <p:anim calcmode="lin" valueType="num">
                                      <p:cBhvr additive="base">
                                        <p:cTn id="7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337" grpId="0"/>
      <p:bldP spid="5" grpId="0" build="p"/>
      <p:bldP spid="17" grpId="1"/>
      <p:bldP spid="20" grpId="0"/>
      <p:bldP spid="22" grpId="0"/>
      <p:bldP spid="23" grpId="0" bldLvl="0" animBg="1"/>
      <p:bldP spid="24" grpId="0" bldLvl="0" animBg="1"/>
      <p:bldP spid="21"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41020" y="323850"/>
            <a:ext cx="7034530" cy="768350"/>
          </a:xfrm>
          <a:prstGeom prst="rect">
            <a:avLst/>
          </a:prstGeom>
          <a:noFill/>
        </p:spPr>
        <p:txBody>
          <a:bodyPr wrap="square" rtlCol="0">
            <a:spAutoFit/>
            <a:scene3d>
              <a:camera prst="orthographicFront"/>
              <a:lightRig rig="threePt" dir="t"/>
            </a:scene3d>
          </a:bodyPr>
          <a:p>
            <a:pPr algn="l"/>
            <a:r>
              <a:rPr sz="4400">
                <a:solidFill>
                  <a:schemeClr val="tx1"/>
                </a:solidFill>
                <a:effectLst>
                  <a:outerShdw blurRad="38100" dist="38100" dir="2700000" algn="tl">
                    <a:srgbClr val="000000">
                      <a:alpha val="43137"/>
                    </a:srgbClr>
                  </a:outerShdw>
                </a:effectLst>
                <a:latin typeface="方正大魏体简体" panose="02000000000000000000" charset="-122"/>
                <a:ea typeface="方正大魏体简体" panose="02000000000000000000" charset="-122"/>
              </a:rPr>
              <a:t>一. </a:t>
            </a:r>
            <a:r>
              <a:rPr sz="4400">
                <a:effectLst>
                  <a:outerShdw blurRad="38100" dist="38100" dir="2700000" algn="tl">
                    <a:srgbClr val="000000">
                      <a:alpha val="43137"/>
                    </a:srgbClr>
                  </a:outerShdw>
                </a:effectLst>
                <a:latin typeface="方正大魏体简体" panose="02000000000000000000" charset="-122"/>
                <a:ea typeface="方正大魏体简体" panose="02000000000000000000" charset="-122"/>
              </a:rPr>
              <a:t>if 语句之</a:t>
            </a:r>
            <a:r>
              <a:rPr sz="4400">
                <a:solidFill>
                  <a:schemeClr val="tx1"/>
                </a:solidFill>
                <a:effectLst>
                  <a:outerShdw blurRad="38100" dist="38100" dir="2700000" algn="tl">
                    <a:srgbClr val="000000">
                      <a:alpha val="43137"/>
                    </a:srgbClr>
                  </a:outerShdw>
                </a:effectLst>
                <a:latin typeface="方正大魏体简体" panose="02000000000000000000" charset="-122"/>
                <a:ea typeface="方正大魏体简体" panose="02000000000000000000" charset="-122"/>
              </a:rPr>
              <a:t>单路分支</a:t>
            </a:r>
            <a:endParaRPr lang="zh-CN" altLang="en-US" sz="4400" b="1">
              <a:solidFill>
                <a:schemeClr val="tx1"/>
              </a:solidFill>
              <a:effectLst>
                <a:outerShdw blurRad="38100" dist="38100" dir="2700000" algn="tl">
                  <a:srgbClr val="000000">
                    <a:alpha val="43137"/>
                  </a:srgbClr>
                </a:outerShdw>
              </a:effectLst>
              <a:latin typeface="方正大魏体简体" panose="02000000000000000000" charset="-122"/>
              <a:ea typeface="方正大魏体简体" panose="02000000000000000000" charset="-122"/>
              <a:cs typeface="方正大黑体_GBK" panose="02010600010101010101" charset="-122"/>
            </a:endParaRPr>
          </a:p>
        </p:txBody>
      </p:sp>
      <p:grpSp>
        <p:nvGrpSpPr>
          <p:cNvPr id="6" name="Group 4"/>
          <p:cNvGrpSpPr/>
          <p:nvPr/>
        </p:nvGrpSpPr>
        <p:grpSpPr>
          <a:xfrm>
            <a:off x="1046378" y="1961272"/>
            <a:ext cx="3277345" cy="2655408"/>
            <a:chOff x="2466" y="2387"/>
            <a:chExt cx="1170" cy="1119"/>
          </a:xfrm>
        </p:grpSpPr>
        <p:sp>
          <p:nvSpPr>
            <p:cNvPr id="8197" name="Line 5"/>
            <p:cNvSpPr/>
            <p:nvPr/>
          </p:nvSpPr>
          <p:spPr>
            <a:xfrm>
              <a:off x="2870" y="2387"/>
              <a:ext cx="0" cy="227"/>
            </a:xfrm>
            <a:prstGeom prst="line">
              <a:avLst/>
            </a:prstGeom>
            <a:ln w="28575" cap="flat" cmpd="sng">
              <a:solidFill>
                <a:schemeClr val="accent1"/>
              </a:solidFill>
              <a:prstDash val="solid"/>
              <a:headEnd type="none" w="med" len="med"/>
              <a:tailEnd type="triangle" w="med" len="med"/>
            </a:ln>
          </p:spPr>
        </p:sp>
        <p:sp>
          <p:nvSpPr>
            <p:cNvPr id="8198" name="AutoShape 6"/>
            <p:cNvSpPr/>
            <p:nvPr/>
          </p:nvSpPr>
          <p:spPr>
            <a:xfrm>
              <a:off x="2466" y="2614"/>
              <a:ext cx="795" cy="256"/>
            </a:xfrm>
            <a:prstGeom prst="diamond">
              <a:avLst/>
            </a:prstGeom>
            <a:noFill/>
            <a:ln w="28575" cap="flat" cmpd="sng">
              <a:solidFill>
                <a:schemeClr val="accent1"/>
              </a:solidFill>
              <a:prstDash val="solid"/>
              <a:miter/>
              <a:headEnd type="none" w="med" len="med"/>
              <a:tailEnd type="none" w="med" len="med"/>
            </a:ln>
          </p:spPr>
          <p:txBody>
            <a:bodyPr wrap="none" anchor="ctr"/>
            <a:p>
              <a:pPr eaLnBrk="0" hangingPunct="0"/>
              <a:r>
                <a:rPr lang="zh-CN" altLang="en-US" sz="2000" b="1" dirty="0">
                  <a:solidFill>
                    <a:schemeClr val="tx1"/>
                  </a:solidFill>
                  <a:latin typeface="楷体" panose="02010609060101010101" charset="-122"/>
                  <a:ea typeface="楷体" panose="02010609060101010101" charset="-122"/>
                </a:rPr>
                <a:t>条件成立吗？</a:t>
              </a:r>
              <a:endParaRPr lang="zh-CN" altLang="en-US" sz="2000" b="1" dirty="0">
                <a:solidFill>
                  <a:schemeClr val="tx1"/>
                </a:solidFill>
                <a:latin typeface="楷体" panose="02010609060101010101" charset="-122"/>
                <a:ea typeface="楷体" panose="02010609060101010101" charset="-122"/>
              </a:endParaRPr>
            </a:p>
          </p:txBody>
        </p:sp>
        <p:sp>
          <p:nvSpPr>
            <p:cNvPr id="8199" name="Line 7"/>
            <p:cNvSpPr/>
            <p:nvPr/>
          </p:nvSpPr>
          <p:spPr>
            <a:xfrm>
              <a:off x="2848" y="2870"/>
              <a:ext cx="0" cy="227"/>
            </a:xfrm>
            <a:prstGeom prst="line">
              <a:avLst/>
            </a:prstGeom>
            <a:ln w="28575" cap="flat" cmpd="sng">
              <a:solidFill>
                <a:schemeClr val="accent1"/>
              </a:solidFill>
              <a:prstDash val="solid"/>
              <a:headEnd type="none" w="med" len="med"/>
              <a:tailEnd type="triangle" w="med" len="med"/>
            </a:ln>
          </p:spPr>
        </p:sp>
        <p:sp>
          <p:nvSpPr>
            <p:cNvPr id="8200" name="Rectangle 8"/>
            <p:cNvSpPr/>
            <p:nvPr/>
          </p:nvSpPr>
          <p:spPr>
            <a:xfrm>
              <a:off x="2638" y="3079"/>
              <a:ext cx="413" cy="154"/>
            </a:xfrm>
            <a:prstGeom prst="rect">
              <a:avLst/>
            </a:prstGeom>
            <a:noFill/>
            <a:ln w="28575" cap="flat" cmpd="sng">
              <a:solidFill>
                <a:schemeClr val="accent1"/>
              </a:solidFill>
              <a:prstDash val="solid"/>
              <a:miter/>
              <a:headEnd type="none" w="med" len="med"/>
              <a:tailEnd type="none" w="med" len="med"/>
            </a:ln>
          </p:spPr>
          <p:txBody>
            <a:bodyPr wrap="none" anchor="ctr"/>
            <a:p>
              <a:pPr algn="ctr" eaLnBrk="0" hangingPunct="0"/>
              <a:r>
                <a:rPr lang="en-US" altLang="zh-CN" sz="3200" b="1" dirty="0">
                  <a:solidFill>
                    <a:schemeClr val="tx1"/>
                  </a:solidFill>
                  <a:latin typeface="楷体" panose="02010609060101010101" charset="-122"/>
                  <a:ea typeface="楷体" panose="02010609060101010101" charset="-122"/>
                  <a:cs typeface="楷体" panose="02010609060101010101" charset="-122"/>
                </a:rPr>
                <a:t> </a:t>
              </a:r>
              <a:r>
                <a:rPr lang="zh-CN" altLang="en-US" sz="2000" b="1" dirty="0">
                  <a:solidFill>
                    <a:schemeClr val="tx1"/>
                  </a:solidFill>
                  <a:latin typeface="楷体" panose="02010609060101010101" charset="-122"/>
                  <a:ea typeface="楷体" panose="02010609060101010101" charset="-122"/>
                  <a:cs typeface="楷体" panose="02010609060101010101" charset="-122"/>
                </a:rPr>
                <a:t>语句</a:t>
              </a:r>
              <a:endParaRPr lang="zh-CN" altLang="en-US" sz="2000" b="1" dirty="0">
                <a:solidFill>
                  <a:schemeClr val="tx1"/>
                </a:solidFill>
                <a:latin typeface="楷体" panose="02010609060101010101" charset="-122"/>
                <a:ea typeface="楷体" panose="02010609060101010101" charset="-122"/>
                <a:cs typeface="楷体" panose="02010609060101010101" charset="-122"/>
              </a:endParaRPr>
            </a:p>
          </p:txBody>
        </p:sp>
        <p:sp>
          <p:nvSpPr>
            <p:cNvPr id="8201" name="Line 9"/>
            <p:cNvSpPr/>
            <p:nvPr/>
          </p:nvSpPr>
          <p:spPr>
            <a:xfrm>
              <a:off x="2860" y="3233"/>
              <a:ext cx="0" cy="273"/>
            </a:xfrm>
            <a:prstGeom prst="line">
              <a:avLst/>
            </a:prstGeom>
            <a:ln w="28575" cap="flat" cmpd="sng">
              <a:solidFill>
                <a:schemeClr val="accent1"/>
              </a:solidFill>
              <a:prstDash val="solid"/>
              <a:headEnd type="none" w="med" len="med"/>
              <a:tailEnd type="triangle" w="med" len="med"/>
            </a:ln>
          </p:spPr>
        </p:sp>
        <p:sp>
          <p:nvSpPr>
            <p:cNvPr id="8202" name="Line 10"/>
            <p:cNvSpPr/>
            <p:nvPr/>
          </p:nvSpPr>
          <p:spPr>
            <a:xfrm>
              <a:off x="3273" y="2742"/>
              <a:ext cx="240" cy="0"/>
            </a:xfrm>
            <a:prstGeom prst="line">
              <a:avLst/>
            </a:prstGeom>
            <a:ln w="28575" cap="flat" cmpd="sng">
              <a:solidFill>
                <a:schemeClr val="accent1"/>
              </a:solidFill>
              <a:prstDash val="solid"/>
              <a:headEnd type="none" w="med" len="med"/>
              <a:tailEnd type="none" w="med" len="med"/>
            </a:ln>
          </p:spPr>
        </p:sp>
        <p:sp>
          <p:nvSpPr>
            <p:cNvPr id="8203" name="Line 11"/>
            <p:cNvSpPr/>
            <p:nvPr/>
          </p:nvSpPr>
          <p:spPr>
            <a:xfrm>
              <a:off x="3513" y="2742"/>
              <a:ext cx="0" cy="673"/>
            </a:xfrm>
            <a:prstGeom prst="line">
              <a:avLst/>
            </a:prstGeom>
            <a:ln w="28575" cap="flat" cmpd="sng">
              <a:solidFill>
                <a:schemeClr val="accent1"/>
              </a:solidFill>
              <a:prstDash val="solid"/>
              <a:headEnd type="none" w="med" len="med"/>
              <a:tailEnd type="none" w="med" len="med"/>
            </a:ln>
          </p:spPr>
        </p:sp>
        <p:sp>
          <p:nvSpPr>
            <p:cNvPr id="8204" name="Line 12"/>
            <p:cNvSpPr/>
            <p:nvPr/>
          </p:nvSpPr>
          <p:spPr>
            <a:xfrm flipH="1">
              <a:off x="2848" y="3404"/>
              <a:ext cx="665" cy="1"/>
            </a:xfrm>
            <a:prstGeom prst="line">
              <a:avLst/>
            </a:prstGeom>
            <a:ln w="28575" cap="flat" cmpd="sng">
              <a:solidFill>
                <a:schemeClr val="accent1"/>
              </a:solidFill>
              <a:prstDash val="solid"/>
              <a:headEnd type="none" w="med" len="med"/>
              <a:tailEnd type="triangle" w="med" len="med"/>
            </a:ln>
          </p:spPr>
        </p:sp>
        <p:sp>
          <p:nvSpPr>
            <p:cNvPr id="8205" name="Text Box 13"/>
            <p:cNvSpPr txBox="1"/>
            <p:nvPr/>
          </p:nvSpPr>
          <p:spPr>
            <a:xfrm>
              <a:off x="2881" y="2870"/>
              <a:ext cx="235" cy="168"/>
            </a:xfrm>
            <a:prstGeom prst="rect">
              <a:avLst/>
            </a:prstGeom>
            <a:noFill/>
            <a:ln w="28575">
              <a:noFill/>
            </a:ln>
          </p:spPr>
          <p:txBody>
            <a:bodyPr wrap="square">
              <a:spAutoFit/>
            </a:bodyPr>
            <a:p>
              <a:pPr algn="l" eaLnBrk="0" hangingPunct="0">
                <a:spcBef>
                  <a:spcPct val="50000"/>
                </a:spcBef>
              </a:pPr>
              <a:r>
                <a:rPr lang="zh-CN" altLang="en-US" sz="20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rPr>
                <a:t>是</a:t>
              </a:r>
              <a:endParaRPr lang="zh-CN" altLang="en-US" sz="20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endParaRPr>
            </a:p>
          </p:txBody>
        </p:sp>
        <p:sp>
          <p:nvSpPr>
            <p:cNvPr id="8206" name="Text Box 14"/>
            <p:cNvSpPr txBox="1"/>
            <p:nvPr/>
          </p:nvSpPr>
          <p:spPr>
            <a:xfrm>
              <a:off x="3273" y="2581"/>
              <a:ext cx="363" cy="168"/>
            </a:xfrm>
            <a:prstGeom prst="rect">
              <a:avLst/>
            </a:prstGeom>
            <a:noFill/>
            <a:ln w="28575">
              <a:noFill/>
            </a:ln>
          </p:spPr>
          <p:txBody>
            <a:bodyPr wrap="square">
              <a:spAutoFit/>
            </a:bodyPr>
            <a:p>
              <a:pPr algn="l" eaLnBrk="0" hangingPunct="0">
                <a:spcBef>
                  <a:spcPct val="50000"/>
                </a:spcBef>
              </a:pPr>
              <a:r>
                <a:rPr lang="zh-CN" altLang="en-US" sz="20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rPr>
                <a:t>否</a:t>
              </a:r>
              <a:endParaRPr lang="zh-CN" altLang="en-US" sz="2000" b="1" dirty="0">
                <a:solidFill>
                  <a:srgbClr val="C00000"/>
                </a:solidFill>
                <a:effectLst>
                  <a:outerShdw blurRad="38100" dist="38100" dir="2700000" algn="tl">
                    <a:srgbClr val="000000">
                      <a:alpha val="43137"/>
                    </a:srgbClr>
                  </a:outerShdw>
                </a:effectLst>
                <a:latin typeface="楷体" panose="02010609060101010101" charset="-122"/>
                <a:ea typeface="楷体" panose="02010609060101010101" charset="-122"/>
              </a:endParaRPr>
            </a:p>
          </p:txBody>
        </p:sp>
      </p:grpSp>
      <p:sp>
        <p:nvSpPr>
          <p:cNvPr id="7" name="文本框 6"/>
          <p:cNvSpPr txBox="1"/>
          <p:nvPr/>
        </p:nvSpPr>
        <p:spPr>
          <a:xfrm>
            <a:off x="749300" y="4880610"/>
            <a:ext cx="4596765" cy="1198880"/>
          </a:xfrm>
          <a:prstGeom prst="rect">
            <a:avLst/>
          </a:prstGeom>
          <a:noFill/>
          <a:ln>
            <a:solidFill>
              <a:srgbClr val="FFC000"/>
            </a:solidFill>
          </a:ln>
        </p:spPr>
        <p:txBody>
          <a:bodyPr wrap="square" rtlCol="0">
            <a:spAutoFit/>
          </a:bodyPr>
          <a:p>
            <a:pPr algn="l"/>
            <a:r>
              <a:rPr lang="zh-CN" altLang="en-US" sz="2400" b="1">
                <a:sym typeface="+mn-ea"/>
              </a:rPr>
              <a:t>含义：如果表达式的值为真</a:t>
            </a:r>
            <a:r>
              <a:rPr lang="en-US" altLang="zh-CN" sz="2400" b="1">
                <a:sym typeface="+mn-ea"/>
              </a:rPr>
              <a:t>(</a:t>
            </a:r>
            <a:r>
              <a:rPr lang="zh-CN" altLang="en-US" sz="2400" b="1">
                <a:sym typeface="+mn-ea"/>
              </a:rPr>
              <a:t>非</a:t>
            </a:r>
            <a:r>
              <a:rPr lang="en-US" altLang="zh-CN" sz="2400" b="1">
                <a:sym typeface="+mn-ea"/>
              </a:rPr>
              <a:t>0),</a:t>
            </a:r>
            <a:r>
              <a:rPr lang="zh-CN" altLang="en-US" sz="2400" b="1">
                <a:sym typeface="+mn-ea"/>
              </a:rPr>
              <a:t>即条件成立，则执行语句，否则就执行</a:t>
            </a:r>
            <a:r>
              <a:rPr lang="en-US" altLang="zh-CN" sz="2400" b="1">
                <a:sym typeface="+mn-ea"/>
              </a:rPr>
              <a:t>if</a:t>
            </a:r>
            <a:r>
              <a:rPr lang="zh-CN" altLang="en-US" sz="2400" b="1">
                <a:sym typeface="+mn-ea"/>
              </a:rPr>
              <a:t>语句的下一条语句</a:t>
            </a:r>
            <a:r>
              <a:rPr lang="zh-CN" altLang="en-US" sz="2400" b="1">
                <a:sym typeface="+mn-ea"/>
              </a:rPr>
              <a:t>。</a:t>
            </a:r>
            <a:endParaRPr lang="zh-CN" altLang="en-US" sz="2400" b="1"/>
          </a:p>
        </p:txBody>
      </p:sp>
      <p:sp>
        <p:nvSpPr>
          <p:cNvPr id="8" name="文本框 7"/>
          <p:cNvSpPr txBox="1"/>
          <p:nvPr/>
        </p:nvSpPr>
        <p:spPr>
          <a:xfrm>
            <a:off x="959485" y="1264285"/>
            <a:ext cx="1249680" cy="521970"/>
          </a:xfrm>
          <a:prstGeom prst="rect">
            <a:avLst/>
          </a:prstGeom>
          <a:noFill/>
        </p:spPr>
        <p:txBody>
          <a:bodyPr wrap="none" rtlCol="0">
            <a:spAutoFit/>
          </a:bodyPr>
          <a:p>
            <a:pPr algn="l"/>
            <a:r>
              <a:rPr lang="zh-CN" altLang="en-US" sz="2800" b="1">
                <a:sym typeface="+mn-ea"/>
              </a:rPr>
              <a:t>格式：</a:t>
            </a:r>
            <a:endParaRPr lang="en-US" altLang="zh-CN" sz="2800" b="1">
              <a:sym typeface="+mn-ea"/>
            </a:endParaRPr>
          </a:p>
        </p:txBody>
      </p:sp>
      <p:sp>
        <p:nvSpPr>
          <p:cNvPr id="4" name="文本框 3"/>
          <p:cNvSpPr txBox="1"/>
          <p:nvPr/>
        </p:nvSpPr>
        <p:spPr>
          <a:xfrm>
            <a:off x="2178050" y="1264285"/>
            <a:ext cx="3746500" cy="521970"/>
          </a:xfrm>
          <a:prstGeom prst="rect">
            <a:avLst/>
          </a:prstGeom>
          <a:solidFill>
            <a:schemeClr val="accent1">
              <a:lumMod val="20000"/>
              <a:lumOff val="80000"/>
            </a:schemeClr>
          </a:solidFill>
          <a:ln>
            <a:solidFill>
              <a:srgbClr val="FFC000"/>
            </a:solidFill>
          </a:ln>
        </p:spPr>
        <p:txBody>
          <a:bodyPr wrap="square" rtlCol="0">
            <a:spAutoFit/>
          </a:bodyPr>
          <a:p>
            <a:pPr algn="l"/>
            <a:r>
              <a:rPr lang="en-US" altLang="zh-CN" sz="2800" b="1">
                <a:sym typeface="+mn-ea"/>
              </a:rPr>
              <a:t>if </a:t>
            </a:r>
            <a:r>
              <a:rPr lang="zh-CN" altLang="en-US" sz="2800" b="1">
                <a:sym typeface="+mn-ea"/>
              </a:rPr>
              <a:t>（表达式</a:t>
            </a:r>
            <a:r>
              <a:rPr lang="en-US" altLang="zh-CN" sz="2800" b="1">
                <a:sym typeface="+mn-ea"/>
              </a:rPr>
              <a:t>) </a:t>
            </a:r>
            <a:r>
              <a:rPr lang="zh-CN" altLang="en-US" sz="2800" b="1">
                <a:sym typeface="+mn-ea"/>
              </a:rPr>
              <a:t>语句</a:t>
            </a:r>
            <a:r>
              <a:rPr lang="en-US" altLang="zh-CN" sz="2800" b="1">
                <a:sym typeface="+mn-ea"/>
              </a:rPr>
              <a:t>1</a:t>
            </a:r>
            <a:r>
              <a:rPr lang="en-US" altLang="zh-CN" sz="2800" b="1">
                <a:sym typeface="+mn-ea"/>
              </a:rPr>
              <a:t>;</a:t>
            </a:r>
            <a:endParaRPr lang="en-US" altLang="zh-CN" sz="2800" b="1">
              <a:sym typeface="+mn-ea"/>
            </a:endParaRPr>
          </a:p>
        </p:txBody>
      </p:sp>
      <p:sp>
        <p:nvSpPr>
          <p:cNvPr id="12" name="文本框 11"/>
          <p:cNvSpPr txBox="1"/>
          <p:nvPr/>
        </p:nvSpPr>
        <p:spPr>
          <a:xfrm>
            <a:off x="6367145" y="1026160"/>
            <a:ext cx="5588000" cy="3415030"/>
          </a:xfrm>
          <a:prstGeom prst="rect">
            <a:avLst/>
          </a:prstGeom>
          <a:solidFill>
            <a:srgbClr val="D5F5FF"/>
          </a:solidFill>
          <a:ln>
            <a:solidFill>
              <a:srgbClr val="FFC000"/>
            </a:solidFill>
          </a:ln>
        </p:spPr>
        <p:txBody>
          <a:bodyPr wrap="square" rtlCol="0" anchor="t">
            <a:spAutoFit/>
          </a:bodyPr>
          <a:p>
            <a:r>
              <a:rPr lang="zh-CN" altLang="en-US" sz="2400" b="1"/>
              <a:t>#include&lt;bits/stdc++.h&gt;</a:t>
            </a:r>
            <a:endParaRPr lang="zh-CN" altLang="en-US" sz="2400" b="1"/>
          </a:p>
          <a:p>
            <a:r>
              <a:rPr lang="zh-CN" altLang="en-US" sz="2400" b="1"/>
              <a:t>using namespace std;</a:t>
            </a:r>
            <a:endParaRPr lang="zh-CN" altLang="en-US" sz="2400" b="1"/>
          </a:p>
          <a:p>
            <a:r>
              <a:rPr lang="zh-CN" altLang="en-US" sz="2400" b="1"/>
              <a:t>int main(){</a:t>
            </a:r>
            <a:endParaRPr lang="zh-CN" altLang="en-US" sz="2400" b="1"/>
          </a:p>
          <a:p>
            <a:r>
              <a:rPr lang="en-US" altLang="zh-CN" sz="2400" b="1"/>
              <a:t>	</a:t>
            </a:r>
            <a:r>
              <a:rPr lang="zh-CN" altLang="en-US" sz="2400" b="1"/>
              <a:t>int iq;</a:t>
            </a:r>
            <a:endParaRPr lang="zh-CN" altLang="en-US" sz="2400" b="1"/>
          </a:p>
          <a:p>
            <a:r>
              <a:rPr lang="zh-CN" altLang="en-US" sz="2400" b="1"/>
              <a:t>	cout&lt;&lt;"IQ:";</a:t>
            </a:r>
            <a:endParaRPr lang="zh-CN" altLang="en-US" sz="2400" b="1"/>
          </a:p>
          <a:p>
            <a:r>
              <a:rPr lang="zh-CN" altLang="en-US" sz="2400" b="1"/>
              <a:t>	cin&gt;&gt;iq;</a:t>
            </a:r>
            <a:endParaRPr lang="zh-CN" altLang="en-US" sz="2400" b="1"/>
          </a:p>
          <a:p>
            <a:r>
              <a:rPr lang="zh-CN" altLang="en-US" sz="2400" b="1"/>
              <a:t>   </a:t>
            </a:r>
            <a:r>
              <a:rPr lang="en-US" altLang="zh-CN" sz="2400" b="1"/>
              <a:t>	</a:t>
            </a:r>
            <a:r>
              <a:rPr lang="zh-CN" altLang="en-US" sz="2400" b="1" u="sng">
                <a:solidFill>
                  <a:srgbClr val="C00000"/>
                </a:solidFill>
              </a:rPr>
              <a:t>if (iq&gt;140) cout&lt;&lt;"</a:t>
            </a:r>
            <a:r>
              <a:rPr lang="en-US" altLang="zh-CN" sz="2400" b="1" u="sng">
                <a:solidFill>
                  <a:srgbClr val="C00000"/>
                </a:solidFill>
              </a:rPr>
              <a:t>yes</a:t>
            </a:r>
            <a:r>
              <a:rPr lang="zh-CN" altLang="en-US" sz="2400" b="1" u="sng">
                <a:solidFill>
                  <a:srgbClr val="C00000"/>
                </a:solidFill>
              </a:rPr>
              <a:t>!";</a:t>
            </a:r>
            <a:endParaRPr lang="zh-CN" altLang="en-US" sz="2400" b="1" u="sng">
              <a:solidFill>
                <a:srgbClr val="C00000"/>
              </a:solidFill>
            </a:endParaRPr>
          </a:p>
          <a:p>
            <a:r>
              <a:rPr lang="zh-CN" altLang="en-US" sz="2400" b="1"/>
              <a:t>	return 0;</a:t>
            </a:r>
            <a:endParaRPr lang="zh-CN" altLang="en-US" sz="2400" b="1"/>
          </a:p>
          <a:p>
            <a:r>
              <a:rPr lang="zh-CN" altLang="en-US" sz="2400" b="1"/>
              <a:t>} </a:t>
            </a:r>
            <a:endParaRPr lang="zh-CN" altLang="en-US" sz="2400" b="1"/>
          </a:p>
        </p:txBody>
      </p:sp>
      <p:sp>
        <p:nvSpPr>
          <p:cNvPr id="10" name="文本框 9">
            <a:hlinkClick r:id="rId1" action="ppaction://hlinkfile"/>
          </p:cNvPr>
          <p:cNvSpPr txBox="1"/>
          <p:nvPr/>
        </p:nvSpPr>
        <p:spPr>
          <a:xfrm>
            <a:off x="10586085" y="61531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3" name="图片 2">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162" b="19679"/>
          <a:stretch>
            <a:fillRect/>
          </a:stretch>
        </p:blipFill>
        <p:spPr>
          <a:xfrm>
            <a:off x="9423400" y="207645"/>
            <a:ext cx="1421130" cy="884555"/>
          </a:xfrm>
          <a:prstGeom prst="rect">
            <a:avLst/>
          </a:prstGeom>
        </p:spPr>
      </p:pic>
      <p:pic>
        <p:nvPicPr>
          <p:cNvPr id="11" name="图片 10"/>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378450" y="4265930"/>
            <a:ext cx="968375" cy="1011555"/>
          </a:xfrm>
          <a:prstGeom prst="rect">
            <a:avLst/>
          </a:prstGeom>
        </p:spPr>
      </p:pic>
      <p:sp>
        <p:nvSpPr>
          <p:cNvPr id="9" name="文本框 8"/>
          <p:cNvSpPr txBox="1"/>
          <p:nvPr/>
        </p:nvSpPr>
        <p:spPr>
          <a:xfrm>
            <a:off x="6306185" y="4428490"/>
            <a:ext cx="1207770" cy="645160"/>
          </a:xfrm>
          <a:prstGeom prst="rect">
            <a:avLst/>
          </a:prstGeom>
          <a:noFill/>
        </p:spPr>
        <p:txBody>
          <a:bodyPr wrap="none" rtlCol="0">
            <a:spAutoFit/>
            <a:scene3d>
              <a:camera prst="orthographicFront"/>
              <a:lightRig rig="threePt" dir="t"/>
            </a:scene3d>
          </a:bodyPr>
          <a:p>
            <a:pPr algn="l"/>
            <a:r>
              <a:rPr lang="zh-CN" altLang="en-US" sz="3600" b="1">
                <a:ln w="22225">
                  <a:solidFill>
                    <a:schemeClr val="accent2"/>
                  </a:solidFill>
                  <a:prstDash val="solid"/>
                </a:ln>
                <a:solidFill>
                  <a:schemeClr val="accent2">
                    <a:lumMod val="40000"/>
                    <a:lumOff val="60000"/>
                  </a:schemeClr>
                </a:solidFill>
                <a:effectLst/>
                <a:sym typeface="+mn-ea"/>
              </a:rPr>
              <a:t>注意</a:t>
            </a:r>
            <a:r>
              <a:rPr lang="en-US" altLang="zh-CN" sz="3600" b="1">
                <a:ln w="22225">
                  <a:solidFill>
                    <a:schemeClr val="accent2"/>
                  </a:solidFill>
                  <a:prstDash val="solid"/>
                </a:ln>
                <a:solidFill>
                  <a:schemeClr val="accent2">
                    <a:lumMod val="40000"/>
                    <a:lumOff val="60000"/>
                  </a:schemeClr>
                </a:solidFill>
                <a:effectLst/>
                <a:sym typeface="+mn-ea"/>
              </a:rPr>
              <a:t>:</a:t>
            </a:r>
            <a:endParaRPr lang="en-US" altLang="zh-CN" sz="3600" b="1">
              <a:ln w="22225">
                <a:solidFill>
                  <a:schemeClr val="accent2"/>
                </a:solidFill>
                <a:prstDash val="solid"/>
              </a:ln>
              <a:solidFill>
                <a:schemeClr val="accent2">
                  <a:lumMod val="40000"/>
                  <a:lumOff val="60000"/>
                </a:schemeClr>
              </a:solidFill>
              <a:effectLst/>
              <a:sym typeface="+mn-ea"/>
            </a:endParaRPr>
          </a:p>
        </p:txBody>
      </p:sp>
      <p:sp>
        <p:nvSpPr>
          <p:cNvPr id="5" name="文本框 4"/>
          <p:cNvSpPr txBox="1"/>
          <p:nvPr/>
        </p:nvSpPr>
        <p:spPr>
          <a:xfrm>
            <a:off x="6597650" y="5043170"/>
            <a:ext cx="4493895" cy="460375"/>
          </a:xfrm>
          <a:prstGeom prst="rect">
            <a:avLst/>
          </a:prstGeom>
          <a:solidFill>
            <a:srgbClr val="FFC000"/>
          </a:solidFill>
        </p:spPr>
        <p:txBody>
          <a:bodyPr wrap="square" rtlCol="0" anchor="t">
            <a:spAutoFit/>
          </a:bodyPr>
          <a:p>
            <a:r>
              <a:rPr lang="zh-CN" altLang="en-US" sz="2400" b="1">
                <a:sym typeface="+mn-ea"/>
              </a:rPr>
              <a:t>表达式必须用（）括起来。</a:t>
            </a:r>
            <a:endParaRPr lang="en-US" altLang="zh-CN" sz="2400" b="1">
              <a:sym typeface="+mn-ea"/>
            </a:endParaRPr>
          </a:p>
        </p:txBody>
      </p:sp>
      <p:sp>
        <p:nvSpPr>
          <p:cNvPr id="14" name="文本框 13"/>
          <p:cNvSpPr txBox="1"/>
          <p:nvPr/>
        </p:nvSpPr>
        <p:spPr>
          <a:xfrm>
            <a:off x="6590030" y="5537200"/>
            <a:ext cx="5182235" cy="829945"/>
          </a:xfrm>
          <a:prstGeom prst="rect">
            <a:avLst/>
          </a:prstGeom>
          <a:solidFill>
            <a:srgbClr val="FFC000"/>
          </a:solidFill>
        </p:spPr>
        <p:txBody>
          <a:bodyPr wrap="square" rtlCol="0" anchor="t">
            <a:spAutoFit/>
          </a:bodyPr>
          <a:p>
            <a:r>
              <a:rPr lang="zh-CN" altLang="en-US" sz="2400" b="1">
                <a:sym typeface="+mn-ea"/>
              </a:rPr>
              <a:t>如果语句</a:t>
            </a:r>
            <a:r>
              <a:rPr lang="en-US" altLang="zh-CN" sz="2400" b="1">
                <a:sym typeface="+mn-ea"/>
              </a:rPr>
              <a:t>1</a:t>
            </a:r>
            <a:r>
              <a:rPr lang="zh-CN" altLang="en-US" sz="2400" b="1">
                <a:sym typeface="+mn-ea"/>
              </a:rPr>
              <a:t>有</a:t>
            </a:r>
            <a:r>
              <a:rPr lang="zh-CN" altLang="en-US" sz="2400" b="1">
                <a:sym typeface="+mn-ea"/>
              </a:rPr>
              <a:t>多条语句，则必须</a:t>
            </a:r>
            <a:r>
              <a:rPr lang="zh-CN" altLang="en-US" sz="2400" b="1">
                <a:sym typeface="+mn-ea"/>
              </a:rPr>
              <a:t>用</a:t>
            </a:r>
            <a:r>
              <a:rPr lang="en-US" altLang="zh-CN" sz="2400" b="1">
                <a:sym typeface="+mn-ea"/>
              </a:rPr>
              <a:t>{ }</a:t>
            </a:r>
            <a:r>
              <a:rPr lang="zh-CN" altLang="en-US" sz="2400" b="1">
                <a:sym typeface="+mn-ea"/>
              </a:rPr>
              <a:t>将整个语句</a:t>
            </a:r>
            <a:r>
              <a:rPr lang="en-US" altLang="zh-CN" sz="2400" b="1">
                <a:sym typeface="+mn-ea"/>
              </a:rPr>
              <a:t>1</a:t>
            </a:r>
            <a:r>
              <a:rPr lang="zh-CN" altLang="en-US" sz="2400" b="1">
                <a:sym typeface="+mn-ea"/>
              </a:rPr>
              <a:t>括起来。</a:t>
            </a:r>
            <a:endParaRPr lang="en-US" altLang="zh-CN" sz="2400" b="1">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500" fill="hold"/>
                                        <p:tgtEl>
                                          <p:spTgt spid="5"/>
                                        </p:tgtEl>
                                        <p:attrNameLst>
                                          <p:attrName>ppt_x</p:attrName>
                                        </p:attrNameLst>
                                      </p:cBhvr>
                                      <p:tavLst>
                                        <p:tav tm="0">
                                          <p:val>
                                            <p:strVal val="#ppt_x"/>
                                          </p:val>
                                        </p:tav>
                                        <p:tav tm="100000">
                                          <p:val>
                                            <p:strVal val="#ppt_x"/>
                                          </p:val>
                                        </p:tav>
                                      </p:tavLst>
                                    </p:anim>
                                    <p:anim calcmode="lin" valueType="num">
                                      <p:cBhvr additive="base">
                                        <p:cTn id="4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7" grpId="0" bldLvl="0" animBg="1"/>
      <p:bldP spid="4" grpId="0" bldLvl="0" animBg="1"/>
      <p:bldP spid="12" grpId="0" bldLvl="0" animBg="1"/>
      <p:bldP spid="9" grpId="0"/>
      <p:bldP spid="5" grpId="0" bldLvl="0" animBg="1"/>
      <p:bldP spid="1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042035" y="978535"/>
            <a:ext cx="8905875" cy="521970"/>
          </a:xfrm>
          <a:prstGeom prst="rect">
            <a:avLst/>
          </a:prstGeom>
          <a:noFill/>
        </p:spPr>
        <p:txBody>
          <a:bodyPr wrap="square" rtlCol="0">
            <a:spAutoFit/>
          </a:bodyPr>
          <a:p>
            <a:pPr marL="85725" indent="0" algn="l" eaLnBrk="1" hangingPunct="1">
              <a:buNone/>
            </a:pPr>
            <a:r>
              <a:rPr lang="zh-CN" sz="2800">
                <a:effectLst/>
                <a:latin typeface="方正大魏体简体" panose="02000000000000000000" charset="-122"/>
                <a:ea typeface="方正大魏体简体" panose="02000000000000000000" charset="-122"/>
                <a:sym typeface="+mn-ea"/>
              </a:rPr>
              <a:t>输入一个整数，判</a:t>
            </a:r>
            <a:r>
              <a:rPr lang="zh-CN" sz="2800">
                <a:effectLst/>
                <a:latin typeface="方正大魏体简体" panose="02000000000000000000" charset="-122"/>
                <a:ea typeface="方正大魏体简体" panose="02000000000000000000" charset="-122"/>
                <a:sym typeface="+mn-ea"/>
              </a:rPr>
              <a:t>断是不是偶数，若是就输出“yes!”</a:t>
            </a:r>
            <a:endParaRPr lang="zh-CN" sz="2800">
              <a:effectLst/>
              <a:latin typeface="方正大魏体简体" panose="02000000000000000000" charset="-122"/>
              <a:ea typeface="方正大魏体简体" panose="02000000000000000000" charset="-122"/>
              <a:sym typeface="+mn-ea"/>
            </a:endParaRPr>
          </a:p>
        </p:txBody>
      </p:sp>
      <p:sp>
        <p:nvSpPr>
          <p:cNvPr id="11" name="文本框 10"/>
          <p:cNvSpPr txBox="1"/>
          <p:nvPr/>
        </p:nvSpPr>
        <p:spPr>
          <a:xfrm>
            <a:off x="2720975" y="1531620"/>
            <a:ext cx="5439410" cy="3743960"/>
          </a:xfrm>
          <a:prstGeom prst="rect">
            <a:avLst/>
          </a:prstGeom>
          <a:noFill/>
          <a:ln>
            <a:noFill/>
          </a:ln>
        </p:spPr>
        <p:txBody>
          <a:bodyPr wrap="square" rtlCol="0">
            <a:spAutoFit/>
          </a:bodyPr>
          <a:p>
            <a:pPr>
              <a:lnSpc>
                <a:spcPct val="110000"/>
              </a:lnSpc>
            </a:pPr>
            <a:r>
              <a:rPr lang="en-US" altLang="zh-CN" sz="2400" b="1">
                <a:latin typeface="Arial" panose="020B0604020202020204" pitchFamily="34" charset="0"/>
                <a:cs typeface="Arial" panose="020B0604020202020204" pitchFamily="34" charset="0"/>
              </a:rPr>
              <a:t>#include &lt;bits/stdc++.h&gt;</a:t>
            </a:r>
            <a:endParaRPr lang="en-US" altLang="zh-CN" sz="2400" b="1">
              <a:latin typeface="Arial" panose="020B0604020202020204" pitchFamily="34" charset="0"/>
              <a:cs typeface="Arial" panose="020B0604020202020204" pitchFamily="34" charset="0"/>
            </a:endParaRPr>
          </a:p>
          <a:p>
            <a:pPr>
              <a:lnSpc>
                <a:spcPct val="110000"/>
              </a:lnSpc>
            </a:pPr>
            <a:r>
              <a:rPr lang="en-US" altLang="zh-CN" sz="2400" b="1">
                <a:latin typeface="Arial" panose="020B0604020202020204" pitchFamily="34" charset="0"/>
                <a:cs typeface="Arial" panose="020B0604020202020204" pitchFamily="34" charset="0"/>
              </a:rPr>
              <a:t>using namespace std;</a:t>
            </a:r>
            <a:endParaRPr lang="en-US" altLang="zh-CN" sz="2400" b="1">
              <a:latin typeface="Arial" panose="020B0604020202020204" pitchFamily="34" charset="0"/>
              <a:cs typeface="Arial" panose="020B0604020202020204" pitchFamily="34" charset="0"/>
            </a:endParaRPr>
          </a:p>
          <a:p>
            <a:pPr>
              <a:lnSpc>
                <a:spcPct val="110000"/>
              </a:lnSpc>
            </a:pPr>
            <a:r>
              <a:rPr lang="en-US" altLang="zh-CN" sz="2400" b="1">
                <a:latin typeface="Arial" panose="020B0604020202020204" pitchFamily="34" charset="0"/>
                <a:cs typeface="Arial" panose="020B0604020202020204" pitchFamily="34" charset="0"/>
              </a:rPr>
              <a:t>int main(){</a:t>
            </a:r>
            <a:endParaRPr lang="en-US" altLang="zh-CN" sz="2400" b="1">
              <a:latin typeface="Arial" panose="020B0604020202020204" pitchFamily="34" charset="0"/>
              <a:cs typeface="Arial" panose="020B0604020202020204" pitchFamily="34" charset="0"/>
            </a:endParaRPr>
          </a:p>
          <a:p>
            <a:pPr>
              <a:lnSpc>
                <a:spcPct val="110000"/>
              </a:lnSpc>
            </a:pPr>
            <a:r>
              <a:rPr lang="en-US" altLang="zh-CN" sz="2400" b="1">
                <a:latin typeface="Arial" panose="020B0604020202020204" pitchFamily="34" charset="0"/>
                <a:cs typeface="Arial" panose="020B0604020202020204" pitchFamily="34" charset="0"/>
              </a:rPr>
              <a:t>	</a:t>
            </a:r>
            <a:r>
              <a:rPr lang="en-US" altLang="zh-CN" sz="2400" b="1">
                <a:latin typeface="Arial" panose="020B0604020202020204" pitchFamily="34" charset="0"/>
                <a:cs typeface="Arial" panose="020B0604020202020204" pitchFamily="34" charset="0"/>
                <a:sym typeface="+mn-ea"/>
              </a:rPr>
              <a:t>int n;</a:t>
            </a:r>
            <a:endParaRPr lang="en-US" altLang="zh-CN" sz="2400" b="1">
              <a:latin typeface="Arial" panose="020B0604020202020204" pitchFamily="34" charset="0"/>
              <a:cs typeface="Arial" panose="020B0604020202020204" pitchFamily="34" charset="0"/>
              <a:sym typeface="+mn-ea"/>
            </a:endParaRPr>
          </a:p>
          <a:p>
            <a:pPr>
              <a:lnSpc>
                <a:spcPct val="110000"/>
              </a:lnSpc>
            </a:pPr>
            <a:r>
              <a:rPr lang="en-US" altLang="zh-CN" sz="2400" b="1">
                <a:latin typeface="Arial" panose="020B0604020202020204" pitchFamily="34" charset="0"/>
                <a:cs typeface="Arial" panose="020B0604020202020204" pitchFamily="34" charset="0"/>
                <a:sym typeface="+mn-ea"/>
              </a:rPr>
              <a:t>	cout&lt;&lt;”</a:t>
            </a:r>
            <a:r>
              <a:rPr lang="zh-CN" altLang="en-US" sz="2400" b="1">
                <a:latin typeface="Arial" panose="020B0604020202020204" pitchFamily="34" charset="0"/>
                <a:cs typeface="Arial" panose="020B0604020202020204" pitchFamily="34" charset="0"/>
                <a:sym typeface="+mn-ea"/>
              </a:rPr>
              <a:t>请输入一个整数：</a:t>
            </a:r>
            <a:r>
              <a:rPr lang="en-US" altLang="zh-CN" sz="2400" b="1">
                <a:latin typeface="Arial" panose="020B0604020202020204" pitchFamily="34" charset="0"/>
                <a:cs typeface="Arial" panose="020B0604020202020204" pitchFamily="34" charset="0"/>
                <a:sym typeface="+mn-ea"/>
              </a:rPr>
              <a:t>”;</a:t>
            </a:r>
            <a:endParaRPr lang="en-US" altLang="zh-CN" sz="2400" b="1">
              <a:latin typeface="Arial" panose="020B0604020202020204" pitchFamily="34" charset="0"/>
              <a:cs typeface="Arial" panose="020B0604020202020204" pitchFamily="34" charset="0"/>
            </a:endParaRPr>
          </a:p>
          <a:p>
            <a:pPr>
              <a:lnSpc>
                <a:spcPct val="110000"/>
              </a:lnSpc>
            </a:pPr>
            <a:r>
              <a:rPr lang="en-US" altLang="zh-CN" sz="2400" b="1">
                <a:latin typeface="Arial" panose="020B0604020202020204" pitchFamily="34" charset="0"/>
                <a:cs typeface="Arial" panose="020B0604020202020204" pitchFamily="34" charset="0"/>
              </a:rPr>
              <a:t>	    1                                   ;</a:t>
            </a:r>
            <a:endParaRPr lang="en-US" altLang="zh-CN" sz="2400" b="1">
              <a:latin typeface="Arial" panose="020B0604020202020204" pitchFamily="34" charset="0"/>
              <a:cs typeface="Arial" panose="020B0604020202020204" pitchFamily="34" charset="0"/>
            </a:endParaRPr>
          </a:p>
          <a:p>
            <a:pPr>
              <a:lnSpc>
                <a:spcPct val="110000"/>
              </a:lnSpc>
            </a:pPr>
            <a:r>
              <a:rPr lang="en-US" altLang="zh-CN" sz="2400" b="1">
                <a:latin typeface="Arial" panose="020B0604020202020204" pitchFamily="34" charset="0"/>
                <a:cs typeface="Arial" panose="020B0604020202020204" pitchFamily="34" charset="0"/>
              </a:rPr>
              <a:t>	if  (    2    )  cout&lt;&lt;”yes!”;</a:t>
            </a:r>
            <a:endParaRPr lang="en-US" altLang="zh-CN" sz="2400" b="1">
              <a:latin typeface="Arial" panose="020B0604020202020204" pitchFamily="34" charset="0"/>
              <a:cs typeface="Arial" panose="020B0604020202020204" pitchFamily="34" charset="0"/>
            </a:endParaRPr>
          </a:p>
          <a:p>
            <a:pPr>
              <a:lnSpc>
                <a:spcPct val="110000"/>
              </a:lnSpc>
            </a:pPr>
            <a:r>
              <a:rPr lang="en-US" altLang="zh-CN" sz="2400" b="1">
                <a:latin typeface="Arial" panose="020B0604020202020204" pitchFamily="34" charset="0"/>
                <a:cs typeface="Arial" panose="020B0604020202020204" pitchFamily="34" charset="0"/>
              </a:rPr>
              <a:t>	return 0;</a:t>
            </a:r>
            <a:endParaRPr lang="en-US" altLang="zh-CN" sz="2400" b="1">
              <a:latin typeface="Arial" panose="020B0604020202020204" pitchFamily="34" charset="0"/>
              <a:cs typeface="Arial" panose="020B0604020202020204" pitchFamily="34" charset="0"/>
            </a:endParaRPr>
          </a:p>
          <a:p>
            <a:pPr>
              <a:lnSpc>
                <a:spcPct val="110000"/>
              </a:lnSpc>
            </a:pPr>
            <a:r>
              <a:rPr lang="en-US" altLang="zh-CN" sz="2400" b="1">
                <a:latin typeface="Arial" panose="020B0604020202020204" pitchFamily="34" charset="0"/>
                <a:cs typeface="Arial" panose="020B0604020202020204" pitchFamily="34" charset="0"/>
              </a:rPr>
              <a:t>}</a:t>
            </a:r>
            <a:endParaRPr lang="en-US" altLang="zh-CN" sz="2400" b="1">
              <a:latin typeface="Arial" panose="020B0604020202020204" pitchFamily="34" charset="0"/>
              <a:cs typeface="Arial" panose="020B0604020202020204" pitchFamily="34" charset="0"/>
            </a:endParaRPr>
          </a:p>
        </p:txBody>
      </p:sp>
      <p:cxnSp>
        <p:nvCxnSpPr>
          <p:cNvPr id="12" name="直接连接符 11"/>
          <p:cNvCxnSpPr/>
          <p:nvPr/>
        </p:nvCxnSpPr>
        <p:spPr>
          <a:xfrm>
            <a:off x="3650615" y="3905250"/>
            <a:ext cx="3837305" cy="635"/>
          </a:xfrm>
          <a:prstGeom prst="line">
            <a:avLst/>
          </a:prstGeom>
        </p:spPr>
        <p:style>
          <a:lnRef idx="1">
            <a:schemeClr val="accent6"/>
          </a:lnRef>
          <a:fillRef idx="0">
            <a:schemeClr val="accent6"/>
          </a:fillRef>
          <a:effectRef idx="0">
            <a:schemeClr val="accent6"/>
          </a:effectRef>
          <a:fontRef idx="minor">
            <a:schemeClr val="tx1"/>
          </a:fontRef>
        </p:style>
      </p:cxnSp>
      <p:sp>
        <p:nvSpPr>
          <p:cNvPr id="13" name="文本框 12">
            <a:hlinkClick r:id="rId1" action="ppaction://hlinkfile"/>
          </p:cNvPr>
          <p:cNvSpPr txBox="1"/>
          <p:nvPr/>
        </p:nvSpPr>
        <p:spPr>
          <a:xfrm>
            <a:off x="1433195" y="432435"/>
            <a:ext cx="2097405" cy="645160"/>
          </a:xfrm>
          <a:prstGeom prst="rect">
            <a:avLst/>
          </a:prstGeom>
          <a:noFill/>
        </p:spPr>
        <p:txBody>
          <a:bodyPr wrap="none" rtlCol="0">
            <a:spAutoFit/>
          </a:bodyPr>
          <a:p>
            <a:pPr marL="85725" indent="0" algn="l" eaLnBrk="1" hangingPunct="1">
              <a:buNone/>
            </a:pPr>
            <a:r>
              <a:rPr lang="zh-CN" sz="3600">
                <a:effectLst/>
                <a:latin typeface="方正大魏体简体" panose="02000000000000000000" charset="-122"/>
                <a:ea typeface="方正大魏体简体" panose="02000000000000000000" charset="-122"/>
                <a:sym typeface="+mn-ea"/>
              </a:rPr>
              <a:t>完善程序</a:t>
            </a:r>
            <a:endParaRPr lang="zh-CN" sz="3600">
              <a:effectLst/>
              <a:latin typeface="方正大魏体简体" panose="02000000000000000000" charset="-122"/>
              <a:ea typeface="方正大魏体简体" panose="02000000000000000000" charset="-122"/>
              <a:sym typeface="+mn-ea"/>
            </a:endParaRPr>
          </a:p>
        </p:txBody>
      </p:sp>
      <p:grpSp>
        <p:nvGrpSpPr>
          <p:cNvPr id="14" name="组合 13"/>
          <p:cNvGrpSpPr/>
          <p:nvPr/>
        </p:nvGrpSpPr>
        <p:grpSpPr>
          <a:xfrm>
            <a:off x="587375" y="430530"/>
            <a:ext cx="669436" cy="551455"/>
            <a:chOff x="266" y="-8"/>
            <a:chExt cx="1194" cy="1044"/>
          </a:xfrm>
        </p:grpSpPr>
        <p:grpSp>
          <p:nvGrpSpPr>
            <p:cNvPr id="16" name="组合 15"/>
            <p:cNvGrpSpPr/>
            <p:nvPr/>
          </p:nvGrpSpPr>
          <p:grpSpPr>
            <a:xfrm>
              <a:off x="780" y="356"/>
              <a:ext cx="680" cy="680"/>
              <a:chOff x="3724323" y="1908536"/>
              <a:chExt cx="1329153" cy="1329153"/>
            </a:xfrm>
            <a:solidFill>
              <a:schemeClr val="bg1">
                <a:lumMod val="95000"/>
              </a:schemeClr>
            </a:solidFill>
          </p:grpSpPr>
          <p:sp>
            <p:nvSpPr>
              <p:cNvPr id="17" name="椭圆 16"/>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18" name="椭圆 17"/>
              <p:cNvSpPr/>
              <p:nvPr/>
            </p:nvSpPr>
            <p:spPr>
              <a:xfrm>
                <a:off x="3839838" y="2024052"/>
                <a:ext cx="1098122" cy="1098122"/>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19" name="组合 18"/>
            <p:cNvGrpSpPr/>
            <p:nvPr/>
          </p:nvGrpSpPr>
          <p:grpSpPr>
            <a:xfrm>
              <a:off x="266" y="-8"/>
              <a:ext cx="889" cy="889"/>
              <a:chOff x="3724323" y="1908536"/>
              <a:chExt cx="1329153" cy="1329153"/>
            </a:xfrm>
          </p:grpSpPr>
          <p:sp>
            <p:nvSpPr>
              <p:cNvPr id="20" name="椭圆 19"/>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1" name="椭圆 20"/>
              <p:cNvSpPr/>
              <p:nvPr/>
            </p:nvSpPr>
            <p:spPr>
              <a:xfrm>
                <a:off x="3839838" y="2024052"/>
                <a:ext cx="1098122" cy="1098122"/>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22" name="组合 21"/>
            <p:cNvGrpSpPr/>
            <p:nvPr/>
          </p:nvGrpSpPr>
          <p:grpSpPr>
            <a:xfrm>
              <a:off x="309" y="634"/>
              <a:ext cx="396" cy="396"/>
              <a:chOff x="3724323" y="1908536"/>
              <a:chExt cx="1329153" cy="1329153"/>
            </a:xfrm>
            <a:solidFill>
              <a:schemeClr val="bg1">
                <a:lumMod val="95000"/>
              </a:schemeClr>
            </a:solidFill>
          </p:grpSpPr>
          <p:sp>
            <p:nvSpPr>
              <p:cNvPr id="23" name="椭圆 22"/>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p>
            </p:txBody>
          </p:sp>
          <p:sp>
            <p:nvSpPr>
              <p:cNvPr id="24" name="椭圆 23"/>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grpSp>
      </p:grpSp>
      <p:cxnSp>
        <p:nvCxnSpPr>
          <p:cNvPr id="9" name="直接连接符 8"/>
          <p:cNvCxnSpPr/>
          <p:nvPr/>
        </p:nvCxnSpPr>
        <p:spPr>
          <a:xfrm>
            <a:off x="4143375" y="4420870"/>
            <a:ext cx="905510" cy="0"/>
          </a:xfrm>
          <a:prstGeom prst="line">
            <a:avLst/>
          </a:prstGeom>
        </p:spPr>
        <p:style>
          <a:lnRef idx="1">
            <a:schemeClr val="accent6"/>
          </a:lnRef>
          <a:fillRef idx="0">
            <a:schemeClr val="accent6"/>
          </a:fillRef>
          <a:effectRef idx="0">
            <a:schemeClr val="accent6"/>
          </a:effectRef>
          <a:fontRef idx="minor">
            <a:schemeClr val="tx1"/>
          </a:fontRef>
        </p:style>
      </p:cxnSp>
      <p:sp>
        <p:nvSpPr>
          <p:cNvPr id="25" name="矩形 24"/>
          <p:cNvSpPr/>
          <p:nvPr/>
        </p:nvSpPr>
        <p:spPr>
          <a:xfrm>
            <a:off x="2637155" y="1522730"/>
            <a:ext cx="5400675" cy="4104005"/>
          </a:xfrm>
          <a:prstGeom prst="rect">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60000"/>
              </a:lnSpc>
            </a:pPr>
            <a:endParaRPr lang="zh-CN" altLang="en-US"/>
          </a:p>
        </p:txBody>
      </p:sp>
      <p:sp>
        <p:nvSpPr>
          <p:cNvPr id="26" name="文本框 25"/>
          <p:cNvSpPr txBox="1"/>
          <p:nvPr/>
        </p:nvSpPr>
        <p:spPr>
          <a:xfrm>
            <a:off x="7980045" y="2759710"/>
            <a:ext cx="765810" cy="1254125"/>
          </a:xfrm>
          <a:prstGeom prst="rect">
            <a:avLst/>
          </a:prstGeom>
          <a:noFill/>
        </p:spPr>
        <p:txBody>
          <a:bodyPr wrap="square" rtlCol="0">
            <a:spAutoFit/>
          </a:bodyPr>
          <a:p>
            <a:pPr>
              <a:lnSpc>
                <a:spcPct val="210000"/>
              </a:lnSpc>
            </a:pPr>
            <a:r>
              <a:rPr lang="zh-CN" altLang="en-US" b="1">
                <a:solidFill>
                  <a:schemeClr val="tx1"/>
                </a:solidFill>
                <a:effectLst>
                  <a:outerShdw blurRad="38100" dist="38100" dir="2700000" algn="tl">
                    <a:srgbClr val="000000">
                      <a:alpha val="43137"/>
                    </a:srgbClr>
                  </a:outerShdw>
                </a:effectLst>
              </a:rPr>
              <a:t>（</a:t>
            </a:r>
            <a:r>
              <a:rPr lang="en-US" altLang="zh-CN" b="1">
                <a:solidFill>
                  <a:schemeClr val="tx1"/>
                </a:solidFill>
                <a:effectLst>
                  <a:outerShdw blurRad="38100" dist="38100" dir="2700000" algn="tl">
                    <a:srgbClr val="000000">
                      <a:alpha val="43137"/>
                    </a:srgbClr>
                  </a:outerShdw>
                </a:effectLst>
              </a:rPr>
              <a:t>1</a:t>
            </a:r>
            <a:r>
              <a:rPr lang="zh-CN" altLang="en-US" b="1">
                <a:solidFill>
                  <a:schemeClr val="tx1"/>
                </a:solidFill>
                <a:effectLst>
                  <a:outerShdw blurRad="38100" dist="38100" dir="2700000" algn="tl">
                    <a:srgbClr val="000000">
                      <a:alpha val="43137"/>
                    </a:srgbClr>
                  </a:outerShdw>
                </a:effectLst>
              </a:rPr>
              <a:t>）</a:t>
            </a:r>
            <a:endParaRPr lang="zh-CN" altLang="en-US" b="1">
              <a:solidFill>
                <a:schemeClr val="tx1"/>
              </a:solidFill>
              <a:effectLst>
                <a:outerShdw blurRad="38100" dist="38100" dir="2700000" algn="tl">
                  <a:srgbClr val="000000">
                    <a:alpha val="43137"/>
                  </a:srgbClr>
                </a:outerShdw>
              </a:effectLst>
            </a:endParaRPr>
          </a:p>
          <a:p>
            <a:pPr>
              <a:lnSpc>
                <a:spcPct val="210000"/>
              </a:lnSpc>
            </a:pPr>
            <a:r>
              <a:rPr lang="zh-CN" altLang="en-US" b="1">
                <a:solidFill>
                  <a:schemeClr val="tx1"/>
                </a:solidFill>
                <a:effectLst>
                  <a:outerShdw blurRad="38100" dist="38100" dir="2700000" algn="tl">
                    <a:srgbClr val="000000">
                      <a:alpha val="43137"/>
                    </a:srgbClr>
                  </a:outerShdw>
                </a:effectLst>
              </a:rPr>
              <a:t>（</a:t>
            </a:r>
            <a:r>
              <a:rPr lang="en-US" altLang="zh-CN" b="1">
                <a:solidFill>
                  <a:schemeClr val="tx1"/>
                </a:solidFill>
                <a:effectLst>
                  <a:outerShdw blurRad="38100" dist="38100" dir="2700000" algn="tl">
                    <a:srgbClr val="000000">
                      <a:alpha val="43137"/>
                    </a:srgbClr>
                  </a:outerShdw>
                </a:effectLst>
              </a:rPr>
              <a:t>2</a:t>
            </a:r>
            <a:r>
              <a:rPr lang="zh-CN" altLang="en-US" b="1">
                <a:solidFill>
                  <a:schemeClr val="tx1"/>
                </a:solidFill>
                <a:effectLst>
                  <a:outerShdw blurRad="38100" dist="38100" dir="2700000" algn="tl">
                    <a:srgbClr val="000000">
                      <a:alpha val="43137"/>
                    </a:srgbClr>
                  </a:outerShdw>
                </a:effectLst>
              </a:rPr>
              <a:t>）</a:t>
            </a:r>
            <a:r>
              <a:rPr lang="zh-CN" altLang="en-US" b="1" u="sng">
                <a:solidFill>
                  <a:schemeClr val="tx1"/>
                </a:solidFill>
                <a:effectLst>
                  <a:outerShdw blurRad="38100" dist="38100" dir="2700000" algn="tl">
                    <a:srgbClr val="000000">
                      <a:alpha val="43137"/>
                    </a:srgbClr>
                  </a:outerShdw>
                </a:effectLst>
              </a:rPr>
              <a:t>       </a:t>
            </a:r>
            <a:endParaRPr lang="zh-CN" altLang="en-US" b="1" u="sng">
              <a:solidFill>
                <a:schemeClr val="tx1"/>
              </a:solidFill>
              <a:effectLst>
                <a:outerShdw blurRad="38100" dist="38100" dir="2700000" algn="tl">
                  <a:srgbClr val="000000">
                    <a:alpha val="43137"/>
                  </a:srgbClr>
                </a:outerShdw>
              </a:effectLst>
            </a:endParaRPr>
          </a:p>
        </p:txBody>
      </p:sp>
      <p:cxnSp>
        <p:nvCxnSpPr>
          <p:cNvPr id="27" name="直接连接符 26"/>
          <p:cNvCxnSpPr/>
          <p:nvPr/>
        </p:nvCxnSpPr>
        <p:spPr>
          <a:xfrm>
            <a:off x="8618220" y="3844290"/>
            <a:ext cx="1433830" cy="0"/>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8620760" y="3282950"/>
            <a:ext cx="1454785" cy="0"/>
          </a:xfrm>
          <a:prstGeom prst="line">
            <a:avLst/>
          </a:prstGeom>
        </p:spPr>
        <p:style>
          <a:lnRef idx="1">
            <a:schemeClr val="dk1"/>
          </a:lnRef>
          <a:fillRef idx="0">
            <a:schemeClr val="dk1"/>
          </a:fillRef>
          <a:effectRef idx="0">
            <a:schemeClr val="dk1"/>
          </a:effectRef>
          <a:fontRef idx="minor">
            <a:schemeClr val="tx1"/>
          </a:fontRef>
        </p:style>
      </p:cxnSp>
      <p:sp>
        <p:nvSpPr>
          <p:cNvPr id="29" name="文本框 28">
            <a:hlinkClick r:id="rId2" action="ppaction://hlinkfile"/>
          </p:cNvPr>
          <p:cNvSpPr txBox="1"/>
          <p:nvPr/>
        </p:nvSpPr>
        <p:spPr>
          <a:xfrm>
            <a:off x="457835" y="644588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30" name="图片 29">
            <a:hlinkClick r:id="rId1" action="ppaction://hlinkfile"/>
          </p:cNvPr>
          <p:cNvPicPr>
            <a:picLocks noChangeAspect="1"/>
          </p:cNvPicPr>
          <p:nvPr/>
        </p:nvPicPr>
        <p:blipFill>
          <a:blip r:embed="rId3">
            <a:clrChange>
              <a:clrFrom>
                <a:srgbClr val="F6F6F6">
                  <a:alpha val="100000"/>
                </a:srgbClr>
              </a:clrFrom>
              <a:clrTo>
                <a:srgbClr val="F6F6F6">
                  <a:alpha val="100000"/>
                  <a:alpha val="0"/>
                </a:srgbClr>
              </a:clrTo>
            </a:clrChange>
          </a:blip>
          <a:srcRect t="21196" b="21241"/>
          <a:stretch>
            <a:fillRect/>
          </a:stretch>
        </p:blipFill>
        <p:spPr>
          <a:xfrm>
            <a:off x="222885" y="5626735"/>
            <a:ext cx="1421130" cy="819150"/>
          </a:xfrm>
          <a:prstGeom prst="rect">
            <a:avLst/>
          </a:prstGeom>
        </p:spPr>
      </p:pic>
      <p:grpSp>
        <p:nvGrpSpPr>
          <p:cNvPr id="2" name="组合 1"/>
          <p:cNvGrpSpPr/>
          <p:nvPr/>
        </p:nvGrpSpPr>
        <p:grpSpPr>
          <a:xfrm>
            <a:off x="8894445" y="122017"/>
            <a:ext cx="880745" cy="829993"/>
            <a:chOff x="12220" y="-36"/>
            <a:chExt cx="1415" cy="2654"/>
          </a:xfrm>
        </p:grpSpPr>
        <p:sp>
          <p:nvSpPr>
            <p:cNvPr id="6" name="菱形 5"/>
            <p:cNvSpPr/>
            <p:nvPr/>
          </p:nvSpPr>
          <p:spPr>
            <a:xfrm>
              <a:off x="12220" y="950"/>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 name="直接连接符 30"/>
            <p:cNvCxnSpPr>
              <a:stCxn id="6" idx="0"/>
            </p:cNvCxnSpPr>
            <p:nvPr/>
          </p:nvCxnSpPr>
          <p:spPr>
            <a:xfrm flipH="1" flipV="1">
              <a:off x="12924" y="494"/>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2220" y="-36"/>
              <a:ext cx="1368" cy="2654"/>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动</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33" name="组合 32"/>
          <p:cNvGrpSpPr/>
          <p:nvPr/>
        </p:nvGrpSpPr>
        <p:grpSpPr>
          <a:xfrm>
            <a:off x="9745980" y="-6350"/>
            <a:ext cx="1075690" cy="830064"/>
            <a:chOff x="13604" y="118"/>
            <a:chExt cx="1728" cy="2226"/>
          </a:xfrm>
        </p:grpSpPr>
        <p:sp>
          <p:nvSpPr>
            <p:cNvPr id="34" name="菱形 33"/>
            <p:cNvSpPr/>
            <p:nvPr/>
          </p:nvSpPr>
          <p:spPr>
            <a:xfrm>
              <a:off x="13762" y="933"/>
              <a:ext cx="1415" cy="1363"/>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5" name="直接连接符 34"/>
            <p:cNvCxnSpPr>
              <a:stCxn id="34" idx="0"/>
            </p:cNvCxnSpPr>
            <p:nvPr/>
          </p:nvCxnSpPr>
          <p:spPr>
            <a:xfrm flipH="1" flipV="1">
              <a:off x="14466" y="496"/>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rot="21300000">
              <a:off x="13604" y="118"/>
              <a:ext cx="1728" cy="2226"/>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rPr>
                <a:t>动</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体_GBK" panose="02010600010101010101" charset="-122"/>
                <a:ea typeface="方正大黑体_GBK" panose="02010600010101010101" charset="-122"/>
              </a:endParaRPr>
            </a:p>
          </p:txBody>
        </p:sp>
      </p:grpSp>
      <p:grpSp>
        <p:nvGrpSpPr>
          <p:cNvPr id="37" name="组合 36"/>
          <p:cNvGrpSpPr/>
          <p:nvPr/>
        </p:nvGrpSpPr>
        <p:grpSpPr>
          <a:xfrm>
            <a:off x="10645775" y="48102"/>
            <a:ext cx="1075690" cy="829769"/>
            <a:chOff x="15173" y="-92"/>
            <a:chExt cx="1728" cy="1998"/>
          </a:xfrm>
        </p:grpSpPr>
        <p:sp>
          <p:nvSpPr>
            <p:cNvPr id="44" name="菱形 43"/>
            <p:cNvSpPr/>
            <p:nvPr/>
          </p:nvSpPr>
          <p:spPr>
            <a:xfrm>
              <a:off x="15330" y="923"/>
              <a:ext cx="1415" cy="861"/>
            </a:xfrm>
            <a:prstGeom prst="diamond">
              <a:avLst/>
            </a:prstGeom>
            <a:pattFill prst="lgCheck">
              <a:fgClr>
                <a:srgbClr val="FFFF00"/>
              </a:fgClr>
              <a:bgClr>
                <a:schemeClr val="bg1"/>
              </a:bgClr>
            </a:patt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5" name="直接连接符 44"/>
            <p:cNvCxnSpPr>
              <a:stCxn id="44" idx="0"/>
            </p:cNvCxnSpPr>
            <p:nvPr/>
          </p:nvCxnSpPr>
          <p:spPr>
            <a:xfrm flipH="1" flipV="1">
              <a:off x="16034" y="468"/>
              <a:ext cx="4" cy="4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5173" y="-92"/>
              <a:ext cx="1728" cy="1998"/>
            </a:xfrm>
            <a:prstGeom prst="rect">
              <a:avLst/>
            </a:prstGeom>
            <a:noFill/>
            <a:ln>
              <a:noFill/>
            </a:ln>
          </p:spPr>
          <p:txBody>
            <a:bodyPr wrap="square" rtlCol="0" anchor="t">
              <a:spAutoFit/>
            </a:bodyPr>
            <a:p>
              <a:pPr algn="ctr"/>
              <a:r>
                <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rPr>
                <a:t>脑</a:t>
              </a:r>
              <a:endParaRPr lang="zh-CN" altLang="en-US" sz="48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方正大黑简体" panose="02000000000000000000" charset="-122"/>
                <a:ea typeface="方正大黑简体" panose="02000000000000000000" charset="-122"/>
              </a:endParaRPr>
            </a:p>
          </p:txBody>
        </p:sp>
      </p:grpSp>
      <p:pic>
        <p:nvPicPr>
          <p:cNvPr id="47" name="图片 46" descr="C:/Users/yczx/AppData/Local/Temp/kaimatting_20200108104019/output_20200108104034..pngoutput_20200108104034."/>
          <p:cNvPicPr>
            <a:picLocks noChangeAspect="1"/>
          </p:cNvPicPr>
          <p:nvPr/>
        </p:nvPicPr>
        <p:blipFill>
          <a:blip r:embed="rId4"/>
          <a:stretch>
            <a:fillRect/>
          </a:stretch>
        </p:blipFill>
        <p:spPr>
          <a:xfrm>
            <a:off x="11513185" y="36195"/>
            <a:ext cx="754380" cy="1242695"/>
          </a:xfrm>
          <a:prstGeom prst="rect">
            <a:avLst/>
          </a:prstGeom>
        </p:spPr>
      </p:pic>
      <p:sp>
        <p:nvSpPr>
          <p:cNvPr id="3" name="矩形 2"/>
          <p:cNvSpPr/>
          <p:nvPr/>
        </p:nvSpPr>
        <p:spPr>
          <a:xfrm>
            <a:off x="8642033" y="2807970"/>
            <a:ext cx="1640205" cy="460375"/>
          </a:xfrm>
          <a:prstGeom prst="rect">
            <a:avLst/>
          </a:prstGeom>
          <a:noFill/>
          <a:ln>
            <a:noFill/>
          </a:ln>
        </p:spPr>
        <p:txBody>
          <a:bodyPr wrap="none" rtlCol="0" anchor="t">
            <a:spAutoFit/>
          </a:bodyPr>
          <a:p>
            <a:pPr algn="ctr"/>
            <a:r>
              <a:rPr lang="en-US" altLang="zh-CN" sz="2400" b="1">
                <a:solidFill>
                  <a:srgbClr val="C00000"/>
                </a:solidFill>
                <a:effectLst/>
                <a:latin typeface="Arial Black" panose="020B0A04020102020204" charset="0"/>
                <a:cs typeface="Arial Black" panose="020B0A04020102020204" charset="0"/>
              </a:rPr>
              <a:t>cout&lt;&lt;n;</a:t>
            </a:r>
            <a:endParaRPr lang="en-US" altLang="zh-CN" sz="2400" b="1">
              <a:solidFill>
                <a:srgbClr val="C00000"/>
              </a:solidFill>
              <a:effectLst/>
              <a:latin typeface="Arial Black" panose="020B0A04020102020204" charset="0"/>
              <a:cs typeface="Arial Black" panose="020B0A04020102020204" charset="0"/>
            </a:endParaRPr>
          </a:p>
        </p:txBody>
      </p:sp>
      <p:sp>
        <p:nvSpPr>
          <p:cNvPr id="4" name="矩形 3"/>
          <p:cNvSpPr/>
          <p:nvPr/>
        </p:nvSpPr>
        <p:spPr>
          <a:xfrm>
            <a:off x="8625841" y="3445510"/>
            <a:ext cx="1503680" cy="460375"/>
          </a:xfrm>
          <a:prstGeom prst="rect">
            <a:avLst/>
          </a:prstGeom>
          <a:noFill/>
          <a:ln>
            <a:noFill/>
          </a:ln>
        </p:spPr>
        <p:txBody>
          <a:bodyPr wrap="none" rtlCol="0" anchor="t">
            <a:spAutoFit/>
          </a:bodyPr>
          <a:p>
            <a:pPr algn="ctr"/>
            <a:r>
              <a:rPr lang="en-US" altLang="zh-CN" sz="2400" b="1">
                <a:solidFill>
                  <a:srgbClr val="C00000"/>
                </a:solidFill>
                <a:effectLst/>
                <a:latin typeface="Arial Black" panose="020B0A04020102020204" charset="0"/>
                <a:cs typeface="Arial Black" panose="020B0A04020102020204" charset="0"/>
              </a:rPr>
              <a:t>n%2==0</a:t>
            </a:r>
            <a:endParaRPr lang="en-US" altLang="zh-CN" sz="2400" b="1">
              <a:solidFill>
                <a:srgbClr val="C00000"/>
              </a:solidFill>
              <a:effectLst/>
              <a:latin typeface="Arial Black" panose="020B0A04020102020204" charset="0"/>
              <a:cs typeface="Arial Black" panose="020B0A040201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500" fill="hold">
                                          <p:stCondLst>
                                            <p:cond delay="0"/>
                                          </p:stCondLst>
                                        </p:cTn>
                                        <p:tgtEl>
                                          <p:spTgt spid="33"/>
                                        </p:tgtEl>
                                        <p:attrNameLst>
                                          <p:attrName>style.visibility</p:attrName>
                                        </p:attrNameLst>
                                      </p:cBhvr>
                                      <p:to>
                                        <p:strVal val="visible"/>
                                      </p:to>
                                    </p:set>
                                    <p:animEffect transition="in" filter="wheel(1)">
                                      <p:cBhvr>
                                        <p:cTn id="11" dur="500"/>
                                        <p:tgtEl>
                                          <p:spTgt spid="33"/>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500" fill="hold">
                                          <p:stCondLst>
                                            <p:cond delay="0"/>
                                          </p:stCondLst>
                                        </p:cTn>
                                        <p:tgtEl>
                                          <p:spTgt spid="37"/>
                                        </p:tgtEl>
                                        <p:attrNameLst>
                                          <p:attrName>style.visibility</p:attrName>
                                        </p:attrNameLst>
                                      </p:cBhvr>
                                      <p:to>
                                        <p:strVal val="visible"/>
                                      </p:to>
                                    </p:set>
                                    <p:animEffect transition="in" filter="wheel(1)">
                                      <p:cBhvr>
                                        <p:cTn id="15" dur="500"/>
                                        <p:tgtEl>
                                          <p:spTgt spid="37"/>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p:tgtEl>
                                          <p:spTgt spid="47"/>
                                        </p:tgtEl>
                                        <p:attrNameLst>
                                          <p:attrName>ppt_y</p:attrName>
                                        </p:attrNameLst>
                                      </p:cBhvr>
                                      <p:tavLst>
                                        <p:tav tm="0">
                                          <p:val>
                                            <p:strVal val="#ppt_y+#ppt_h*1.125000"/>
                                          </p:val>
                                        </p:tav>
                                        <p:tav tm="100000">
                                          <p:val>
                                            <p:strVal val="#ppt_y"/>
                                          </p:val>
                                        </p:tav>
                                      </p:tavLst>
                                    </p:anim>
                                    <p:animEffect transition="in" filter="wipe(up)">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nvGrpSpPr>
        <p:grpSpPr>
          <a:xfrm>
            <a:off x="1939925" y="954405"/>
            <a:ext cx="8117840" cy="727075"/>
            <a:chOff x="266" y="-52"/>
            <a:chExt cx="12084" cy="1376"/>
          </a:xfrm>
        </p:grpSpPr>
        <p:sp>
          <p:nvSpPr>
            <p:cNvPr id="5" name="Rectangle 2"/>
            <p:cNvSpPr>
              <a:spLocks noGrp="1"/>
            </p:cNvSpPr>
            <p:nvPr/>
          </p:nvSpPr>
          <p:spPr>
            <a:xfrm>
              <a:off x="1578" y="69"/>
              <a:ext cx="10772" cy="1255"/>
            </a:xfrm>
            <a:prstGeom prst="rect">
              <a:avLst/>
            </a:prstGeom>
            <a:solidFill>
              <a:schemeClr val="bg1"/>
            </a:solidFill>
            <a:ln w="9525" cap="flat" cmpd="sng">
              <a:noFill/>
              <a:prstDash val="solid"/>
              <a:headEnd type="none" w="med" len="med"/>
              <a:tailEnd type="none" w="med" len="med"/>
            </a:ln>
          </p:spPr>
          <p:txBody>
            <a:bodyPr vert="horz" wrap="square" lIns="90488" tIns="44450" rIns="90488" bIns="44450" rtlCol="0" anchor="ctr">
              <a:scene3d>
                <a:camera prst="orthographicFront"/>
                <a:lightRig rig="threePt" dir="t"/>
              </a:scene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eaLnBrk="1" hangingPunct="1"/>
              <a:r>
                <a:rPr 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例</a:t>
              </a:r>
              <a:r>
                <a:rPr lang="en-US" altLang="zh-CN"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2</a:t>
              </a:r>
              <a:r>
                <a:rPr lang="en-US" altLang="zh-CN" sz="4000" b="1" dirty="0">
                  <a:solidFill>
                    <a:schemeClr val="tx1"/>
                  </a:soli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en-US" altLang="zh-CN"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  </a:t>
              </a:r>
              <a:r>
                <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rPr>
                <a:t>谁跳绳多？</a:t>
              </a:r>
              <a:endParaRPr lang="zh-CN" altLang="en-US" sz="40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方正大黑体_GBK" panose="02010600010101010101" charset="-122"/>
                <a:ea typeface="方正大黑体_GBK" panose="02010600010101010101" charset="-122"/>
                <a:cs typeface="方正大黑体_GBK" panose="02010600010101010101" charset="-122"/>
              </a:endParaRPr>
            </a:p>
          </p:txBody>
        </p:sp>
        <p:grpSp>
          <p:nvGrpSpPr>
            <p:cNvPr id="41" name="组合 40"/>
            <p:cNvGrpSpPr/>
            <p:nvPr/>
          </p:nvGrpSpPr>
          <p:grpSpPr>
            <a:xfrm>
              <a:off x="780" y="322"/>
              <a:ext cx="680" cy="714"/>
              <a:chOff x="3724323" y="1842742"/>
              <a:chExt cx="1329153" cy="1394947"/>
            </a:xfrm>
            <a:solidFill>
              <a:schemeClr val="bg1">
                <a:lumMod val="95000"/>
              </a:schemeClr>
            </a:solidFill>
          </p:grpSpPr>
          <p:sp>
            <p:nvSpPr>
              <p:cNvPr id="42" name="椭圆 41"/>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3" name="椭圆 42"/>
              <p:cNvSpPr/>
              <p:nvPr/>
            </p:nvSpPr>
            <p:spPr>
              <a:xfrm>
                <a:off x="3840722" y="1842742"/>
                <a:ext cx="1167689" cy="1278290"/>
              </a:xfrm>
              <a:prstGeom prst="ellipse">
                <a:avLst/>
              </a:prstGeom>
              <a:solidFill>
                <a:srgbClr val="E8707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38" name="组合 37"/>
            <p:cNvGrpSpPr/>
            <p:nvPr/>
          </p:nvGrpSpPr>
          <p:grpSpPr>
            <a:xfrm>
              <a:off x="266" y="-52"/>
              <a:ext cx="889" cy="933"/>
              <a:chOff x="3724323" y="1842033"/>
              <a:chExt cx="1329153" cy="1395656"/>
            </a:xfrm>
          </p:grpSpPr>
          <p:sp>
            <p:nvSpPr>
              <p:cNvPr id="39" name="椭圆 38"/>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40" name="椭圆 39"/>
              <p:cNvSpPr/>
              <p:nvPr/>
            </p:nvSpPr>
            <p:spPr>
              <a:xfrm>
                <a:off x="3840209" y="1842033"/>
                <a:ext cx="1170166" cy="1279728"/>
              </a:xfrm>
              <a:prstGeom prst="ellipse">
                <a:avLst/>
              </a:prstGeom>
              <a:solidFill>
                <a:srgbClr val="01ACBE"/>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nvGrpSpPr>
            <p:cNvPr id="53" name="组合 52"/>
            <p:cNvGrpSpPr/>
            <p:nvPr/>
          </p:nvGrpSpPr>
          <p:grpSpPr>
            <a:xfrm>
              <a:off x="309" y="634"/>
              <a:ext cx="396" cy="396"/>
              <a:chOff x="3724323" y="1908536"/>
              <a:chExt cx="1329153" cy="1329153"/>
            </a:xfrm>
            <a:solidFill>
              <a:schemeClr val="bg1">
                <a:lumMod val="95000"/>
              </a:schemeClr>
            </a:solidFill>
          </p:grpSpPr>
          <p:sp>
            <p:nvSpPr>
              <p:cNvPr id="54" name="椭圆 53"/>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sp>
            <p:nvSpPr>
              <p:cNvPr id="55" name="椭圆 54"/>
              <p:cNvSpPr/>
              <p:nvPr/>
            </p:nvSpPr>
            <p:spPr>
              <a:xfrm>
                <a:off x="3839838" y="2024052"/>
                <a:ext cx="1098122" cy="1098122"/>
              </a:xfrm>
              <a:prstGeom prst="ellipse">
                <a:avLst/>
              </a:prstGeom>
              <a:solidFill>
                <a:srgbClr val="663A77"/>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b="1">
                  <a:solidFill>
                    <a:schemeClr val="tx1"/>
                  </a:solidFill>
                  <a:effectLst>
                    <a:outerShdw blurRad="38100" dist="38100" dir="2700000" algn="tl">
                      <a:srgbClr val="000000">
                        <a:alpha val="43137"/>
                      </a:srgbClr>
                    </a:outerShdw>
                  </a:effectLst>
                  <a:latin typeface="方正粗黑宋简体" panose="02000000000000000000" charset="-122"/>
                  <a:ea typeface="方正粗黑宋简体" panose="02000000000000000000" charset="-122"/>
                </a:endParaRPr>
              </a:p>
            </p:txBody>
          </p:sp>
        </p:grpSp>
      </p:grpSp>
      <p:sp>
        <p:nvSpPr>
          <p:cNvPr id="7" name="圆角矩形 6"/>
          <p:cNvSpPr/>
          <p:nvPr/>
        </p:nvSpPr>
        <p:spPr>
          <a:xfrm>
            <a:off x="1513840" y="2098040"/>
            <a:ext cx="8961120" cy="324358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614805" y="2109470"/>
            <a:ext cx="8689340" cy="3192145"/>
          </a:xfrm>
          <a:prstGeom prst="rect">
            <a:avLst/>
          </a:prstGeom>
          <a:noFill/>
        </p:spPr>
        <p:txBody>
          <a:bodyPr wrap="square" rtlCol="0">
            <a:spAutoFit/>
          </a:bodyPr>
          <a:p>
            <a:pPr>
              <a:lnSpc>
                <a:spcPct val="120000"/>
              </a:lnSpc>
            </a:pPr>
            <a:r>
              <a:rPr lang="en-US" altLang="zh-CN" b="1"/>
              <a:t>  </a:t>
            </a:r>
            <a:r>
              <a:rPr sz="2800">
                <a:effectLst/>
                <a:latin typeface="方正大魏体简体" panose="02000000000000000000" charset="-122"/>
                <a:ea typeface="方正大魏体简体" panose="02000000000000000000" charset="-122"/>
              </a:rPr>
              <a:t>       </a:t>
            </a:r>
            <a:r>
              <a:rPr lang="zh-CN" sz="2800">
                <a:effectLst/>
                <a:latin typeface="方正大魏体简体" panose="02000000000000000000" charset="-122"/>
                <a:ea typeface="方正大魏体简体" panose="02000000000000000000" charset="-122"/>
              </a:rPr>
              <a:t>牛牛和朋朋两个好朋友都喜爱跳绳，两人决定比</a:t>
            </a:r>
            <a:r>
              <a:rPr sz="2800">
                <a:effectLst/>
                <a:latin typeface="方正大魏体简体" panose="02000000000000000000" charset="-122"/>
                <a:ea typeface="方正大魏体简体" panose="02000000000000000000" charset="-122"/>
              </a:rPr>
              <a:t>试</a:t>
            </a:r>
            <a:r>
              <a:rPr lang="zh-CN" sz="2800">
                <a:effectLst/>
                <a:latin typeface="方正大魏体简体" panose="02000000000000000000" charset="-122"/>
                <a:ea typeface="方正大魏体简体" panose="02000000000000000000" charset="-122"/>
              </a:rPr>
              <a:t>一下，看谁跳得多。</a:t>
            </a:r>
            <a:endParaRPr lang="zh-CN" sz="2800">
              <a:effectLst/>
              <a:latin typeface="方正大魏体简体" panose="02000000000000000000" charset="-122"/>
              <a:ea typeface="方正大魏体简体" panose="02000000000000000000" charset="-122"/>
            </a:endParaRPr>
          </a:p>
          <a:p>
            <a:pPr>
              <a:lnSpc>
                <a:spcPct val="120000"/>
              </a:lnSpc>
            </a:pPr>
            <a:r>
              <a:rPr lang="zh-CN" sz="2800">
                <a:effectLst/>
                <a:latin typeface="方正大魏体简体" panose="02000000000000000000" charset="-122"/>
                <a:ea typeface="方正大魏体简体" panose="02000000000000000000" charset="-122"/>
              </a:rPr>
              <a:t>        试</a:t>
            </a:r>
            <a:r>
              <a:rPr sz="2800">
                <a:effectLst/>
                <a:latin typeface="方正大魏体简体" panose="02000000000000000000" charset="-122"/>
                <a:ea typeface="方正大魏体简体" panose="02000000000000000000" charset="-122"/>
              </a:rPr>
              <a:t>编一程序，输入</a:t>
            </a:r>
            <a:r>
              <a:rPr lang="zh-CN" sz="2800">
                <a:effectLst/>
                <a:latin typeface="方正大魏体简体" panose="02000000000000000000" charset="-122"/>
                <a:ea typeface="方正大魏体简体" panose="02000000000000000000" charset="-122"/>
              </a:rPr>
              <a:t>两个</a:t>
            </a:r>
            <a:r>
              <a:rPr sz="2800">
                <a:effectLst/>
                <a:latin typeface="方正大魏体简体" panose="02000000000000000000" charset="-122"/>
                <a:ea typeface="方正大魏体简体" panose="02000000000000000000" charset="-122"/>
              </a:rPr>
              <a:t>整数</a:t>
            </a:r>
            <a:r>
              <a:rPr lang="en-US" sz="2800">
                <a:effectLst/>
                <a:latin typeface="方正大魏体简体" panose="02000000000000000000" charset="-122"/>
                <a:ea typeface="方正大魏体简体" panose="02000000000000000000" charset="-122"/>
              </a:rPr>
              <a:t>a,b</a:t>
            </a:r>
            <a:r>
              <a:rPr lang="zh-CN" sz="2800">
                <a:effectLst/>
                <a:latin typeface="方正大魏体简体" panose="02000000000000000000" charset="-122"/>
                <a:ea typeface="方正大魏体简体" panose="02000000000000000000" charset="-122"/>
              </a:rPr>
              <a:t>，分别表示牛牛和朋朋的跳绳数，比较它们的大小。如果</a:t>
            </a:r>
            <a:r>
              <a:rPr lang="en-US" altLang="zh-CN" sz="2800">
                <a:effectLst/>
                <a:latin typeface="方正大魏体简体" panose="02000000000000000000" charset="-122"/>
                <a:ea typeface="方正大魏体简体" panose="02000000000000000000" charset="-122"/>
              </a:rPr>
              <a:t>a&gt;b,</a:t>
            </a:r>
            <a:r>
              <a:rPr lang="zh-CN" altLang="en-US" sz="2800">
                <a:effectLst/>
                <a:latin typeface="方正大魏体简体" panose="02000000000000000000" charset="-122"/>
                <a:ea typeface="方正大魏体简体" panose="02000000000000000000" charset="-122"/>
              </a:rPr>
              <a:t>则输出：</a:t>
            </a:r>
            <a:r>
              <a:rPr lang="en-US" altLang="zh-CN" sz="2800">
                <a:effectLst/>
                <a:latin typeface="方正大魏体简体" panose="02000000000000000000" charset="-122"/>
                <a:ea typeface="方正大魏体简体" panose="02000000000000000000" charset="-122"/>
              </a:rPr>
              <a:t>“niuniu win!”;</a:t>
            </a:r>
            <a:r>
              <a:rPr lang="zh-CN" altLang="en-US" sz="2800">
                <a:effectLst/>
                <a:latin typeface="方正大魏体简体" panose="02000000000000000000" charset="-122"/>
                <a:ea typeface="方正大魏体简体" panose="02000000000000000000" charset="-122"/>
              </a:rPr>
              <a:t>如果</a:t>
            </a:r>
            <a:r>
              <a:rPr lang="en-US" altLang="zh-CN" sz="2800">
                <a:effectLst/>
                <a:latin typeface="方正大魏体简体" panose="02000000000000000000" charset="-122"/>
                <a:ea typeface="方正大魏体简体" panose="02000000000000000000" charset="-122"/>
              </a:rPr>
              <a:t>a</a:t>
            </a:r>
            <a:r>
              <a:rPr lang="zh-CN" altLang="en-US" sz="2800">
                <a:effectLst/>
                <a:latin typeface="方正大魏体简体" panose="02000000000000000000" charset="-122"/>
                <a:ea typeface="方正大魏体简体" panose="02000000000000000000" charset="-122"/>
              </a:rPr>
              <a:t>和</a:t>
            </a:r>
            <a:r>
              <a:rPr lang="en-US" altLang="zh-CN" sz="2800">
                <a:effectLst/>
                <a:latin typeface="方正大魏体简体" panose="02000000000000000000" charset="-122"/>
                <a:ea typeface="方正大魏体简体" panose="02000000000000000000" charset="-122"/>
              </a:rPr>
              <a:t>b</a:t>
            </a:r>
            <a:r>
              <a:rPr lang="zh-CN" altLang="en-US" sz="2800">
                <a:effectLst/>
                <a:latin typeface="方正大魏体简体" panose="02000000000000000000" charset="-122"/>
                <a:ea typeface="方正大魏体简体" panose="02000000000000000000" charset="-122"/>
              </a:rPr>
              <a:t>相等，则输出：</a:t>
            </a:r>
            <a:r>
              <a:rPr lang="en-US" altLang="zh-CN" sz="2800">
                <a:effectLst/>
                <a:latin typeface="方正大魏体简体" panose="02000000000000000000" charset="-122"/>
                <a:ea typeface="方正大魏体简体" panose="02000000000000000000" charset="-122"/>
              </a:rPr>
              <a:t>”ping!“;</a:t>
            </a:r>
            <a:r>
              <a:rPr lang="zh-CN" altLang="en-US" sz="2800">
                <a:effectLst/>
                <a:latin typeface="方正大魏体简体" panose="02000000000000000000" charset="-122"/>
                <a:ea typeface="方正大魏体简体" panose="02000000000000000000" charset="-122"/>
              </a:rPr>
              <a:t>如果</a:t>
            </a:r>
            <a:r>
              <a:rPr lang="en-US" altLang="zh-CN" sz="2800">
                <a:effectLst/>
                <a:latin typeface="方正大魏体简体" panose="02000000000000000000" charset="-122"/>
                <a:ea typeface="方正大魏体简体" panose="02000000000000000000" charset="-122"/>
              </a:rPr>
              <a:t>a&lt;b,</a:t>
            </a:r>
            <a:r>
              <a:rPr lang="zh-CN" altLang="en-US" sz="2800">
                <a:effectLst/>
                <a:latin typeface="方正大魏体简体" panose="02000000000000000000" charset="-122"/>
                <a:ea typeface="方正大魏体简体" panose="02000000000000000000" charset="-122"/>
              </a:rPr>
              <a:t>则输出：</a:t>
            </a:r>
            <a:r>
              <a:rPr lang="en-US" altLang="zh-CN" sz="2800">
                <a:effectLst/>
                <a:latin typeface="方正大魏体简体" panose="02000000000000000000" charset="-122"/>
                <a:ea typeface="方正大魏体简体" panose="02000000000000000000" charset="-122"/>
              </a:rPr>
              <a:t>”pengpeng win!“</a:t>
            </a:r>
            <a:r>
              <a:rPr sz="2800">
                <a:effectLst/>
                <a:latin typeface="方正大魏体简体" panose="02000000000000000000" charset="-122"/>
                <a:ea typeface="方正大魏体简体" panose="02000000000000000000" charset="-122"/>
              </a:rPr>
              <a:t>。</a:t>
            </a:r>
            <a:endParaRPr sz="2800">
              <a:effectLst/>
              <a:latin typeface="方正大魏体简体" panose="02000000000000000000" charset="-122"/>
              <a:ea typeface="方正大魏体简体" panose="02000000000000000000" charset="-122"/>
            </a:endParaRPr>
          </a:p>
        </p:txBody>
      </p:sp>
      <p:sp>
        <p:nvSpPr>
          <p:cNvPr id="10" name="文本框 9">
            <a:hlinkClick r:id="rId1" action="ppaction://hlinkfile"/>
          </p:cNvPr>
          <p:cNvSpPr txBox="1"/>
          <p:nvPr/>
        </p:nvSpPr>
        <p:spPr>
          <a:xfrm>
            <a:off x="327660" y="6243955"/>
            <a:ext cx="1186180" cy="337185"/>
          </a:xfrm>
          <a:prstGeom prst="rect">
            <a:avLst/>
          </a:prstGeom>
          <a:noFill/>
        </p:spPr>
        <p:txBody>
          <a:bodyPr wrap="square" rtlCol="0">
            <a:spAutoFit/>
          </a:bodyPr>
          <a:p>
            <a:r>
              <a:rPr lang="zh-CN" altLang="en-US" sz="1600" b="1" u="sng">
                <a:gradFill>
                  <a:gsLst>
                    <a:gs pos="0">
                      <a:srgbClr val="007BD3"/>
                    </a:gs>
                    <a:gs pos="100000">
                      <a:srgbClr val="034373"/>
                    </a:gs>
                  </a:gsLst>
                  <a:lin scaled="0"/>
                </a:gradFill>
                <a:effectLst/>
              </a:rPr>
              <a:t>点我编程</a:t>
            </a:r>
            <a:endParaRPr lang="zh-CN" altLang="en-US" sz="1600" b="1" u="sng">
              <a:gradFill>
                <a:gsLst>
                  <a:gs pos="0">
                    <a:srgbClr val="007BD3"/>
                  </a:gs>
                  <a:gs pos="100000">
                    <a:srgbClr val="034373"/>
                  </a:gs>
                </a:gsLst>
                <a:lin scaled="0"/>
              </a:gradFill>
              <a:effectLst/>
            </a:endParaRPr>
          </a:p>
        </p:txBody>
      </p:sp>
      <p:pic>
        <p:nvPicPr>
          <p:cNvPr id="12" name="图片 11">
            <a:hlinkClick r:id="rId1" action="ppaction://hlinkfile"/>
          </p:cNvPr>
          <p:cNvPicPr>
            <a:picLocks noChangeAspect="1"/>
          </p:cNvPicPr>
          <p:nvPr/>
        </p:nvPicPr>
        <p:blipFill>
          <a:blip r:embed="rId2">
            <a:clrChange>
              <a:clrFrom>
                <a:srgbClr val="F6F6F6">
                  <a:alpha val="100000"/>
                </a:srgbClr>
              </a:clrFrom>
              <a:clrTo>
                <a:srgbClr val="F6F6F6">
                  <a:alpha val="100000"/>
                  <a:alpha val="0"/>
                </a:srgbClr>
              </a:clrTo>
            </a:clrChange>
          </a:blip>
          <a:srcRect t="18340" b="24498"/>
          <a:stretch>
            <a:fillRect/>
          </a:stretch>
        </p:blipFill>
        <p:spPr>
          <a:xfrm>
            <a:off x="92710" y="5430520"/>
            <a:ext cx="1421130" cy="813435"/>
          </a:xfrm>
          <a:prstGeom prst="rect">
            <a:avLst/>
          </a:prstGeom>
        </p:spPr>
      </p:pic>
      <p:pic>
        <p:nvPicPr>
          <p:cNvPr id="8" name="图片 7"/>
          <p:cNvPicPr>
            <a:picLocks noChangeAspect="1"/>
          </p:cNvPicPr>
          <p:nvPr/>
        </p:nvPicPr>
        <p:blipFill>
          <a:blip r:embed="rId3"/>
          <a:srcRect r="11946" b="1495"/>
          <a:stretch>
            <a:fillRect/>
          </a:stretch>
        </p:blipFill>
        <p:spPr>
          <a:xfrm>
            <a:off x="7684135" y="799465"/>
            <a:ext cx="985520" cy="1244600"/>
          </a:xfrm>
          <a:prstGeom prst="rect">
            <a:avLst/>
          </a:prstGeom>
        </p:spPr>
      </p:pic>
      <p:pic>
        <p:nvPicPr>
          <p:cNvPr id="11" name="图片 10"/>
          <p:cNvPicPr>
            <a:picLocks noChangeAspect="1"/>
          </p:cNvPicPr>
          <p:nvPr/>
        </p:nvPicPr>
        <p:blipFill>
          <a:blip r:embed="rId3"/>
          <a:srcRect r="11946" b="1495"/>
          <a:stretch>
            <a:fillRect/>
          </a:stretch>
        </p:blipFill>
        <p:spPr>
          <a:xfrm>
            <a:off x="9022715" y="1118235"/>
            <a:ext cx="732790" cy="925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9033_1*m_h_i*1_2_3"/>
  <p:tag name="KSO_WM_TEMPLATE_CATEGORY" val="diagram"/>
  <p:tag name="KSO_WM_TEMPLATE_INDEX" val="20199033"/>
  <p:tag name="KSO_WM_UNIT_LAYERLEVEL" val="1_1_1"/>
  <p:tag name="KSO_WM_TAG_VERSION" val="1.0"/>
  <p:tag name="KSO_WM_BEAUTIFY_FLAG" val="#wm#"/>
  <p:tag name="KSO_WM_UNIT_FILL_FORE_SCHEMECOLOR_INDEX" val="6"/>
  <p:tag name="KSO_WM_UNI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3_1*m_h_i*1_1_1"/>
  <p:tag name="KSO_WM_TEMPLATE_CATEGORY" val="diagram"/>
  <p:tag name="KSO_WM_TEMPLATE_INDEX" val="20199033"/>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12.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033_1*m_h_a*1_1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Lst>
</file>

<file path=ppt/tags/tag13.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33_1*m_h_a*1_2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33_1*m_h_i*1_1_1"/>
  <p:tag name="KSO_WM_TEMPLATE_CATEGORY" val="diagram"/>
  <p:tag name="KSO_WM_TEMPLATE_INDEX" val="20199033"/>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Lst>
</file>

<file path=ppt/tags/tag15.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33_1*m_h_a*1_2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Lst>
</file>

<file path=ppt/tags/tag16.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9033_1*m_h_a*1_1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Lst>
</file>

<file path=ppt/tags/tag17.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33_1*m_h_a*1_2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Lst>
</file>

<file path=ppt/tags/tag18.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33_1*m_h_a*1_2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Lst>
</file>

<file path=ppt/tags/tag19.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33_1*m_h_a*1_2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Lst>
</file>

<file path=ppt/tags/tag2.xml><?xml version="1.0" encoding="utf-8"?>
<p:tagLst xmlns:p="http://schemas.openxmlformats.org/presentationml/2006/main">
  <p:tag name="KSO_WM_UNIT_TABLE_BEAUTIFY" val="smartTable{7fdedbf1-a7a0-4b71-a47d-7db58f3e8d73}"/>
  <p:tag name="TABLE_ENDDRAG_ORIGIN_RECT" val="276*174"/>
  <p:tag name="TABLE_ENDDRAG_RECT" val="81*231*276*174"/>
</p:tagLst>
</file>

<file path=ppt/tags/tag20.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33_1*m_h_a*1_2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Lst>
</file>

<file path=ppt/tags/tag21.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33_1*m_h_a*1_2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Lst>
</file>

<file path=ppt/tags/tag22.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9033_1*m_h_a*1_2_1"/>
  <p:tag name="KSO_WM_TEMPLATE_CATEGORY" val="diagram"/>
  <p:tag name="KSO_WM_TEMPLATE_INDEX" val="20199033"/>
  <p:tag name="KSO_WM_UNIT_LAYERLEVEL" val="1_1_1"/>
  <p:tag name="KSO_WM_TAG_VERSION" val="1.0"/>
  <p:tag name="KSO_WM_BEAUTIFY_FLAG" val="#wm#"/>
  <p:tag name="KSO_WM_UNIT_TEXT_FILL_FORE_SCHEMECOLOR_INDEX" val="13"/>
  <p:tag name="KSO_WM_UNIT_TEXT_FILL_TYPE" val="1"/>
</p:tagLst>
</file>

<file path=ppt/tags/tag23.xml><?xml version="1.0" encoding="utf-8"?>
<p:tagLst xmlns:p="http://schemas.openxmlformats.org/presentationml/2006/main">
  <p:tag name="ISPRING_PRESENTATION_TITLE" val="2-0226-21教育培训通用"/>
</p:tagLst>
</file>

<file path=ppt/tags/tag3.xml><?xml version="1.0" encoding="utf-8"?>
<p:tagLst xmlns:p="http://schemas.openxmlformats.org/presentationml/2006/main">
  <p:tag name="KSO_WM_UNIT_TABLE_BEAUTIFY" val="smartTable{20a513c4-6191-457b-83c4-6b2d1139895b}"/>
  <p:tag name="TABLE_ENDDRAG_ORIGIN_RECT" val="303*164"/>
  <p:tag name="TABLE_ENDDRAG_RECT" val="509*208*303*164"/>
</p:tagLst>
</file>

<file path=ppt/tags/tag4.xml><?xml version="1.0" encoding="utf-8"?>
<p:tagLst xmlns:p="http://schemas.openxmlformats.org/presentationml/2006/main">
  <p:tag name="KSO_WM_UNIT_TABLE_BEAUTIFY" val="smartTable{8522c806-15bf-4fc1-8196-b39897da559e}"/>
  <p:tag name="TABLE_ENDDRAG_ORIGIN_RECT" val="173*90"/>
  <p:tag name="TABLE_ENDDRAG_RECT" val="403*387*173*90"/>
</p:tagLst>
</file>

<file path=ppt/tags/tag5.xml><?xml version="1.0" encoding="utf-8"?>
<p:tagLst xmlns:p="http://schemas.openxmlformats.org/presentationml/2006/main">
  <p:tag name="KSO_WM_UNIT_TABLE_BEAUTIFY" val="smartTable{28610aff-0b32-4410-9d81-15218b1b4ebb}"/>
  <p:tag name="TABLE_ENDDRAG_ORIGIN_RECT" val="283*79"/>
  <p:tag name="TABLE_ENDDRAG_RECT" val="158*70*283*79"/>
</p:tagLst>
</file>

<file path=ppt/tags/tag6.xml><?xml version="1.0" encoding="utf-8"?>
<p:tagLst xmlns:p="http://schemas.openxmlformats.org/presentationml/2006/main">
  <p:tag name="KSO_WM_UNIT_TABLE_BEAUTIFY" val="smartTable{28610aff-0b32-4410-9d81-15218b1b4ebb}"/>
  <p:tag name="TABLE_ENDDRAG_ORIGIN_RECT" val="283*79"/>
  <p:tag name="TABLE_ENDDRAG_RECT" val="158*70*283*79"/>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9033_1*m_h_i*1_1_2"/>
  <p:tag name="KSO_WM_TEMPLATE_CATEGORY" val="diagram"/>
  <p:tag name="KSO_WM_TEMPLATE_INDEX" val="20199033"/>
  <p:tag name="KSO_WM_UNIT_LAYERLEVEL" val="1_1_1"/>
  <p:tag name="KSO_WM_TAG_VERSION" val="1.0"/>
  <p:tag name="KSO_WM_BEAUTIFY_FLAG" val="#wm#"/>
  <p:tag name="KSO_WM_UNIT_FILL_FORE_SCHEMECOLOR_INDEX" val="5"/>
  <p:tag name="KSO_WM_UNI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9033_1*m_h_i*1_1_3"/>
  <p:tag name="KSO_WM_TEMPLATE_CATEGORY" val="diagram"/>
  <p:tag name="KSO_WM_TEMPLATE_INDEX" val="20199033"/>
  <p:tag name="KSO_WM_UNIT_LAYERLEVEL" val="1_1_1"/>
  <p:tag name="KSO_WM_TAG_VERSION" val="1.0"/>
  <p:tag name="KSO_WM_BEAUTIFY_FLAG" val="#wm#"/>
  <p:tag name="KSO_WM_UNIT_FILL_FORE_SCHEMECOLOR_INDEX" val="5"/>
  <p:tag name="KSO_WM_UNI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9033_1*m_h_i*1_2_2"/>
  <p:tag name="KSO_WM_TEMPLATE_CATEGORY" val="diagram"/>
  <p:tag name="KSO_WM_TEMPLATE_INDEX" val="20199033"/>
  <p:tag name="KSO_WM_UNIT_LAYERLEVEL" val="1_1_1"/>
  <p:tag name="KSO_WM_TAG_VERSION" val="1.0"/>
  <p:tag name="KSO_WM_BEAUTIFY_FLAG" val="#wm#"/>
  <p:tag name="KSO_WM_UNIT_FILL_FORE_SCHEMECOLOR_INDEX" val="6"/>
  <p:tag name="KSO_WM_UNIT_FILL_TYPE" val="1"/>
</p:tagLst>
</file>

<file path=ppt/theme/theme1.xml><?xml version="1.0" encoding="utf-8"?>
<a:theme xmlns:a="http://schemas.openxmlformats.org/drawingml/2006/main" name="AAAAAAAAAAAAAAAAAAAAAAAAAAA">
  <a:themeElements>
    <a:clrScheme name="自定义 3025">
      <a:dk1>
        <a:sysClr val="windowText" lastClr="000000"/>
      </a:dk1>
      <a:lt1>
        <a:sysClr val="window" lastClr="FFFFFF"/>
      </a:lt1>
      <a:dk2>
        <a:srgbClr val="44546A"/>
      </a:dk2>
      <a:lt2>
        <a:srgbClr val="E7E6E6"/>
      </a:lt2>
      <a:accent1>
        <a:srgbClr val="CD3132"/>
      </a:accent1>
      <a:accent2>
        <a:srgbClr val="CD3132"/>
      </a:accent2>
      <a:accent3>
        <a:srgbClr val="CD3132"/>
      </a:accent3>
      <a:accent4>
        <a:srgbClr val="CD3132"/>
      </a:accent4>
      <a:accent5>
        <a:srgbClr val="CD3132"/>
      </a:accent5>
      <a:accent6>
        <a:srgbClr val="CD3132"/>
      </a:accent6>
      <a:hlink>
        <a:srgbClr val="CD3132"/>
      </a:hlink>
      <a:folHlink>
        <a:srgbClr val="CD313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9406</Words>
  <Application>WPS 演示</Application>
  <PresentationFormat>宽屏</PresentationFormat>
  <Paragraphs>1013</Paragraphs>
  <Slides>51</Slides>
  <Notes>25</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51</vt:i4>
      </vt:variant>
    </vt:vector>
  </HeadingPairs>
  <TitlesOfParts>
    <vt:vector size="76" baseType="lpstr">
      <vt:lpstr>Arial</vt:lpstr>
      <vt:lpstr>宋体</vt:lpstr>
      <vt:lpstr>Wingdings</vt:lpstr>
      <vt:lpstr>汉仪大黑简</vt:lpstr>
      <vt:lpstr>方正大魏体简体</vt:lpstr>
      <vt:lpstr>字魂正文宋楷</vt:lpstr>
      <vt:lpstr>微软雅黑</vt:lpstr>
      <vt:lpstr>楷体</vt:lpstr>
      <vt:lpstr>方正大黑体_GBK</vt:lpstr>
      <vt:lpstr>黑体</vt:lpstr>
      <vt:lpstr>方正黑体简体</vt:lpstr>
      <vt:lpstr>方正黑体简体</vt:lpstr>
      <vt:lpstr>华文琥珀</vt:lpstr>
      <vt:lpstr>方正粗黑宋简体</vt:lpstr>
      <vt:lpstr>方正大黑简体</vt:lpstr>
      <vt:lpstr>Arial Black</vt:lpstr>
      <vt:lpstr>等线</vt:lpstr>
      <vt:lpstr>Arial Unicode MS</vt:lpstr>
      <vt:lpstr>等线 Light</vt:lpstr>
      <vt:lpstr>喵喵喵</vt:lpstr>
      <vt:lpstr>Roboto Medium</vt:lpstr>
      <vt:lpstr>Segoe Print</vt:lpstr>
      <vt:lpstr>方正清刻本悦宋简体</vt:lpstr>
      <vt:lpstr>Calibri</vt:lpstr>
      <vt:lpstr>AAAAAAAAAAAAAAAAAAAAAAAAAAA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2-0226-21教育培训通用</dc:title>
  <dc:creator>Administrator</dc:creator>
  <cp:lastModifiedBy>谷子</cp:lastModifiedBy>
  <cp:revision>104</cp:revision>
  <dcterms:created xsi:type="dcterms:W3CDTF">2019-02-26T07:32:00Z</dcterms:created>
  <dcterms:modified xsi:type="dcterms:W3CDTF">2021-01-08T05:55:27Z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y fmtid="{D5CDD505-2E9C-101B-9397-08002B2CF9AE}" pid="3" name="KSOSaveFontToCloudKey">
    <vt:lpwstr>929623424_btnclosed</vt:lpwstr>
  </property>
</Properties>
</file>